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2">
  <p:sldMasterIdLst>
    <p:sldMasterId id="2147483648" r:id="rId4"/>
  </p:sldMasterIdLst>
  <p:notesMasterIdLst>
    <p:notesMasterId r:id="rId74"/>
  </p:notesMasterIdLst>
  <p:sldIdLst>
    <p:sldId id="442" r:id="rId5"/>
    <p:sldId id="298" r:id="rId6"/>
    <p:sldId id="372" r:id="rId7"/>
    <p:sldId id="327" r:id="rId8"/>
    <p:sldId id="381" r:id="rId9"/>
    <p:sldId id="382" r:id="rId10"/>
    <p:sldId id="383" r:id="rId11"/>
    <p:sldId id="384" r:id="rId12"/>
    <p:sldId id="385" r:id="rId13"/>
    <p:sldId id="386" r:id="rId14"/>
    <p:sldId id="387" r:id="rId15"/>
    <p:sldId id="388" r:id="rId16"/>
    <p:sldId id="363" r:id="rId17"/>
    <p:sldId id="362" r:id="rId18"/>
    <p:sldId id="374" r:id="rId19"/>
    <p:sldId id="373" r:id="rId20"/>
    <p:sldId id="441" r:id="rId21"/>
    <p:sldId id="443" r:id="rId22"/>
    <p:sldId id="389" r:id="rId23"/>
    <p:sldId id="390" r:id="rId24"/>
    <p:sldId id="391" r:id="rId25"/>
    <p:sldId id="392" r:id="rId26"/>
    <p:sldId id="393" r:id="rId27"/>
    <p:sldId id="395" r:id="rId28"/>
    <p:sldId id="397" r:id="rId29"/>
    <p:sldId id="398" r:id="rId30"/>
    <p:sldId id="399" r:id="rId31"/>
    <p:sldId id="400" r:id="rId32"/>
    <p:sldId id="401" r:id="rId33"/>
    <p:sldId id="402" r:id="rId34"/>
    <p:sldId id="403" r:id="rId35"/>
    <p:sldId id="404" r:id="rId36"/>
    <p:sldId id="405" r:id="rId37"/>
    <p:sldId id="406" r:id="rId38"/>
    <p:sldId id="407" r:id="rId39"/>
    <p:sldId id="408" r:id="rId40"/>
    <p:sldId id="409" r:id="rId41"/>
    <p:sldId id="410" r:id="rId42"/>
    <p:sldId id="411" r:id="rId43"/>
    <p:sldId id="412" r:id="rId44"/>
    <p:sldId id="414" r:id="rId45"/>
    <p:sldId id="413" r:id="rId46"/>
    <p:sldId id="415" r:id="rId47"/>
    <p:sldId id="416" r:id="rId48"/>
    <p:sldId id="417" r:id="rId49"/>
    <p:sldId id="438" r:id="rId50"/>
    <p:sldId id="418" r:id="rId51"/>
    <p:sldId id="446" r:id="rId52"/>
    <p:sldId id="444" r:id="rId53"/>
    <p:sldId id="419" r:id="rId54"/>
    <p:sldId id="421" r:id="rId55"/>
    <p:sldId id="422" r:id="rId56"/>
    <p:sldId id="423" r:id="rId57"/>
    <p:sldId id="424" r:id="rId58"/>
    <p:sldId id="425" r:id="rId59"/>
    <p:sldId id="426" r:id="rId60"/>
    <p:sldId id="427" r:id="rId61"/>
    <p:sldId id="428" r:id="rId62"/>
    <p:sldId id="429" r:id="rId63"/>
    <p:sldId id="430" r:id="rId64"/>
    <p:sldId id="431" r:id="rId65"/>
    <p:sldId id="432" r:id="rId66"/>
    <p:sldId id="433" r:id="rId67"/>
    <p:sldId id="434" r:id="rId68"/>
    <p:sldId id="435" r:id="rId69"/>
    <p:sldId id="436" r:id="rId70"/>
    <p:sldId id="439" r:id="rId71"/>
    <p:sldId id="440" r:id="rId72"/>
    <p:sldId id="445" r:id="rId73"/>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lső alkalom" id="{7EC471D4-849D-44A0-BC09-7EFF2F7CE434}">
          <p14:sldIdLst>
            <p14:sldId id="442"/>
            <p14:sldId id="298"/>
            <p14:sldId id="372"/>
            <p14:sldId id="327"/>
            <p14:sldId id="381"/>
            <p14:sldId id="382"/>
            <p14:sldId id="383"/>
            <p14:sldId id="384"/>
            <p14:sldId id="385"/>
            <p14:sldId id="386"/>
            <p14:sldId id="387"/>
            <p14:sldId id="388"/>
            <p14:sldId id="363"/>
            <p14:sldId id="362"/>
            <p14:sldId id="374"/>
          </p14:sldIdLst>
        </p14:section>
        <p14:section name="Második alkalom" id="{53D9F041-C740-4CF0-8F4D-92287E710886}">
          <p14:sldIdLst>
            <p14:sldId id="373"/>
            <p14:sldId id="441"/>
            <p14:sldId id="443"/>
            <p14:sldId id="389"/>
            <p14:sldId id="390"/>
            <p14:sldId id="391"/>
            <p14:sldId id="392"/>
            <p14:sldId id="393"/>
            <p14:sldId id="395"/>
            <p14:sldId id="397"/>
            <p14:sldId id="398"/>
            <p14:sldId id="399"/>
            <p14:sldId id="400"/>
            <p14:sldId id="401"/>
            <p14:sldId id="402"/>
            <p14:sldId id="403"/>
            <p14:sldId id="404"/>
            <p14:sldId id="405"/>
            <p14:sldId id="406"/>
            <p14:sldId id="407"/>
            <p14:sldId id="408"/>
            <p14:sldId id="409"/>
            <p14:sldId id="410"/>
            <p14:sldId id="411"/>
            <p14:sldId id="412"/>
            <p14:sldId id="414"/>
            <p14:sldId id="413"/>
            <p14:sldId id="415"/>
            <p14:sldId id="416"/>
            <p14:sldId id="417"/>
            <p14:sldId id="438"/>
          </p14:sldIdLst>
        </p14:section>
        <p14:section name="Harmadik alkalom" id="{1BA2C59F-5796-47BA-9B67-49D5E6AC4B61}">
          <p14:sldIdLst>
            <p14:sldId id="418"/>
            <p14:sldId id="446"/>
            <p14:sldId id="444"/>
            <p14:sldId id="419"/>
            <p14:sldId id="421"/>
            <p14:sldId id="422"/>
            <p14:sldId id="423"/>
            <p14:sldId id="424"/>
            <p14:sldId id="425"/>
            <p14:sldId id="426"/>
            <p14:sldId id="427"/>
            <p14:sldId id="428"/>
            <p14:sldId id="429"/>
            <p14:sldId id="430"/>
            <p14:sldId id="431"/>
            <p14:sldId id="432"/>
            <p14:sldId id="433"/>
            <p14:sldId id="434"/>
            <p14:sldId id="435"/>
            <p14:sldId id="436"/>
            <p14:sldId id="439"/>
            <p14:sldId id="440"/>
            <p14:sldId id="44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Szerző" initials="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762B"/>
    <a:srgbClr val="FFFFFF"/>
    <a:srgbClr val="294475"/>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80" autoAdjust="0"/>
    <p:restoredTop sz="94394" autoAdjust="0"/>
  </p:normalViewPr>
  <p:slideViewPr>
    <p:cSldViewPr snapToGrid="0">
      <p:cViewPr varScale="1">
        <p:scale>
          <a:sx n="95" d="100"/>
          <a:sy n="95" d="100"/>
        </p:scale>
        <p:origin x="86" y="82"/>
      </p:cViewPr>
      <p:guideLst>
        <p:guide orient="horz" pos="2160"/>
        <p:guide pos="3840"/>
      </p:guideLst>
    </p:cSldViewPr>
  </p:slideViewPr>
  <p:outlineViewPr>
    <p:cViewPr>
      <p:scale>
        <a:sx n="33" d="100"/>
        <a:sy n="33" d="100"/>
      </p:scale>
      <p:origin x="0" y="-2142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64E22-EB23-416A-B5E5-3A7EFE4484BE}" type="datetimeFigureOut">
              <a:rPr lang="hu-HU" smtClean="0"/>
              <a:t>2025. 10. 27.</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89CD13-81A1-455F-85D1-2BB899FC97C1}" type="slidenum">
              <a:rPr lang="hu-HU" smtClean="0"/>
              <a:t>‹#›</a:t>
            </a:fld>
            <a:endParaRPr lang="hu-HU"/>
          </a:p>
        </p:txBody>
      </p:sp>
    </p:spTree>
    <p:extLst>
      <p:ext uri="{BB962C8B-B14F-4D97-AF65-F5344CB8AC3E}">
        <p14:creationId xmlns:p14="http://schemas.microsoft.com/office/powerpoint/2010/main" val="3834489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13</a:t>
            </a:fld>
            <a:endParaRPr lang="hu-HU"/>
          </a:p>
        </p:txBody>
      </p:sp>
    </p:spTree>
    <p:extLst>
      <p:ext uri="{BB962C8B-B14F-4D97-AF65-F5344CB8AC3E}">
        <p14:creationId xmlns:p14="http://schemas.microsoft.com/office/powerpoint/2010/main" val="968053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17</a:t>
            </a:fld>
            <a:endParaRPr lang="hu-HU"/>
          </a:p>
        </p:txBody>
      </p:sp>
    </p:spTree>
    <p:extLst>
      <p:ext uri="{BB962C8B-B14F-4D97-AF65-F5344CB8AC3E}">
        <p14:creationId xmlns:p14="http://schemas.microsoft.com/office/powerpoint/2010/main" val="3327734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44</a:t>
            </a:fld>
            <a:endParaRPr lang="hu-HU"/>
          </a:p>
        </p:txBody>
      </p:sp>
    </p:spTree>
    <p:extLst>
      <p:ext uri="{BB962C8B-B14F-4D97-AF65-F5344CB8AC3E}">
        <p14:creationId xmlns:p14="http://schemas.microsoft.com/office/powerpoint/2010/main" val="1105603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48</a:t>
            </a:fld>
            <a:endParaRPr lang="hu-HU"/>
          </a:p>
        </p:txBody>
      </p:sp>
    </p:spTree>
    <p:extLst>
      <p:ext uri="{BB962C8B-B14F-4D97-AF65-F5344CB8AC3E}">
        <p14:creationId xmlns:p14="http://schemas.microsoft.com/office/powerpoint/2010/main" val="1143162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67</a:t>
            </a:fld>
            <a:endParaRPr lang="hu-HU"/>
          </a:p>
        </p:txBody>
      </p:sp>
    </p:spTree>
    <p:extLst>
      <p:ext uri="{BB962C8B-B14F-4D97-AF65-F5344CB8AC3E}">
        <p14:creationId xmlns:p14="http://schemas.microsoft.com/office/powerpoint/2010/main" val="3514739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D2FB024-90F5-4B20-8434-E22FD9FB44C1}"/>
              </a:ext>
            </a:extLst>
          </p:cNvPr>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a:extLst>
              <a:ext uri="{FF2B5EF4-FFF2-40B4-BE49-F238E27FC236}">
                <a16:creationId xmlns:a16="http://schemas.microsoft.com/office/drawing/2014/main" id="{766B182D-C1E8-4B1E-8733-8E46ABBB6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4" name="Dátum helye 3">
            <a:extLst>
              <a:ext uri="{FF2B5EF4-FFF2-40B4-BE49-F238E27FC236}">
                <a16:creationId xmlns:a16="http://schemas.microsoft.com/office/drawing/2014/main" id="{57C81888-196B-4019-ABDD-BB401DDE45DD}"/>
              </a:ext>
            </a:extLst>
          </p:cNvPr>
          <p:cNvSpPr>
            <a:spLocks noGrp="1"/>
          </p:cNvSpPr>
          <p:nvPr>
            <p:ph type="dt" sz="half" idx="10"/>
          </p:nvPr>
        </p:nvSpPr>
        <p:spPr/>
        <p:txBody>
          <a:bodyPr/>
          <a:lstStyle/>
          <a:p>
            <a:fld id="{8FC1E900-35ED-42C2-BFC7-2141327EAF14}" type="datetime1">
              <a:rPr lang="hu-HU" smtClean="0"/>
              <a:t>2025. 10. 27.</a:t>
            </a:fld>
            <a:endParaRPr lang="hu-HU"/>
          </a:p>
        </p:txBody>
      </p:sp>
      <p:sp>
        <p:nvSpPr>
          <p:cNvPr id="5" name="Élőláb helye 4">
            <a:extLst>
              <a:ext uri="{FF2B5EF4-FFF2-40B4-BE49-F238E27FC236}">
                <a16:creationId xmlns:a16="http://schemas.microsoft.com/office/drawing/2014/main" id="{A98D2C0E-E67F-4300-9F04-72DD4EC2E9D9}"/>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048DCCB1-8E67-4563-8C62-CC73A534E563}"/>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3803676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3C3D3A0-FFC4-42E7-8D10-8162C29140A9}"/>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a:extLst>
              <a:ext uri="{FF2B5EF4-FFF2-40B4-BE49-F238E27FC236}">
                <a16:creationId xmlns:a16="http://schemas.microsoft.com/office/drawing/2014/main" id="{EE68E009-A3C8-4DD3-AD64-E3FC47B10F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a:extLst>
              <a:ext uri="{FF2B5EF4-FFF2-40B4-BE49-F238E27FC236}">
                <a16:creationId xmlns:a16="http://schemas.microsoft.com/office/drawing/2014/main" id="{518D5459-E84C-4B0F-8013-871A25C3AA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6790DA18-F2FB-42BF-8DD3-4963A45D6509}"/>
              </a:ext>
            </a:extLst>
          </p:cNvPr>
          <p:cNvSpPr>
            <a:spLocks noGrp="1"/>
          </p:cNvSpPr>
          <p:nvPr>
            <p:ph type="dt" sz="half" idx="10"/>
          </p:nvPr>
        </p:nvSpPr>
        <p:spPr/>
        <p:txBody>
          <a:bodyPr/>
          <a:lstStyle/>
          <a:p>
            <a:fld id="{E645A684-62CA-4599-A265-FC60E562919D}" type="datetime1">
              <a:rPr lang="hu-HU" smtClean="0"/>
              <a:t>2025. 10. 27.</a:t>
            </a:fld>
            <a:endParaRPr lang="hu-HU"/>
          </a:p>
        </p:txBody>
      </p:sp>
      <p:sp>
        <p:nvSpPr>
          <p:cNvPr id="6" name="Élőláb helye 5">
            <a:extLst>
              <a:ext uri="{FF2B5EF4-FFF2-40B4-BE49-F238E27FC236}">
                <a16:creationId xmlns:a16="http://schemas.microsoft.com/office/drawing/2014/main" id="{D2A5E6B4-485F-4C05-A27B-6B43B04E2420}"/>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87E9748D-0CCB-4B79-9C59-0958DBAF19A4}"/>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3731171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1B75FBF-C075-49CA-8F18-F951A12C74E6}"/>
              </a:ext>
            </a:extLst>
          </p:cNvPr>
          <p:cNvSpPr>
            <a:spLocks noGrp="1"/>
          </p:cNvSpPr>
          <p:nvPr>
            <p:ph type="title"/>
          </p:nvPr>
        </p:nvSpPr>
        <p:spPr/>
        <p:txBody>
          <a:bodyPr/>
          <a:lstStyle/>
          <a:p>
            <a:r>
              <a:rPr lang="hu-HU"/>
              <a:t>Mintacím szerkesztése</a:t>
            </a:r>
          </a:p>
        </p:txBody>
      </p:sp>
      <p:sp>
        <p:nvSpPr>
          <p:cNvPr id="3" name="Függőleges szöveg helye 2">
            <a:extLst>
              <a:ext uri="{FF2B5EF4-FFF2-40B4-BE49-F238E27FC236}">
                <a16:creationId xmlns:a16="http://schemas.microsoft.com/office/drawing/2014/main" id="{851C1C32-7FCD-4897-BA68-E3CCBA83AA62}"/>
              </a:ext>
            </a:extLst>
          </p:cNvPr>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79B6D265-F58B-42C7-8653-44DE0DC572DE}"/>
              </a:ext>
            </a:extLst>
          </p:cNvPr>
          <p:cNvSpPr>
            <a:spLocks noGrp="1"/>
          </p:cNvSpPr>
          <p:nvPr>
            <p:ph type="dt" sz="half" idx="10"/>
          </p:nvPr>
        </p:nvSpPr>
        <p:spPr/>
        <p:txBody>
          <a:bodyPr/>
          <a:lstStyle/>
          <a:p>
            <a:fld id="{940A1856-EE82-4F0A-8D7F-81B55687B2EC}" type="datetime1">
              <a:rPr lang="hu-HU" smtClean="0"/>
              <a:t>2025. 10. 27.</a:t>
            </a:fld>
            <a:endParaRPr lang="hu-HU"/>
          </a:p>
        </p:txBody>
      </p:sp>
      <p:sp>
        <p:nvSpPr>
          <p:cNvPr id="5" name="Élőláb helye 4">
            <a:extLst>
              <a:ext uri="{FF2B5EF4-FFF2-40B4-BE49-F238E27FC236}">
                <a16:creationId xmlns:a16="http://schemas.microsoft.com/office/drawing/2014/main" id="{E58C8B0D-3621-4963-BBE4-4B175E15B188}"/>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310D7F1C-691E-4D46-8415-6A08D7BA8912}"/>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1995168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a:extLst>
              <a:ext uri="{FF2B5EF4-FFF2-40B4-BE49-F238E27FC236}">
                <a16:creationId xmlns:a16="http://schemas.microsoft.com/office/drawing/2014/main" id="{2F46D8C9-66E5-4041-A2B1-C8D183856136}"/>
              </a:ext>
            </a:extLst>
          </p:cNvPr>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a:extLst>
              <a:ext uri="{FF2B5EF4-FFF2-40B4-BE49-F238E27FC236}">
                <a16:creationId xmlns:a16="http://schemas.microsoft.com/office/drawing/2014/main" id="{9E7D1934-C118-46EB-8F54-2E9D9603EF29}"/>
              </a:ext>
            </a:extLst>
          </p:cNvPr>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DF17EE86-A9B0-4221-A8AF-E290A3F6E93C}"/>
              </a:ext>
            </a:extLst>
          </p:cNvPr>
          <p:cNvSpPr>
            <a:spLocks noGrp="1"/>
          </p:cNvSpPr>
          <p:nvPr>
            <p:ph type="dt" sz="half" idx="10"/>
          </p:nvPr>
        </p:nvSpPr>
        <p:spPr/>
        <p:txBody>
          <a:bodyPr/>
          <a:lstStyle/>
          <a:p>
            <a:fld id="{61982D9A-1449-40AC-9422-D4F9C181F3D0}" type="datetime1">
              <a:rPr lang="hu-HU" smtClean="0"/>
              <a:t>2025. 10. 27.</a:t>
            </a:fld>
            <a:endParaRPr lang="hu-HU"/>
          </a:p>
        </p:txBody>
      </p:sp>
      <p:sp>
        <p:nvSpPr>
          <p:cNvPr id="5" name="Élőláb helye 4">
            <a:extLst>
              <a:ext uri="{FF2B5EF4-FFF2-40B4-BE49-F238E27FC236}">
                <a16:creationId xmlns:a16="http://schemas.microsoft.com/office/drawing/2014/main" id="{BED5551D-77B6-4DA3-A34E-F72C6B611977}"/>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F8CB5E43-B0D6-44D2-B576-4C54F24AB6E7}"/>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4141807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67481464-0757-4322-BCA9-1AB52CD8F1D9}"/>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F65A54C3-21B6-48AB-82DD-02F4D3EB2B05}"/>
              </a:ext>
            </a:extLst>
          </p:cNvPr>
          <p:cNvSpPr>
            <a:spLocks noGrp="1"/>
          </p:cNvSpPr>
          <p:nvPr>
            <p:ph type="dt" sz="half" idx="10"/>
          </p:nvPr>
        </p:nvSpPr>
        <p:spPr/>
        <p:txBody>
          <a:bodyPr/>
          <a:lstStyle/>
          <a:p>
            <a:fld id="{B45CBDDF-DBC1-4DF5-B240-4B9EC5945DB1}" type="datetime1">
              <a:rPr lang="hu-HU" smtClean="0"/>
              <a:t>2025. 10. 27.</a:t>
            </a:fld>
            <a:endParaRPr lang="hu-HU"/>
          </a:p>
        </p:txBody>
      </p:sp>
      <p:sp>
        <p:nvSpPr>
          <p:cNvPr id="5" name="Élőláb helye 4">
            <a:extLst>
              <a:ext uri="{FF2B5EF4-FFF2-40B4-BE49-F238E27FC236}">
                <a16:creationId xmlns:a16="http://schemas.microsoft.com/office/drawing/2014/main" id="{41CE74F2-6751-400A-AF14-F154ADA78715}"/>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F68519E6-D03C-4328-9EF1-C6F306C2EC56}"/>
              </a:ext>
            </a:extLst>
          </p:cNvPr>
          <p:cNvSpPr>
            <a:spLocks noGrp="1"/>
          </p:cNvSpPr>
          <p:nvPr>
            <p:ph type="sldNum" sz="quarter" idx="12"/>
          </p:nvPr>
        </p:nvSpPr>
        <p:spPr/>
        <p:txBody>
          <a:bodyPr/>
          <a:lstStyle/>
          <a:p>
            <a:fld id="{B21332D6-23E1-476A-A412-822FBBA5E59B}" type="slidenum">
              <a:rPr lang="hu-HU" smtClean="0"/>
              <a:t>‹#›</a:t>
            </a:fld>
            <a:endParaRPr lang="hu-HU"/>
          </a:p>
        </p:txBody>
      </p:sp>
      <p:sp>
        <p:nvSpPr>
          <p:cNvPr id="2" name="Cím 1">
            <a:extLst>
              <a:ext uri="{FF2B5EF4-FFF2-40B4-BE49-F238E27FC236}">
                <a16:creationId xmlns:a16="http://schemas.microsoft.com/office/drawing/2014/main" id="{BE563F4C-29C1-4FDA-A9B4-8CEF8C77C0D6}"/>
              </a:ext>
            </a:extLst>
          </p:cNvPr>
          <p:cNvSpPr>
            <a:spLocks noGrp="1"/>
          </p:cNvSpPr>
          <p:nvPr>
            <p:ph type="title"/>
          </p:nvPr>
        </p:nvSpPr>
        <p:spPr>
          <a:xfrm>
            <a:off x="414068" y="452379"/>
            <a:ext cx="10939732" cy="647271"/>
          </a:xfrm>
        </p:spPr>
        <p:txBody>
          <a:bodyPr/>
          <a:lstStyle>
            <a:lvl1pPr>
              <a:defRPr>
                <a:solidFill>
                  <a:schemeClr val="bg1"/>
                </a:solidFill>
                <a:highlight>
                  <a:srgbClr val="4472C4"/>
                </a:highlight>
              </a:defRPr>
            </a:lvl1pPr>
          </a:lstStyle>
          <a:p>
            <a:r>
              <a:rPr lang="hu-HU" dirty="0"/>
              <a:t>Mintacím szerkesztése</a:t>
            </a:r>
          </a:p>
        </p:txBody>
      </p:sp>
    </p:spTree>
    <p:extLst>
      <p:ext uri="{BB962C8B-B14F-4D97-AF65-F5344CB8AC3E}">
        <p14:creationId xmlns:p14="http://schemas.microsoft.com/office/powerpoint/2010/main" val="1948745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Cím és tartalom">
    <p:spTree>
      <p:nvGrpSpPr>
        <p:cNvPr id="1" name=""/>
        <p:cNvGrpSpPr/>
        <p:nvPr/>
      </p:nvGrpSpPr>
      <p:grpSpPr>
        <a:xfrm>
          <a:off x="0" y="0"/>
          <a:ext cx="0" cy="0"/>
          <a:chOff x="0" y="0"/>
          <a:chExt cx="0" cy="0"/>
        </a:xfrm>
      </p:grpSpPr>
      <p:sp>
        <p:nvSpPr>
          <p:cNvPr id="7" name="Téglalap 6">
            <a:extLst>
              <a:ext uri="{FF2B5EF4-FFF2-40B4-BE49-F238E27FC236}">
                <a16:creationId xmlns:a16="http://schemas.microsoft.com/office/drawing/2014/main" id="{E965182D-5200-4FEB-8B3C-2886489EB240}"/>
              </a:ext>
            </a:extLst>
          </p:cNvPr>
          <p:cNvSpPr/>
          <p:nvPr userDrawn="1"/>
        </p:nvSpPr>
        <p:spPr>
          <a:xfrm>
            <a:off x="0" y="0"/>
            <a:ext cx="3497943"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Tartalom helye 2">
            <a:extLst>
              <a:ext uri="{FF2B5EF4-FFF2-40B4-BE49-F238E27FC236}">
                <a16:creationId xmlns:a16="http://schemas.microsoft.com/office/drawing/2014/main" id="{67481464-0757-4322-BCA9-1AB52CD8F1D9}"/>
              </a:ext>
            </a:extLst>
          </p:cNvPr>
          <p:cNvSpPr>
            <a:spLocks noGrp="1"/>
          </p:cNvSpPr>
          <p:nvPr>
            <p:ph idx="1"/>
          </p:nvPr>
        </p:nvSpPr>
        <p:spPr>
          <a:xfrm>
            <a:off x="4038600" y="452380"/>
            <a:ext cx="7950200" cy="5724584"/>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F65A54C3-21B6-48AB-82DD-02F4D3EB2B05}"/>
              </a:ext>
            </a:extLst>
          </p:cNvPr>
          <p:cNvSpPr>
            <a:spLocks noGrp="1"/>
          </p:cNvSpPr>
          <p:nvPr>
            <p:ph type="dt" sz="half" idx="10"/>
          </p:nvPr>
        </p:nvSpPr>
        <p:spPr>
          <a:xfrm>
            <a:off x="203200" y="6343196"/>
            <a:ext cx="2743200" cy="365125"/>
          </a:xfrm>
        </p:spPr>
        <p:txBody>
          <a:bodyPr/>
          <a:lstStyle/>
          <a:p>
            <a:fld id="{DEB0B036-2DBD-410C-A302-E64F50347F50}" type="datetime1">
              <a:rPr lang="hu-HU" smtClean="0"/>
              <a:t>2025. 10. 27.</a:t>
            </a:fld>
            <a:endParaRPr lang="hu-HU"/>
          </a:p>
        </p:txBody>
      </p:sp>
      <p:sp>
        <p:nvSpPr>
          <p:cNvPr id="5" name="Élőláb helye 4">
            <a:extLst>
              <a:ext uri="{FF2B5EF4-FFF2-40B4-BE49-F238E27FC236}">
                <a16:creationId xmlns:a16="http://schemas.microsoft.com/office/drawing/2014/main" id="{41CE74F2-6751-400A-AF14-F154ADA78715}"/>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F68519E6-D03C-4328-9EF1-C6F306C2EC56}"/>
              </a:ext>
            </a:extLst>
          </p:cNvPr>
          <p:cNvSpPr>
            <a:spLocks noGrp="1"/>
          </p:cNvSpPr>
          <p:nvPr>
            <p:ph type="sldNum" sz="quarter" idx="12"/>
          </p:nvPr>
        </p:nvSpPr>
        <p:spPr>
          <a:xfrm>
            <a:off x="9245600" y="6356350"/>
            <a:ext cx="2743200" cy="365125"/>
          </a:xfrm>
        </p:spPr>
        <p:txBody>
          <a:bodyPr/>
          <a:lstStyle/>
          <a:p>
            <a:fld id="{B21332D6-23E1-476A-A412-822FBBA5E59B}" type="slidenum">
              <a:rPr lang="hu-HU" smtClean="0"/>
              <a:t>‹#›</a:t>
            </a:fld>
            <a:endParaRPr lang="hu-HU"/>
          </a:p>
        </p:txBody>
      </p:sp>
      <p:sp>
        <p:nvSpPr>
          <p:cNvPr id="2" name="Cím 1">
            <a:extLst>
              <a:ext uri="{FF2B5EF4-FFF2-40B4-BE49-F238E27FC236}">
                <a16:creationId xmlns:a16="http://schemas.microsoft.com/office/drawing/2014/main" id="{BE563F4C-29C1-4FDA-A9B4-8CEF8C77C0D6}"/>
              </a:ext>
            </a:extLst>
          </p:cNvPr>
          <p:cNvSpPr>
            <a:spLocks noGrp="1"/>
          </p:cNvSpPr>
          <p:nvPr>
            <p:ph type="title"/>
          </p:nvPr>
        </p:nvSpPr>
        <p:spPr>
          <a:xfrm>
            <a:off x="203201" y="452379"/>
            <a:ext cx="3149600" cy="5724584"/>
          </a:xfrm>
        </p:spPr>
        <p:txBody>
          <a:bodyPr/>
          <a:lstStyle>
            <a:lvl1pPr>
              <a:defRPr>
                <a:solidFill>
                  <a:schemeClr val="bg1"/>
                </a:solidFill>
              </a:defRPr>
            </a:lvl1pPr>
          </a:lstStyle>
          <a:p>
            <a:r>
              <a:rPr lang="hu-HU" dirty="0"/>
              <a:t>Mintacím szerkesztése</a:t>
            </a:r>
          </a:p>
        </p:txBody>
      </p:sp>
    </p:spTree>
    <p:extLst>
      <p:ext uri="{BB962C8B-B14F-4D97-AF65-F5344CB8AC3E}">
        <p14:creationId xmlns:p14="http://schemas.microsoft.com/office/powerpoint/2010/main" val="2656769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04067DE-EA49-4F7D-826C-574681D20928}"/>
              </a:ext>
            </a:extLst>
          </p:cNvPr>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a:extLst>
              <a:ext uri="{FF2B5EF4-FFF2-40B4-BE49-F238E27FC236}">
                <a16:creationId xmlns:a16="http://schemas.microsoft.com/office/drawing/2014/main" id="{2220E336-76C3-4A09-8C40-621FC3DB48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a:extLst>
              <a:ext uri="{FF2B5EF4-FFF2-40B4-BE49-F238E27FC236}">
                <a16:creationId xmlns:a16="http://schemas.microsoft.com/office/drawing/2014/main" id="{4BFDC7A7-69C0-4E1E-8022-874B8274C069}"/>
              </a:ext>
            </a:extLst>
          </p:cNvPr>
          <p:cNvSpPr>
            <a:spLocks noGrp="1"/>
          </p:cNvSpPr>
          <p:nvPr>
            <p:ph type="dt" sz="half" idx="10"/>
          </p:nvPr>
        </p:nvSpPr>
        <p:spPr/>
        <p:txBody>
          <a:bodyPr/>
          <a:lstStyle/>
          <a:p>
            <a:fld id="{629A8F19-E796-48A8-A696-F3D568C3EB24}" type="datetime1">
              <a:rPr lang="hu-HU" smtClean="0"/>
              <a:t>2025. 10. 27.</a:t>
            </a:fld>
            <a:endParaRPr lang="hu-HU"/>
          </a:p>
        </p:txBody>
      </p:sp>
      <p:sp>
        <p:nvSpPr>
          <p:cNvPr id="5" name="Élőláb helye 4">
            <a:extLst>
              <a:ext uri="{FF2B5EF4-FFF2-40B4-BE49-F238E27FC236}">
                <a16:creationId xmlns:a16="http://schemas.microsoft.com/office/drawing/2014/main" id="{4FDAC782-EFCC-401A-BEB0-8B22A559049B}"/>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8AE1CD15-5651-4AB9-8781-1BA293B000A5}"/>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3536463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DD01826-C898-4F7A-8A6B-3C8E06A9DFEA}"/>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F94D3C43-E6F0-462D-BBD3-CD0A6127F589}"/>
              </a:ext>
            </a:extLst>
          </p:cNvPr>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C1EAA976-5477-4769-8760-EAB899123DCC}"/>
              </a:ext>
            </a:extLst>
          </p:cNvPr>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0F8D64AE-279E-44C1-ACF5-6E0DDDA5C17D}"/>
              </a:ext>
            </a:extLst>
          </p:cNvPr>
          <p:cNvSpPr>
            <a:spLocks noGrp="1"/>
          </p:cNvSpPr>
          <p:nvPr>
            <p:ph type="dt" sz="half" idx="10"/>
          </p:nvPr>
        </p:nvSpPr>
        <p:spPr/>
        <p:txBody>
          <a:bodyPr/>
          <a:lstStyle/>
          <a:p>
            <a:fld id="{7DE30E36-D364-4494-B83C-DFE875F917B3}" type="datetime1">
              <a:rPr lang="hu-HU" smtClean="0"/>
              <a:t>2025. 10. 27.</a:t>
            </a:fld>
            <a:endParaRPr lang="hu-HU"/>
          </a:p>
        </p:txBody>
      </p:sp>
      <p:sp>
        <p:nvSpPr>
          <p:cNvPr id="6" name="Élőláb helye 5">
            <a:extLst>
              <a:ext uri="{FF2B5EF4-FFF2-40B4-BE49-F238E27FC236}">
                <a16:creationId xmlns:a16="http://schemas.microsoft.com/office/drawing/2014/main" id="{8EB31145-9505-4D8C-A928-BB42F1F7AFE0}"/>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CC1FD9BD-921C-42D2-B80D-6CC6334B98FA}"/>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4082648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3D57F86-27C3-4D77-8007-1A3E571F00E0}"/>
              </a:ext>
            </a:extLst>
          </p:cNvPr>
          <p:cNvSpPr>
            <a:spLocks noGrp="1"/>
          </p:cNvSpPr>
          <p:nvPr>
            <p:ph type="title"/>
          </p:nvPr>
        </p:nvSpPr>
        <p:spPr>
          <a:xfrm>
            <a:off x="839788" y="365125"/>
            <a:ext cx="10515600" cy="1325563"/>
          </a:xfrm>
        </p:spPr>
        <p:txBody>
          <a:bodyPr/>
          <a:lstStyle/>
          <a:p>
            <a:r>
              <a:rPr lang="hu-HU"/>
              <a:t>Mintacím szerkesztése</a:t>
            </a:r>
          </a:p>
        </p:txBody>
      </p:sp>
      <p:sp>
        <p:nvSpPr>
          <p:cNvPr id="3" name="Szöveg helye 2">
            <a:extLst>
              <a:ext uri="{FF2B5EF4-FFF2-40B4-BE49-F238E27FC236}">
                <a16:creationId xmlns:a16="http://schemas.microsoft.com/office/drawing/2014/main" id="{5EBA4AB3-71CA-4E3D-B16C-EC37BCDCF9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a:extLst>
              <a:ext uri="{FF2B5EF4-FFF2-40B4-BE49-F238E27FC236}">
                <a16:creationId xmlns:a16="http://schemas.microsoft.com/office/drawing/2014/main" id="{5DE3F766-2FD4-4D81-BA16-B0BA2FDB4F9B}"/>
              </a:ext>
            </a:extLst>
          </p:cNvPr>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3EFA90EB-7A97-41C8-99E8-618EFE8CF0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7958690A-B49A-4676-B762-EDE7F150AC18}"/>
              </a:ext>
            </a:extLst>
          </p:cNvPr>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a:extLst>
              <a:ext uri="{FF2B5EF4-FFF2-40B4-BE49-F238E27FC236}">
                <a16:creationId xmlns:a16="http://schemas.microsoft.com/office/drawing/2014/main" id="{24417942-9A64-43FE-A660-BB71C029E764}"/>
              </a:ext>
            </a:extLst>
          </p:cNvPr>
          <p:cNvSpPr>
            <a:spLocks noGrp="1"/>
          </p:cNvSpPr>
          <p:nvPr>
            <p:ph type="dt" sz="half" idx="10"/>
          </p:nvPr>
        </p:nvSpPr>
        <p:spPr/>
        <p:txBody>
          <a:bodyPr/>
          <a:lstStyle/>
          <a:p>
            <a:fld id="{5A15FD30-09E1-48C9-84B6-74E274C01EB9}" type="datetime1">
              <a:rPr lang="hu-HU" smtClean="0"/>
              <a:t>2025. 10. 27.</a:t>
            </a:fld>
            <a:endParaRPr lang="hu-HU"/>
          </a:p>
        </p:txBody>
      </p:sp>
      <p:sp>
        <p:nvSpPr>
          <p:cNvPr id="8" name="Élőláb helye 7">
            <a:extLst>
              <a:ext uri="{FF2B5EF4-FFF2-40B4-BE49-F238E27FC236}">
                <a16:creationId xmlns:a16="http://schemas.microsoft.com/office/drawing/2014/main" id="{568FF29F-759F-4ACE-A196-F3FE3ADF50DB}"/>
              </a:ext>
            </a:extLst>
          </p:cNvPr>
          <p:cNvSpPr>
            <a:spLocks noGrp="1"/>
          </p:cNvSpPr>
          <p:nvPr>
            <p:ph type="ftr" sz="quarter" idx="11"/>
          </p:nvPr>
        </p:nvSpPr>
        <p:spPr/>
        <p:txBody>
          <a:bodyPr/>
          <a:lstStyle/>
          <a:p>
            <a:endParaRPr lang="hu-HU"/>
          </a:p>
        </p:txBody>
      </p:sp>
      <p:sp>
        <p:nvSpPr>
          <p:cNvPr id="9" name="Dia számának helye 8">
            <a:extLst>
              <a:ext uri="{FF2B5EF4-FFF2-40B4-BE49-F238E27FC236}">
                <a16:creationId xmlns:a16="http://schemas.microsoft.com/office/drawing/2014/main" id="{121C1813-91E4-449F-AB21-5BBC3CF0EC42}"/>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616544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477F5F5-424E-492F-88FF-D8CCBA872871}"/>
              </a:ext>
            </a:extLst>
          </p:cNvPr>
          <p:cNvSpPr>
            <a:spLocks noGrp="1"/>
          </p:cNvSpPr>
          <p:nvPr>
            <p:ph type="title"/>
          </p:nvPr>
        </p:nvSpPr>
        <p:spPr/>
        <p:txBody>
          <a:bodyPr/>
          <a:lstStyle/>
          <a:p>
            <a:r>
              <a:rPr lang="hu-HU"/>
              <a:t>Mintacím szerkesztése</a:t>
            </a:r>
          </a:p>
        </p:txBody>
      </p:sp>
      <p:sp>
        <p:nvSpPr>
          <p:cNvPr id="3" name="Dátum helye 2">
            <a:extLst>
              <a:ext uri="{FF2B5EF4-FFF2-40B4-BE49-F238E27FC236}">
                <a16:creationId xmlns:a16="http://schemas.microsoft.com/office/drawing/2014/main" id="{1A21A313-22F0-426C-87CF-58F1D71F7093}"/>
              </a:ext>
            </a:extLst>
          </p:cNvPr>
          <p:cNvSpPr>
            <a:spLocks noGrp="1"/>
          </p:cNvSpPr>
          <p:nvPr>
            <p:ph type="dt" sz="half" idx="10"/>
          </p:nvPr>
        </p:nvSpPr>
        <p:spPr/>
        <p:txBody>
          <a:bodyPr/>
          <a:lstStyle/>
          <a:p>
            <a:fld id="{F3FFE5FB-969B-47EF-9858-C28D9D11FCEE}" type="datetime1">
              <a:rPr lang="hu-HU" smtClean="0"/>
              <a:t>2025. 10. 27.</a:t>
            </a:fld>
            <a:endParaRPr lang="hu-HU"/>
          </a:p>
        </p:txBody>
      </p:sp>
      <p:sp>
        <p:nvSpPr>
          <p:cNvPr id="4" name="Élőláb helye 3">
            <a:extLst>
              <a:ext uri="{FF2B5EF4-FFF2-40B4-BE49-F238E27FC236}">
                <a16:creationId xmlns:a16="http://schemas.microsoft.com/office/drawing/2014/main" id="{6AB69F9E-453D-49AE-8E75-57350EB8BA71}"/>
              </a:ext>
            </a:extLst>
          </p:cNvPr>
          <p:cNvSpPr>
            <a:spLocks noGrp="1"/>
          </p:cNvSpPr>
          <p:nvPr>
            <p:ph type="ftr" sz="quarter" idx="11"/>
          </p:nvPr>
        </p:nvSpPr>
        <p:spPr/>
        <p:txBody>
          <a:bodyPr/>
          <a:lstStyle/>
          <a:p>
            <a:endParaRPr lang="hu-HU"/>
          </a:p>
        </p:txBody>
      </p:sp>
      <p:sp>
        <p:nvSpPr>
          <p:cNvPr id="5" name="Dia számának helye 4">
            <a:extLst>
              <a:ext uri="{FF2B5EF4-FFF2-40B4-BE49-F238E27FC236}">
                <a16:creationId xmlns:a16="http://schemas.microsoft.com/office/drawing/2014/main" id="{0948096E-84CC-43A5-BC77-5922311B94E2}"/>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2753354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a:extLst>
              <a:ext uri="{FF2B5EF4-FFF2-40B4-BE49-F238E27FC236}">
                <a16:creationId xmlns:a16="http://schemas.microsoft.com/office/drawing/2014/main" id="{7736BC1F-2ED3-45E1-A60E-F38C8215B210}"/>
              </a:ext>
            </a:extLst>
          </p:cNvPr>
          <p:cNvSpPr>
            <a:spLocks noGrp="1"/>
          </p:cNvSpPr>
          <p:nvPr>
            <p:ph type="dt" sz="half" idx="10"/>
          </p:nvPr>
        </p:nvSpPr>
        <p:spPr/>
        <p:txBody>
          <a:bodyPr/>
          <a:lstStyle/>
          <a:p>
            <a:fld id="{54932C3C-7520-4E5E-AA93-240884F80E97}" type="datetime1">
              <a:rPr lang="hu-HU" smtClean="0"/>
              <a:t>2025. 10. 27.</a:t>
            </a:fld>
            <a:endParaRPr lang="hu-HU"/>
          </a:p>
        </p:txBody>
      </p:sp>
      <p:sp>
        <p:nvSpPr>
          <p:cNvPr id="3" name="Élőláb helye 2">
            <a:extLst>
              <a:ext uri="{FF2B5EF4-FFF2-40B4-BE49-F238E27FC236}">
                <a16:creationId xmlns:a16="http://schemas.microsoft.com/office/drawing/2014/main" id="{7FB942D1-C64C-4EB0-A6F8-AC2D444804B9}"/>
              </a:ext>
            </a:extLst>
          </p:cNvPr>
          <p:cNvSpPr>
            <a:spLocks noGrp="1"/>
          </p:cNvSpPr>
          <p:nvPr>
            <p:ph type="ftr" sz="quarter" idx="11"/>
          </p:nvPr>
        </p:nvSpPr>
        <p:spPr/>
        <p:txBody>
          <a:bodyPr/>
          <a:lstStyle/>
          <a:p>
            <a:endParaRPr lang="hu-HU"/>
          </a:p>
        </p:txBody>
      </p:sp>
      <p:sp>
        <p:nvSpPr>
          <p:cNvPr id="4" name="Dia számának helye 3">
            <a:extLst>
              <a:ext uri="{FF2B5EF4-FFF2-40B4-BE49-F238E27FC236}">
                <a16:creationId xmlns:a16="http://schemas.microsoft.com/office/drawing/2014/main" id="{411FA0A2-9850-4FE5-8488-604F38B501CD}"/>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3241720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1ECF736-6388-41E8-9ADC-76054BED3E9B}"/>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a:extLst>
              <a:ext uri="{FF2B5EF4-FFF2-40B4-BE49-F238E27FC236}">
                <a16:creationId xmlns:a16="http://schemas.microsoft.com/office/drawing/2014/main" id="{2A6F8B3F-6A82-487C-8003-61A2321F22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126C0585-7215-4A07-BC32-E01C596BEC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63A147AE-EBF1-457B-A0E1-D6A308D2AC0A}"/>
              </a:ext>
            </a:extLst>
          </p:cNvPr>
          <p:cNvSpPr>
            <a:spLocks noGrp="1"/>
          </p:cNvSpPr>
          <p:nvPr>
            <p:ph type="dt" sz="half" idx="10"/>
          </p:nvPr>
        </p:nvSpPr>
        <p:spPr/>
        <p:txBody>
          <a:bodyPr/>
          <a:lstStyle/>
          <a:p>
            <a:fld id="{59B1FAE8-0986-4587-9B09-EAF2483081F0}" type="datetime1">
              <a:rPr lang="hu-HU" smtClean="0"/>
              <a:t>2025. 10. 27.</a:t>
            </a:fld>
            <a:endParaRPr lang="hu-HU"/>
          </a:p>
        </p:txBody>
      </p:sp>
      <p:sp>
        <p:nvSpPr>
          <p:cNvPr id="6" name="Élőláb helye 5">
            <a:extLst>
              <a:ext uri="{FF2B5EF4-FFF2-40B4-BE49-F238E27FC236}">
                <a16:creationId xmlns:a16="http://schemas.microsoft.com/office/drawing/2014/main" id="{E8E86BAC-F2FC-4C28-A53F-226058B4A4C1}"/>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D405DD75-615E-4510-8276-F21505A356B2}"/>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1956237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36497727-B986-43CB-828E-75B477B96214}"/>
              </a:ext>
            </a:extLst>
          </p:cNvPr>
          <p:cNvSpPr>
            <a:spLocks noGrp="1"/>
          </p:cNvSpPr>
          <p:nvPr>
            <p:ph type="title"/>
          </p:nvPr>
        </p:nvSpPr>
        <p:spPr>
          <a:xfrm>
            <a:off x="981076" y="310261"/>
            <a:ext cx="10372724" cy="647271"/>
          </a:xfrm>
          <a:prstGeom prst="rect">
            <a:avLst/>
          </a:prstGeom>
        </p:spPr>
        <p:txBody>
          <a:bodyPr vert="horz" lIns="91440" tIns="45720" rIns="91440" bIns="45720" rtlCol="0" anchor="ctr">
            <a:normAutofit/>
          </a:bodyPr>
          <a:lstStyle/>
          <a:p>
            <a:r>
              <a:rPr lang="hu-HU"/>
              <a:t>Mintacím szerkesztése</a:t>
            </a:r>
          </a:p>
        </p:txBody>
      </p:sp>
      <p:sp>
        <p:nvSpPr>
          <p:cNvPr id="3" name="Szöveg helye 2">
            <a:extLst>
              <a:ext uri="{FF2B5EF4-FFF2-40B4-BE49-F238E27FC236}">
                <a16:creationId xmlns:a16="http://schemas.microsoft.com/office/drawing/2014/main" id="{C0BD3348-8CC0-4E92-BE9A-236DC2915BAF}"/>
              </a:ext>
            </a:extLst>
          </p:cNvPr>
          <p:cNvSpPr>
            <a:spLocks noGrp="1"/>
          </p:cNvSpPr>
          <p:nvPr>
            <p:ph type="body" idx="1"/>
          </p:nvPr>
        </p:nvSpPr>
        <p:spPr>
          <a:xfrm>
            <a:off x="414068" y="1293962"/>
            <a:ext cx="10939732" cy="4883001"/>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66704913-4A50-4A27-A19C-F4B54D76A4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69EE5D-D83E-4DC3-9F63-BC52A8593E8C}" type="datetime1">
              <a:rPr lang="hu-HU" smtClean="0"/>
              <a:t>2025. 10. 27.</a:t>
            </a:fld>
            <a:endParaRPr lang="hu-HU"/>
          </a:p>
        </p:txBody>
      </p:sp>
      <p:sp>
        <p:nvSpPr>
          <p:cNvPr id="5" name="Élőláb helye 4">
            <a:extLst>
              <a:ext uri="{FF2B5EF4-FFF2-40B4-BE49-F238E27FC236}">
                <a16:creationId xmlns:a16="http://schemas.microsoft.com/office/drawing/2014/main" id="{DFACC966-F472-4B49-956E-5F08B2E5F9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a:extLst>
              <a:ext uri="{FF2B5EF4-FFF2-40B4-BE49-F238E27FC236}">
                <a16:creationId xmlns:a16="http://schemas.microsoft.com/office/drawing/2014/main" id="{99E52D2B-9866-4F5C-BCBE-80E69F323D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332D6-23E1-476A-A412-822FBBA5E59B}" type="slidenum">
              <a:rPr lang="hu-HU" smtClean="0"/>
              <a:t>‹#›</a:t>
            </a:fld>
            <a:endParaRPr lang="hu-HU"/>
          </a:p>
        </p:txBody>
      </p:sp>
    </p:spTree>
    <p:extLst>
      <p:ext uri="{BB962C8B-B14F-4D97-AF65-F5344CB8AC3E}">
        <p14:creationId xmlns:p14="http://schemas.microsoft.com/office/powerpoint/2010/main" val="2202847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echnofaq.org/posts/2018/05/things-to-consider-when-designing-a-business-application/" TargetMode="External"/><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hyperlink" Target="https://creativecommons.org/licenses/by-nc-sa/3.0/"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hyperlink" Target="https://www.roomsketcher.com/" TargetMode="External"/><Relationship Id="rId3" Type="http://schemas.openxmlformats.org/officeDocument/2006/relationships/hyperlink" Target="https://planner5d.com/" TargetMode="External"/><Relationship Id="rId7" Type="http://schemas.openxmlformats.org/officeDocument/2006/relationships/hyperlink" Target="https://www.smartdraw.com/" TargetMode="External"/><Relationship Id="rId12" Type="http://schemas.openxmlformats.org/officeDocument/2006/relationships/image" Target="../media/image2.png"/><Relationship Id="rId2" Type="http://schemas.openxmlformats.org/officeDocument/2006/relationships/hyperlink" Target="https://www.ikea.com/hu/hu/planners/" TargetMode="External"/><Relationship Id="rId1" Type="http://schemas.openxmlformats.org/officeDocument/2006/relationships/slideLayout" Target="../slideLayouts/slideLayout3.xml"/><Relationship Id="rId6" Type="http://schemas.openxmlformats.org/officeDocument/2006/relationships/hyperlink" Target="https://www.nchsoftware.com/" TargetMode="External"/><Relationship Id="rId11" Type="http://schemas.openxmlformats.org/officeDocument/2006/relationships/image" Target="../media/image3.png"/><Relationship Id="rId5" Type="http://schemas.openxmlformats.org/officeDocument/2006/relationships/hyperlink" Target="http://www.sweethome3d.com/" TargetMode="External"/><Relationship Id="rId10" Type="http://schemas.openxmlformats.org/officeDocument/2006/relationships/hyperlink" Target="https://en.homedesign3d.net/" TargetMode="External"/><Relationship Id="rId4" Type="http://schemas.openxmlformats.org/officeDocument/2006/relationships/hyperlink" Target="https://www.homestyler.com/" TargetMode="External"/><Relationship Id="rId9" Type="http://schemas.openxmlformats.org/officeDocument/2006/relationships/hyperlink" Target="https://home.by.me/"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png"/><Relationship Id="rId9" Type="http://schemas.openxmlformats.org/officeDocument/2006/relationships/image" Target="../media/image34.png"/><Relationship Id="rId14" Type="http://schemas.openxmlformats.org/officeDocument/2006/relationships/image" Target="../media/image39.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hyperlink" Target="https://technofaq.org/posts/2020/09/5-tips-to-spend-business-budget-wisely-on-digital-marketing/" TargetMode="External"/><Relationship Id="rId2" Type="http://schemas.openxmlformats.org/officeDocument/2006/relationships/image" Target="../media/image41.jpeg"/><Relationship Id="rId1" Type="http://schemas.openxmlformats.org/officeDocument/2006/relationships/slideLayout" Target="../slideLayouts/slideLayout3.xml"/><Relationship Id="rId6" Type="http://schemas.openxmlformats.org/officeDocument/2006/relationships/hyperlink" Target="https://creativecommons.org/licenses/by-nc-sa/3.0/"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png"/><Relationship Id="rId9" Type="http://schemas.openxmlformats.org/officeDocument/2006/relationships/image" Target="../media/image34.png"/><Relationship Id="rId14" Type="http://schemas.openxmlformats.org/officeDocument/2006/relationships/image" Target="../media/image39.sv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3.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3.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62.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5.jpeg"/><Relationship Id="rId4" Type="http://schemas.openxmlformats.org/officeDocument/2006/relationships/image" Target="../media/image64.jpeg"/></Relationships>
</file>

<file path=ppt/slides/_rels/slide34.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70.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7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gif"/></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79.png"/><Relationship Id="rId4" Type="http://schemas.openxmlformats.org/officeDocument/2006/relationships/hyperlink" Target="http://www.emi.hu/"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87.png"/><Relationship Id="rId3" Type="http://schemas.openxmlformats.org/officeDocument/2006/relationships/image" Target="../media/image3.png"/><Relationship Id="rId7" Type="http://schemas.openxmlformats.org/officeDocument/2006/relationships/image" Target="../media/image81.png"/><Relationship Id="rId12" Type="http://schemas.openxmlformats.org/officeDocument/2006/relationships/image" Target="../media/image86.sv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9.svg"/><Relationship Id="rId11" Type="http://schemas.openxmlformats.org/officeDocument/2006/relationships/image" Target="../media/image85.png"/><Relationship Id="rId5" Type="http://schemas.openxmlformats.org/officeDocument/2006/relationships/image" Target="../media/image38.png"/><Relationship Id="rId10" Type="http://schemas.openxmlformats.org/officeDocument/2006/relationships/image" Target="../media/image84.svg"/><Relationship Id="rId4" Type="http://schemas.openxmlformats.org/officeDocument/2006/relationships/image" Target="../media/image2.png"/><Relationship Id="rId9" Type="http://schemas.openxmlformats.org/officeDocument/2006/relationships/image" Target="../media/image83.png"/><Relationship Id="rId14" Type="http://schemas.openxmlformats.org/officeDocument/2006/relationships/image" Target="../media/image88.sv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hyperlink" Target="https://www.rawpixel.com/search/meeting" TargetMode="External"/><Relationship Id="rId2" Type="http://schemas.openxmlformats.org/officeDocument/2006/relationships/image" Target="../media/image89.jpeg"/><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87.png"/><Relationship Id="rId3" Type="http://schemas.openxmlformats.org/officeDocument/2006/relationships/image" Target="../media/image3.png"/><Relationship Id="rId7" Type="http://schemas.openxmlformats.org/officeDocument/2006/relationships/image" Target="../media/image81.png"/><Relationship Id="rId12" Type="http://schemas.openxmlformats.org/officeDocument/2006/relationships/image" Target="../media/image86.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39.svg"/><Relationship Id="rId11" Type="http://schemas.openxmlformats.org/officeDocument/2006/relationships/image" Target="../media/image85.png"/><Relationship Id="rId5" Type="http://schemas.openxmlformats.org/officeDocument/2006/relationships/image" Target="../media/image38.png"/><Relationship Id="rId10" Type="http://schemas.openxmlformats.org/officeDocument/2006/relationships/image" Target="../media/image84.svg"/><Relationship Id="rId4" Type="http://schemas.openxmlformats.org/officeDocument/2006/relationships/image" Target="../media/image2.png"/><Relationship Id="rId9" Type="http://schemas.openxmlformats.org/officeDocument/2006/relationships/image" Target="../media/image83.png"/><Relationship Id="rId14" Type="http://schemas.openxmlformats.org/officeDocument/2006/relationships/image" Target="../media/image88.svg"/></Relationships>
</file>

<file path=ppt/slides/_rels/slide4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3.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92.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93.png"/></Relationships>
</file>

<file path=ppt/slides/_rels/slide54.xml.rels><?xml version="1.0" encoding="UTF-8" standalone="yes"?>
<Relationships xmlns="http://schemas.openxmlformats.org/package/2006/relationships"><Relationship Id="rId3" Type="http://schemas.openxmlformats.org/officeDocument/2006/relationships/image" Target="../media/image95.svg"/><Relationship Id="rId2" Type="http://schemas.openxmlformats.org/officeDocument/2006/relationships/image" Target="../media/image94.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96.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https://www.terc.hu/oldal/terc-vip-asztali-offline"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image" Target="../media/image9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100.gif"/><Relationship Id="rId4" Type="http://schemas.openxmlformats.org/officeDocument/2006/relationships/hyperlink" Target="https://epsoft.hu/arajanlat-keszito-modul/"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101.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05.pn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hyperlink" Target="https://niszavdh.gov.hu/" TargetMode="External"/></Relationships>
</file>

<file path=ppt/slides/_rels/slide67.xml.rels><?xml version="1.0" encoding="UTF-8" standalone="yes"?>
<Relationships xmlns="http://schemas.openxmlformats.org/package/2006/relationships"><Relationship Id="rId8" Type="http://schemas.openxmlformats.org/officeDocument/2006/relationships/image" Target="../media/image111.svg"/><Relationship Id="rId13"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110.png"/><Relationship Id="rId12" Type="http://schemas.openxmlformats.org/officeDocument/2006/relationships/image" Target="../media/image115.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09.svg"/><Relationship Id="rId11" Type="http://schemas.openxmlformats.org/officeDocument/2006/relationships/image" Target="../media/image114.png"/><Relationship Id="rId5" Type="http://schemas.openxmlformats.org/officeDocument/2006/relationships/image" Target="../media/image108.png"/><Relationship Id="rId10" Type="http://schemas.openxmlformats.org/officeDocument/2006/relationships/image" Target="../media/image113.svg"/><Relationship Id="rId4" Type="http://schemas.openxmlformats.org/officeDocument/2006/relationships/image" Target="../media/image2.png"/><Relationship Id="rId9" Type="http://schemas.openxmlformats.org/officeDocument/2006/relationships/image" Target="../media/image112.png"/><Relationship Id="rId14" Type="http://schemas.openxmlformats.org/officeDocument/2006/relationships/image" Target="../media/image39.sv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Tartalom helye 4">
            <a:extLst>
              <a:ext uri="{FF2B5EF4-FFF2-40B4-BE49-F238E27FC236}">
                <a16:creationId xmlns:a16="http://schemas.microsoft.com/office/drawing/2014/main" id="{DBE1EA21-2CD9-4BE8-A94E-B1597FB8AA8C}"/>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79778" y="109192"/>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grpSp>
        <p:nvGrpSpPr>
          <p:cNvPr id="8" name="Csoportba foglalás 7">
            <a:extLst>
              <a:ext uri="{FF2B5EF4-FFF2-40B4-BE49-F238E27FC236}">
                <a16:creationId xmlns:a16="http://schemas.microsoft.com/office/drawing/2014/main" id="{37A907DE-1A32-4C1E-9C92-07E0DC42F2D6}"/>
              </a:ext>
            </a:extLst>
          </p:cNvPr>
          <p:cNvGrpSpPr/>
          <p:nvPr/>
        </p:nvGrpSpPr>
        <p:grpSpPr>
          <a:xfrm>
            <a:off x="8100391" y="6102032"/>
            <a:ext cx="2488960" cy="520382"/>
            <a:chOff x="6658493" y="5555381"/>
            <a:chExt cx="2488960" cy="520382"/>
          </a:xfrm>
        </p:grpSpPr>
        <p:sp>
          <p:nvSpPr>
            <p:cNvPr id="9" name="Téglalap 8">
              <a:extLst>
                <a:ext uri="{FF2B5EF4-FFF2-40B4-BE49-F238E27FC236}">
                  <a16:creationId xmlns:a16="http://schemas.microsoft.com/office/drawing/2014/main" id="{E078A819-6C61-4024-A0DC-2A8E7AAFA02C}"/>
                </a:ext>
              </a:extLst>
            </p:cNvPr>
            <p:cNvSpPr/>
            <p:nvPr/>
          </p:nvSpPr>
          <p:spPr>
            <a:xfrm>
              <a:off x="6658493" y="5555381"/>
              <a:ext cx="2488960" cy="5203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1" name="Kép 10">
              <a:extLst>
                <a:ext uri="{FF2B5EF4-FFF2-40B4-BE49-F238E27FC236}">
                  <a16:creationId xmlns:a16="http://schemas.microsoft.com/office/drawing/2014/main" id="{592912A7-16FA-4506-87B5-6C093440C0B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12" name="Kép 11" descr="A képen szöveg, clipart, vektorgrafika látható&#10;&#10;Automatikusan generált leírás">
              <a:extLst>
                <a:ext uri="{FF2B5EF4-FFF2-40B4-BE49-F238E27FC236}">
                  <a16:creationId xmlns:a16="http://schemas.microsoft.com/office/drawing/2014/main" id="{06EF1EBE-CECB-4B0D-A0E6-B7F71F2AF0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sp>
        <p:nvSpPr>
          <p:cNvPr id="13" name="Cím 1">
            <a:extLst>
              <a:ext uri="{FF2B5EF4-FFF2-40B4-BE49-F238E27FC236}">
                <a16:creationId xmlns:a16="http://schemas.microsoft.com/office/drawing/2014/main" id="{6805D0A8-F44D-4F89-9784-DA5B53F2CEB1}"/>
              </a:ext>
            </a:extLst>
          </p:cNvPr>
          <p:cNvSpPr txBox="1">
            <a:spLocks/>
          </p:cNvSpPr>
          <p:nvPr/>
        </p:nvSpPr>
        <p:spPr>
          <a:xfrm>
            <a:off x="6913109" y="3119541"/>
            <a:ext cx="5178119" cy="288911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r>
              <a:rPr lang="hu-HU" dirty="0">
                <a:solidFill>
                  <a:schemeClr val="tx1"/>
                </a:solidFill>
              </a:rPr>
              <a:t>Ajánlatkészítési digitális alapismeretek építőipari vállalkozóknak</a:t>
            </a:r>
          </a:p>
        </p:txBody>
      </p:sp>
      <p:sp>
        <p:nvSpPr>
          <p:cNvPr id="6" name="TextBox 5">
            <a:extLst>
              <a:ext uri="{FF2B5EF4-FFF2-40B4-BE49-F238E27FC236}">
                <a16:creationId xmlns:a16="http://schemas.microsoft.com/office/drawing/2014/main" id="{7BBC30F0-D460-4169-8B09-CF839CF9A669}"/>
              </a:ext>
            </a:extLst>
          </p:cNvPr>
          <p:cNvSpPr txBox="1"/>
          <p:nvPr/>
        </p:nvSpPr>
        <p:spPr>
          <a:xfrm>
            <a:off x="79778" y="6967182"/>
            <a:ext cx="7028495" cy="230832"/>
          </a:xfrm>
          <a:prstGeom prst="rect">
            <a:avLst/>
          </a:prstGeom>
          <a:noFill/>
        </p:spPr>
        <p:txBody>
          <a:bodyPr wrap="square" rtlCol="0">
            <a:spAutoFit/>
          </a:bodyPr>
          <a:lstStyle/>
          <a:p>
            <a:r>
              <a:rPr lang="hu-HU" sz="900">
                <a:hlinkClick r:id="rId3" tooltip="https://technofaq.org/posts/2018/05/things-to-consider-when-designing-a-business-application/"/>
              </a:rPr>
              <a:t>This Photo</a:t>
            </a:r>
            <a:r>
              <a:rPr lang="hu-HU" sz="900"/>
              <a:t> by Unknown Author is licensed under </a:t>
            </a:r>
            <a:r>
              <a:rPr lang="hu-HU" sz="900">
                <a:hlinkClick r:id="rId6" tooltip="https://creativecommons.org/licenses/by-nc-sa/3.0/"/>
              </a:rPr>
              <a:t>CC BY-SA-NC</a:t>
            </a:r>
            <a:endParaRPr lang="hu-HU" sz="900"/>
          </a:p>
        </p:txBody>
      </p:sp>
      <p:sp>
        <p:nvSpPr>
          <p:cNvPr id="14" name="Slide Number Placeholder 13">
            <a:extLst>
              <a:ext uri="{FF2B5EF4-FFF2-40B4-BE49-F238E27FC236}">
                <a16:creationId xmlns:a16="http://schemas.microsoft.com/office/drawing/2014/main" id="{A3088389-EAD0-4543-9D30-4672D35F47FB}"/>
              </a:ext>
            </a:extLst>
          </p:cNvPr>
          <p:cNvSpPr>
            <a:spLocks noGrp="1"/>
          </p:cNvSpPr>
          <p:nvPr>
            <p:ph type="sldNum" sz="quarter" idx="12"/>
          </p:nvPr>
        </p:nvSpPr>
        <p:spPr/>
        <p:txBody>
          <a:bodyPr/>
          <a:lstStyle/>
          <a:p>
            <a:fld id="{B21332D6-23E1-476A-A412-822FBBA5E59B}" type="slidenum">
              <a:rPr lang="hu-HU" smtClean="0"/>
              <a:t>1</a:t>
            </a:fld>
            <a:endParaRPr lang="hu-HU"/>
          </a:p>
        </p:txBody>
      </p:sp>
    </p:spTree>
    <p:extLst>
      <p:ext uri="{BB962C8B-B14F-4D97-AF65-F5344CB8AC3E}">
        <p14:creationId xmlns:p14="http://schemas.microsoft.com/office/powerpoint/2010/main" val="306775797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1009933" y="152504"/>
            <a:ext cx="10166499" cy="647271"/>
          </a:xfrm>
        </p:spPr>
        <p:txBody>
          <a:bodyPr anchor="ctr">
            <a:normAutofit fontScale="90000"/>
          </a:bodyPr>
          <a:lstStyle/>
          <a:p>
            <a:r>
              <a:rPr lang="hu-HU" sz="3000" b="1" dirty="0">
                <a:highlight>
                  <a:srgbClr val="3F762B"/>
                </a:highlight>
              </a:rPr>
              <a:t>A látványtervezést (3D ábrázolást) nagyon sok online és offline alkalmazás, applikáció segíti, profi és laikus szinten egyaránt</a:t>
            </a: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sp>
        <p:nvSpPr>
          <p:cNvPr id="18" name="Tartalom helye 2">
            <a:extLst>
              <a:ext uri="{FF2B5EF4-FFF2-40B4-BE49-F238E27FC236}">
                <a16:creationId xmlns:a16="http://schemas.microsoft.com/office/drawing/2014/main" id="{CE8AEDCE-0D63-447D-94D4-74055E2C1259}"/>
              </a:ext>
            </a:extLst>
          </p:cNvPr>
          <p:cNvSpPr>
            <a:spLocks noGrp="1"/>
          </p:cNvSpPr>
          <p:nvPr>
            <p:ph idx="1"/>
          </p:nvPr>
        </p:nvSpPr>
        <p:spPr>
          <a:xfrm>
            <a:off x="346881" y="1315640"/>
            <a:ext cx="5518350" cy="4757614"/>
          </a:xfrm>
        </p:spPr>
        <p:txBody>
          <a:bodyPr>
            <a:noAutofit/>
          </a:bodyPr>
          <a:lstStyle/>
          <a:p>
            <a:r>
              <a:rPr lang="hu-HU" sz="1700" dirty="0">
                <a:latin typeface="+mn-lt"/>
              </a:rPr>
              <a:t>A látványtervezés, a 3D ábrázolás, az ügyfél kommunikáció alfája és ómegája. </a:t>
            </a:r>
          </a:p>
          <a:p>
            <a:r>
              <a:rPr lang="hu-HU" sz="1700" dirty="0">
                <a:latin typeface="+mn-lt"/>
              </a:rPr>
              <a:t>A kezdeti szakaszban akár kevés információval is el lehet kezdeni, segít benne, hogy az ügyfél lássa, megértettük a feladatot, és azonnal tudunk új ötleteket és szempontokat adni. </a:t>
            </a:r>
          </a:p>
          <a:p>
            <a:r>
              <a:rPr lang="hu-HU" sz="1700" b="1" dirty="0">
                <a:solidFill>
                  <a:schemeClr val="accent1">
                    <a:lumMod val="50000"/>
                  </a:schemeClr>
                </a:solidFill>
                <a:latin typeface="+mn-lt"/>
              </a:rPr>
              <a:t>A lényeg hogy, a látványtervezés költsége alacsony, míg a elrontott beruházás mindenki számára nagyon kényelmetlen. </a:t>
            </a:r>
          </a:p>
          <a:p>
            <a:r>
              <a:rPr lang="hu-HU" sz="1700" dirty="0">
                <a:latin typeface="+mn-lt"/>
              </a:rPr>
              <a:t>Az alkalmazások többsége lehetőséget ad a folyamatos pontosításra, így az eredeti ötleteket sem kell elvetni, hanem kiegészítésre kerülnek a felmérés eredményeivel. </a:t>
            </a:r>
          </a:p>
          <a:p>
            <a:r>
              <a:rPr lang="hu-HU" sz="1700" dirty="0">
                <a:latin typeface="+mn-lt"/>
              </a:rPr>
              <a:t>A képen a www.piper.hu látványtervező és gyártás-előkészítő szoftvere látható </a:t>
            </a:r>
          </a:p>
        </p:txBody>
      </p:sp>
      <p:pic>
        <p:nvPicPr>
          <p:cNvPr id="10" name="Kép 4">
            <a:extLst>
              <a:ext uri="{FF2B5EF4-FFF2-40B4-BE49-F238E27FC236}">
                <a16:creationId xmlns:a16="http://schemas.microsoft.com/office/drawing/2014/main" id="{E81BEC5D-5345-4FE0-96B6-FF423A88559D}"/>
              </a:ext>
            </a:extLst>
          </p:cNvPr>
          <p:cNvPicPr>
            <a:picLocks noChangeAspect="1"/>
          </p:cNvPicPr>
          <p:nvPr/>
        </p:nvPicPr>
        <p:blipFill>
          <a:blip r:embed="rId4"/>
          <a:stretch>
            <a:fillRect/>
          </a:stretch>
        </p:blipFill>
        <p:spPr>
          <a:xfrm>
            <a:off x="6326770" y="1315640"/>
            <a:ext cx="5591577" cy="2799087"/>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Kép 6">
            <a:extLst>
              <a:ext uri="{FF2B5EF4-FFF2-40B4-BE49-F238E27FC236}">
                <a16:creationId xmlns:a16="http://schemas.microsoft.com/office/drawing/2014/main" id="{C03598B5-CADA-4689-83BB-01B75A4887D7}"/>
              </a:ext>
            </a:extLst>
          </p:cNvPr>
          <p:cNvPicPr>
            <a:picLocks noChangeAspect="1"/>
          </p:cNvPicPr>
          <p:nvPr/>
        </p:nvPicPr>
        <p:blipFill>
          <a:blip r:embed="rId5"/>
          <a:stretch>
            <a:fillRect/>
          </a:stretch>
        </p:blipFill>
        <p:spPr>
          <a:xfrm>
            <a:off x="6326770" y="4484927"/>
            <a:ext cx="5614231" cy="2114866"/>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1B46B282-78AA-450A-80B9-FCCDA8C6D254}"/>
              </a:ext>
            </a:extLst>
          </p:cNvPr>
          <p:cNvSpPr>
            <a:spLocks noGrp="1"/>
          </p:cNvSpPr>
          <p:nvPr>
            <p:ph type="sldNum" sz="quarter" idx="12"/>
          </p:nvPr>
        </p:nvSpPr>
        <p:spPr>
          <a:xfrm>
            <a:off x="8610599" y="6675756"/>
            <a:ext cx="3307747" cy="116885"/>
          </a:xfrm>
        </p:spPr>
        <p:txBody>
          <a:bodyPr/>
          <a:lstStyle/>
          <a:p>
            <a:fld id="{B21332D6-23E1-476A-A412-822FBBA5E59B}" type="slidenum">
              <a:rPr lang="hu-HU" smtClean="0"/>
              <a:t>10</a:t>
            </a:fld>
            <a:endParaRPr lang="hu-HU" dirty="0"/>
          </a:p>
        </p:txBody>
      </p:sp>
    </p:spTree>
    <p:extLst>
      <p:ext uri="{BB962C8B-B14F-4D97-AF65-F5344CB8AC3E}">
        <p14:creationId xmlns:p14="http://schemas.microsoft.com/office/powerpoint/2010/main" val="1046416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1009933" y="152504"/>
            <a:ext cx="10166499" cy="647271"/>
          </a:xfrm>
        </p:spPr>
        <p:txBody>
          <a:bodyPr anchor="ctr">
            <a:normAutofit/>
          </a:bodyPr>
          <a:lstStyle/>
          <a:p>
            <a:r>
              <a:rPr lang="hu-HU" sz="3000" b="1" dirty="0">
                <a:highlight>
                  <a:srgbClr val="3F762B"/>
                </a:highlight>
              </a:rPr>
              <a:t>Az ügyfelek által is átlátható, értelmezhető 3D gépészeti tervek </a:t>
            </a: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pic>
        <p:nvPicPr>
          <p:cNvPr id="12" name="Tartalom helye 3">
            <a:extLst>
              <a:ext uri="{FF2B5EF4-FFF2-40B4-BE49-F238E27FC236}">
                <a16:creationId xmlns:a16="http://schemas.microsoft.com/office/drawing/2014/main" id="{AD5B2211-DCC9-47BB-95D8-2004E7F9E94E}"/>
              </a:ext>
            </a:extLst>
          </p:cNvPr>
          <p:cNvPicPr>
            <a:picLocks noChangeAspect="1"/>
          </p:cNvPicPr>
          <p:nvPr/>
        </p:nvPicPr>
        <p:blipFill rotWithShape="1">
          <a:blip r:embed="rId4"/>
          <a:srcRect l="17159" r="22142" b="3"/>
          <a:stretch/>
        </p:blipFill>
        <p:spPr>
          <a:xfrm>
            <a:off x="8553124" y="4014022"/>
            <a:ext cx="2969771" cy="2641957"/>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Kép 4">
            <a:extLst>
              <a:ext uri="{FF2B5EF4-FFF2-40B4-BE49-F238E27FC236}">
                <a16:creationId xmlns:a16="http://schemas.microsoft.com/office/drawing/2014/main" id="{37382C1A-8D04-46EB-B834-D05BAA54F5E6}"/>
              </a:ext>
            </a:extLst>
          </p:cNvPr>
          <p:cNvPicPr>
            <a:picLocks noChangeAspect="1"/>
          </p:cNvPicPr>
          <p:nvPr/>
        </p:nvPicPr>
        <p:blipFill rotWithShape="1">
          <a:blip r:embed="rId5"/>
          <a:srcRect l="23403" r="3" b="3"/>
          <a:stretch/>
        </p:blipFill>
        <p:spPr>
          <a:xfrm>
            <a:off x="3631861" y="4014023"/>
            <a:ext cx="2965044" cy="2641957"/>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Kép 5">
            <a:extLst>
              <a:ext uri="{FF2B5EF4-FFF2-40B4-BE49-F238E27FC236}">
                <a16:creationId xmlns:a16="http://schemas.microsoft.com/office/drawing/2014/main" id="{691AE921-63DA-4944-A914-81B323C42452}"/>
              </a:ext>
            </a:extLst>
          </p:cNvPr>
          <p:cNvPicPr>
            <a:picLocks noChangeAspect="1"/>
          </p:cNvPicPr>
          <p:nvPr/>
        </p:nvPicPr>
        <p:blipFill rotWithShape="1">
          <a:blip r:embed="rId6"/>
          <a:srcRect l="8025" r="18184" b="-1"/>
          <a:stretch/>
        </p:blipFill>
        <p:spPr>
          <a:xfrm>
            <a:off x="6032883" y="1323832"/>
            <a:ext cx="2756739" cy="2456350"/>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Kép 6">
            <a:extLst>
              <a:ext uri="{FF2B5EF4-FFF2-40B4-BE49-F238E27FC236}">
                <a16:creationId xmlns:a16="http://schemas.microsoft.com/office/drawing/2014/main" id="{805D3DC1-C084-4C22-972A-E9A37E69DB70}"/>
              </a:ext>
            </a:extLst>
          </p:cNvPr>
          <p:cNvPicPr>
            <a:picLocks noChangeAspect="1"/>
          </p:cNvPicPr>
          <p:nvPr/>
        </p:nvPicPr>
        <p:blipFill rotWithShape="1">
          <a:blip r:embed="rId7"/>
          <a:srcRect l="22819" t="18552" r="25846" b="15915"/>
          <a:stretch/>
        </p:blipFill>
        <p:spPr>
          <a:xfrm>
            <a:off x="593812" y="1300331"/>
            <a:ext cx="3568311" cy="2448398"/>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Slide Number Placeholder 4">
            <a:extLst>
              <a:ext uri="{FF2B5EF4-FFF2-40B4-BE49-F238E27FC236}">
                <a16:creationId xmlns:a16="http://schemas.microsoft.com/office/drawing/2014/main" id="{9A02DD90-AA64-42B0-BDA4-5169D4A83F53}"/>
              </a:ext>
            </a:extLst>
          </p:cNvPr>
          <p:cNvSpPr>
            <a:spLocks noGrp="1"/>
          </p:cNvSpPr>
          <p:nvPr>
            <p:ph type="sldNum" sz="quarter" idx="12"/>
          </p:nvPr>
        </p:nvSpPr>
        <p:spPr>
          <a:xfrm>
            <a:off x="8610600" y="6537532"/>
            <a:ext cx="3483244" cy="320467"/>
          </a:xfrm>
        </p:spPr>
        <p:txBody>
          <a:bodyPr/>
          <a:lstStyle/>
          <a:p>
            <a:fld id="{B21332D6-23E1-476A-A412-822FBBA5E59B}" type="slidenum">
              <a:rPr lang="hu-HU" smtClean="0"/>
              <a:t>11</a:t>
            </a:fld>
            <a:endParaRPr lang="hu-HU" dirty="0"/>
          </a:p>
        </p:txBody>
      </p:sp>
    </p:spTree>
    <p:extLst>
      <p:ext uri="{BB962C8B-B14F-4D97-AF65-F5344CB8AC3E}">
        <p14:creationId xmlns:p14="http://schemas.microsoft.com/office/powerpoint/2010/main" val="237770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 látványtervező alkalmazások nagyon sok minőségben, összetettségben és árban érhetők el, érdemes minél többet kipróbálni és a munkáinkat feldolgozni</a:t>
            </a:r>
          </a:p>
        </p:txBody>
      </p:sp>
      <p:sp>
        <p:nvSpPr>
          <p:cNvPr id="3" name="Tartalom helye 2">
            <a:extLst>
              <a:ext uri="{FF2B5EF4-FFF2-40B4-BE49-F238E27FC236}">
                <a16:creationId xmlns:a16="http://schemas.microsoft.com/office/drawing/2014/main" id="{12A6D9DC-FE93-4771-BDF2-492AA8D03629}"/>
              </a:ext>
            </a:extLst>
          </p:cNvPr>
          <p:cNvSpPr>
            <a:spLocks noGrp="1"/>
          </p:cNvSpPr>
          <p:nvPr>
            <p:ph idx="1"/>
          </p:nvPr>
        </p:nvSpPr>
        <p:spPr>
          <a:xfrm>
            <a:off x="4034779" y="875039"/>
            <a:ext cx="8059066" cy="5907732"/>
          </a:xfrm>
        </p:spPr>
        <p:txBody>
          <a:bodyPr numCol="2" anchor="ctr">
            <a:noAutofit/>
          </a:bodyPr>
          <a:lstStyle/>
          <a:p>
            <a:r>
              <a:rPr lang="hu-HU" sz="1600" dirty="0">
                <a:latin typeface="+mn-lt"/>
              </a:rPr>
              <a:t>IKEA tervező szoftverek (</a:t>
            </a:r>
            <a:r>
              <a:rPr lang="hu-HU" sz="1600" dirty="0">
                <a:latin typeface="+mn-lt"/>
                <a:hlinkClick r:id="rId2"/>
              </a:rPr>
              <a:t>https://www.ikea.com/hu/hu/planners/</a:t>
            </a:r>
            <a:r>
              <a:rPr lang="hu-HU" sz="1600" dirty="0">
                <a:latin typeface="+mn-lt"/>
              </a:rPr>
              <a:t>) előnye a 3D mérethű tervezés, hátránya, hogy csak az IKEA termékekkel rendezhetők be a terek. </a:t>
            </a:r>
          </a:p>
          <a:p>
            <a:r>
              <a:rPr lang="hu-HU" sz="1600" dirty="0" err="1">
                <a:latin typeface="+mn-lt"/>
              </a:rPr>
              <a:t>Planner</a:t>
            </a:r>
            <a:r>
              <a:rPr lang="hu-HU" sz="1600" dirty="0">
                <a:latin typeface="+mn-lt"/>
              </a:rPr>
              <a:t> 5d (</a:t>
            </a:r>
            <a:r>
              <a:rPr lang="hu-HU" sz="1600" dirty="0">
                <a:latin typeface="+mn-lt"/>
                <a:hlinkClick r:id="rId3"/>
              </a:rPr>
              <a:t>https://planner5d.com</a:t>
            </a:r>
            <a:r>
              <a:rPr lang="hu-HU" sz="1600" dirty="0">
                <a:latin typeface="+mn-lt"/>
              </a:rPr>
              <a:t>)  könnyen használható 2D/3D otthoni tervező eszköz házhoz, belső terekhez, bútorokhoz. Már több mint 50 millióan próbálták ki. Mások elkészült ötleteiből, terveiből is ihletet meríthet.</a:t>
            </a:r>
          </a:p>
          <a:p>
            <a:r>
              <a:rPr lang="hu-HU" sz="1600" dirty="0" err="1">
                <a:latin typeface="+mn-lt"/>
              </a:rPr>
              <a:t>Homestyler</a:t>
            </a:r>
            <a:r>
              <a:rPr lang="hu-HU" sz="1600" dirty="0">
                <a:latin typeface="+mn-lt"/>
              </a:rPr>
              <a:t> (</a:t>
            </a:r>
            <a:r>
              <a:rPr lang="hu-HU" sz="1600" dirty="0">
                <a:latin typeface="+mn-lt"/>
                <a:hlinkClick r:id="rId4"/>
              </a:rPr>
              <a:t>https://www.homestyler.com</a:t>
            </a:r>
            <a:r>
              <a:rPr lang="hu-HU" sz="1600" dirty="0">
                <a:latin typeface="+mn-lt"/>
              </a:rPr>
              <a:t>) amelyet az </a:t>
            </a:r>
            <a:r>
              <a:rPr lang="hu-HU" sz="1600" dirty="0" err="1">
                <a:latin typeface="+mn-lt"/>
              </a:rPr>
              <a:t>Autodesk</a:t>
            </a:r>
            <a:r>
              <a:rPr lang="hu-HU" sz="1600" dirty="0">
                <a:latin typeface="+mn-lt"/>
              </a:rPr>
              <a:t> késztett az AutoCAD, a </a:t>
            </a:r>
            <a:r>
              <a:rPr lang="hu-HU" sz="1600" dirty="0" err="1">
                <a:latin typeface="+mn-lt"/>
              </a:rPr>
              <a:t>Revit</a:t>
            </a:r>
            <a:r>
              <a:rPr lang="hu-HU" sz="1600" dirty="0">
                <a:latin typeface="+mn-lt"/>
              </a:rPr>
              <a:t> és a 3ds </a:t>
            </a:r>
            <a:r>
              <a:rPr lang="hu-HU" sz="1600" dirty="0" err="1">
                <a:latin typeface="+mn-lt"/>
              </a:rPr>
              <a:t>Studio</a:t>
            </a:r>
            <a:r>
              <a:rPr lang="hu-HU" sz="1600" dirty="0">
                <a:latin typeface="+mn-lt"/>
              </a:rPr>
              <a:t> Max fejlesztője. rendelkezik mobil applikációval is. </a:t>
            </a:r>
          </a:p>
          <a:p>
            <a:r>
              <a:rPr lang="hu-HU" sz="1600" dirty="0">
                <a:latin typeface="+mn-lt"/>
              </a:rPr>
              <a:t>Sweet Home 3D (</a:t>
            </a:r>
            <a:r>
              <a:rPr lang="hu-HU" sz="1600" dirty="0">
                <a:latin typeface="+mn-lt"/>
                <a:hlinkClick r:id="rId5"/>
              </a:rPr>
              <a:t>http://www.sweethome3d.com</a:t>
            </a:r>
            <a:r>
              <a:rPr lang="hu-HU" sz="1600" dirty="0">
                <a:latin typeface="+mn-lt"/>
              </a:rPr>
              <a:t>) ideális azok számára, akik több testre szabási lehetőséget akarnak az átlagos szoba és dekorációs tervezési programokhoz képest. Az online szoftver ingyenes, de regisztráció szükséges, de van letölthető változat is. </a:t>
            </a:r>
          </a:p>
          <a:p>
            <a:r>
              <a:rPr lang="hu-HU" sz="1600" dirty="0">
                <a:latin typeface="+mn-lt"/>
              </a:rPr>
              <a:t>NCH </a:t>
            </a:r>
            <a:r>
              <a:rPr lang="hu-HU" sz="1600" dirty="0" err="1">
                <a:latin typeface="+mn-lt"/>
              </a:rPr>
              <a:t>Dream</a:t>
            </a:r>
            <a:r>
              <a:rPr lang="hu-HU" sz="1600" dirty="0">
                <a:latin typeface="+mn-lt"/>
              </a:rPr>
              <a:t> </a:t>
            </a:r>
            <a:r>
              <a:rPr lang="hu-HU" sz="1600" dirty="0" err="1">
                <a:latin typeface="+mn-lt"/>
              </a:rPr>
              <a:t>Plan</a:t>
            </a:r>
            <a:r>
              <a:rPr lang="hu-HU" sz="1600" dirty="0">
                <a:latin typeface="+mn-lt"/>
              </a:rPr>
              <a:t> (</a:t>
            </a:r>
            <a:r>
              <a:rPr lang="hu-HU" sz="1600" dirty="0">
                <a:latin typeface="+mn-lt"/>
                <a:hlinkClick r:id="rId6"/>
              </a:rPr>
              <a:t>https://www.nchsoftware.com</a:t>
            </a:r>
            <a:r>
              <a:rPr lang="hu-HU" sz="1600" dirty="0">
                <a:latin typeface="+mn-lt"/>
              </a:rPr>
              <a:t>) ingyenes, letölthető otthoni tervezési program. </a:t>
            </a:r>
          </a:p>
          <a:p>
            <a:r>
              <a:rPr lang="hu-HU" sz="1600" dirty="0" err="1">
                <a:latin typeface="+mn-lt"/>
              </a:rPr>
              <a:t>Smartdraw</a:t>
            </a:r>
            <a:r>
              <a:rPr lang="hu-HU" sz="1600" dirty="0">
                <a:latin typeface="+mn-lt"/>
              </a:rPr>
              <a:t> (</a:t>
            </a:r>
            <a:r>
              <a:rPr lang="hu-HU" sz="1600" dirty="0">
                <a:latin typeface="+mn-lt"/>
                <a:hlinkClick r:id="rId7"/>
              </a:rPr>
              <a:t>https://www.smartdraw.com</a:t>
            </a:r>
            <a:r>
              <a:rPr lang="hu-HU" sz="1600" dirty="0">
                <a:latin typeface="+mn-lt"/>
              </a:rPr>
              <a:t>) egy programcsomag, amely a grafikus tervezés mellett segít a táblázatok és grafikonok megalkotásában is, mint például: a projekt diagramok, határidők, marketing diagramok és folyamatábrák. </a:t>
            </a:r>
          </a:p>
          <a:p>
            <a:r>
              <a:rPr lang="hu-HU" sz="1600" dirty="0" err="1">
                <a:latin typeface="+mn-lt"/>
              </a:rPr>
              <a:t>Room</a:t>
            </a:r>
            <a:r>
              <a:rPr lang="hu-HU" sz="1600" dirty="0">
                <a:latin typeface="+mn-lt"/>
              </a:rPr>
              <a:t> </a:t>
            </a:r>
            <a:r>
              <a:rPr lang="hu-HU" sz="1600" dirty="0" err="1">
                <a:latin typeface="+mn-lt"/>
              </a:rPr>
              <a:t>sketcher</a:t>
            </a:r>
            <a:r>
              <a:rPr lang="hu-HU" sz="1600" dirty="0">
                <a:latin typeface="+mn-lt"/>
              </a:rPr>
              <a:t> (</a:t>
            </a:r>
            <a:r>
              <a:rPr lang="hu-HU" sz="1600" dirty="0">
                <a:latin typeface="+mn-lt"/>
                <a:hlinkClick r:id="rId8"/>
              </a:rPr>
              <a:t>https://www.roomsketcher.com</a:t>
            </a:r>
            <a:r>
              <a:rPr lang="hu-HU" sz="1600" dirty="0">
                <a:latin typeface="+mn-lt"/>
              </a:rPr>
              <a:t>) online alaprajz és lakberendezési eszköz 2D és 3D-ben is használható. Már több ezer lakástulajdonos, belsőépítészeti rajongó, ingatlan szakember használja.</a:t>
            </a:r>
          </a:p>
          <a:p>
            <a:r>
              <a:rPr lang="hu-HU" sz="1600" dirty="0">
                <a:latin typeface="+mn-lt"/>
              </a:rPr>
              <a:t>Home </a:t>
            </a:r>
            <a:r>
              <a:rPr lang="hu-HU" sz="1600" dirty="0" err="1">
                <a:latin typeface="+mn-lt"/>
              </a:rPr>
              <a:t>by</a:t>
            </a:r>
            <a:r>
              <a:rPr lang="hu-HU" sz="1600" dirty="0">
                <a:latin typeface="+mn-lt"/>
              </a:rPr>
              <a:t> </a:t>
            </a:r>
            <a:r>
              <a:rPr lang="hu-HU" sz="1600" dirty="0" err="1">
                <a:latin typeface="+mn-lt"/>
              </a:rPr>
              <a:t>me</a:t>
            </a:r>
            <a:r>
              <a:rPr lang="hu-HU" sz="1600" dirty="0">
                <a:latin typeface="+mn-lt"/>
              </a:rPr>
              <a:t> (</a:t>
            </a:r>
            <a:r>
              <a:rPr lang="hu-HU" sz="1600" dirty="0">
                <a:latin typeface="+mn-lt"/>
                <a:hlinkClick r:id="rId9"/>
              </a:rPr>
              <a:t>https://home.by.me</a:t>
            </a:r>
            <a:r>
              <a:rPr lang="hu-HU" sz="1600" dirty="0">
                <a:latin typeface="+mn-lt"/>
              </a:rPr>
              <a:t>) nagyon látványos dolgokat készíthetünk vele, sok felhasználója teszi közzé, osztja meg az általa létrehozott terveket. </a:t>
            </a:r>
          </a:p>
          <a:p>
            <a:r>
              <a:rPr lang="hu-HU" sz="1600" dirty="0">
                <a:latin typeface="+mn-lt"/>
              </a:rPr>
              <a:t>Home design 3D (</a:t>
            </a:r>
            <a:r>
              <a:rPr lang="hu-HU" sz="1600" dirty="0">
                <a:latin typeface="+mn-lt"/>
                <a:hlinkClick r:id="rId10"/>
              </a:rPr>
              <a:t>https://en.homedesign3d.net</a:t>
            </a:r>
            <a:r>
              <a:rPr lang="hu-HU" sz="1600" dirty="0">
                <a:latin typeface="+mn-lt"/>
              </a:rPr>
              <a:t>) segítségével a ház 3D tervezése és átalakítása gyors és intuitív. Mindenki számára elérhető, a lakberendezési rajongóktól a szakirányú hallgatókig és a szakemberekig. </a:t>
            </a:r>
          </a:p>
          <a:p>
            <a:pPr marL="0" indent="0">
              <a:buNone/>
            </a:pPr>
            <a:endParaRPr lang="hu-HU" sz="1600" dirty="0">
              <a:latin typeface="+mn-lt"/>
            </a:endParaRP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6" name="Slide Number Placeholder 5">
            <a:extLst>
              <a:ext uri="{FF2B5EF4-FFF2-40B4-BE49-F238E27FC236}">
                <a16:creationId xmlns:a16="http://schemas.microsoft.com/office/drawing/2014/main" id="{C2D0FE3D-1E1A-455F-8050-A1D87B43D737}"/>
              </a:ext>
            </a:extLst>
          </p:cNvPr>
          <p:cNvSpPr>
            <a:spLocks noGrp="1"/>
          </p:cNvSpPr>
          <p:nvPr>
            <p:ph type="sldNum" sz="quarter" idx="12"/>
          </p:nvPr>
        </p:nvSpPr>
        <p:spPr/>
        <p:txBody>
          <a:bodyPr/>
          <a:lstStyle/>
          <a:p>
            <a:fld id="{B21332D6-23E1-476A-A412-822FBBA5E59B}" type="slidenum">
              <a:rPr lang="hu-HU" smtClean="0"/>
              <a:t>12</a:t>
            </a:fld>
            <a:endParaRPr lang="hu-HU"/>
          </a:p>
        </p:txBody>
      </p:sp>
    </p:spTree>
    <p:extLst>
      <p:ext uri="{BB962C8B-B14F-4D97-AF65-F5344CB8AC3E}">
        <p14:creationId xmlns:p14="http://schemas.microsoft.com/office/powerpoint/2010/main" val="4153721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ím 1">
            <a:extLst>
              <a:ext uri="{FF2B5EF4-FFF2-40B4-BE49-F238E27FC236}">
                <a16:creationId xmlns:a16="http://schemas.microsoft.com/office/drawing/2014/main" id="{345C05F6-00EC-4CB7-BECD-6F4220009D1F}"/>
              </a:ext>
            </a:extLst>
          </p:cNvPr>
          <p:cNvSpPr txBox="1">
            <a:spLocks/>
          </p:cNvSpPr>
          <p:nvPr/>
        </p:nvSpPr>
        <p:spPr>
          <a:xfrm>
            <a:off x="-3057" y="-30418"/>
            <a:ext cx="4037835" cy="68985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3000" dirty="0"/>
              <a:t>Összefoglaló</a:t>
            </a:r>
          </a:p>
        </p:txBody>
      </p:sp>
      <p:pic>
        <p:nvPicPr>
          <p:cNvPr id="15" name="Kép 16" descr="A képen szöveg, clipart, vektorgrafika látható&#10;&#10;Automatikusan generált leírás">
            <a:extLst>
              <a:ext uri="{FF2B5EF4-FFF2-40B4-BE49-F238E27FC236}">
                <a16:creationId xmlns:a16="http://schemas.microsoft.com/office/drawing/2014/main" id="{C9D6E93F-282F-454A-BF40-EDC764AB2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7" name="Kép 18">
            <a:extLst>
              <a:ext uri="{FF2B5EF4-FFF2-40B4-BE49-F238E27FC236}">
                <a16:creationId xmlns:a16="http://schemas.microsoft.com/office/drawing/2014/main" id="{560054F7-95D7-462A-BCD9-9241E96F9BF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aphicFrame>
        <p:nvGraphicFramePr>
          <p:cNvPr id="19" name="Table 7">
            <a:extLst>
              <a:ext uri="{FF2B5EF4-FFF2-40B4-BE49-F238E27FC236}">
                <a16:creationId xmlns:a16="http://schemas.microsoft.com/office/drawing/2014/main" id="{3A4CAB9F-8356-4166-94AD-03A73FCC078E}"/>
              </a:ext>
            </a:extLst>
          </p:cNvPr>
          <p:cNvGraphicFramePr>
            <a:graphicFrameLocks noGrp="1"/>
          </p:cNvGraphicFramePr>
          <p:nvPr>
            <p:extLst>
              <p:ext uri="{D42A27DB-BD31-4B8C-83A1-F6EECF244321}">
                <p14:modId xmlns:p14="http://schemas.microsoft.com/office/powerpoint/2010/main" val="3077909188"/>
              </p:ext>
            </p:extLst>
          </p:nvPr>
        </p:nvGraphicFramePr>
        <p:xfrm>
          <a:off x="4191535" y="1364051"/>
          <a:ext cx="7765233" cy="3934340"/>
        </p:xfrm>
        <a:graphic>
          <a:graphicData uri="http://schemas.openxmlformats.org/drawingml/2006/table">
            <a:tbl>
              <a:tblPr firstRow="1" bandRow="1">
                <a:tableStyleId>{5C22544A-7EE6-4342-B048-85BDC9FD1C3A}</a:tableStyleId>
              </a:tblPr>
              <a:tblGrid>
                <a:gridCol w="655133">
                  <a:extLst>
                    <a:ext uri="{9D8B030D-6E8A-4147-A177-3AD203B41FA5}">
                      <a16:colId xmlns:a16="http://schemas.microsoft.com/office/drawing/2014/main" val="3909592064"/>
                    </a:ext>
                  </a:extLst>
                </a:gridCol>
                <a:gridCol w="7110100">
                  <a:extLst>
                    <a:ext uri="{9D8B030D-6E8A-4147-A177-3AD203B41FA5}">
                      <a16:colId xmlns:a16="http://schemas.microsoft.com/office/drawing/2014/main" val="2748866433"/>
                    </a:ext>
                  </a:extLst>
                </a:gridCol>
              </a:tblGrid>
              <a:tr h="1074505">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r>
                        <a:rPr lang="hu-HU" sz="1700" b="0" dirty="0">
                          <a:solidFill>
                            <a:schemeClr val="tx1"/>
                          </a:solidFill>
                        </a:rPr>
                        <a:t>Az ügyféligények megismerése a projekt sikerességét megalapozza figyelembe véve azt, hogy az ügyfelek nagyrésze nem szakember. </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Visszacsatolásként érdemes az elvárások visszamutatása az ügyfél felé biztosítva számára, hogy a feladat és igényei érthetők számunkra. A visszamutatás fontos eleme a kapott információk dokumentálása. </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 látványterv készítés az ügyfelek igényeinek vizuális visszamutatásaként szolgál. Használata kiemelten fontos, mely megkönnyíti a kommunikációt és alacsony költségekkel jár ellenben a rosszul kivitelezett beruházásokkal.</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898619">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 megfelelő kommunikáció az ajánlatadási fázisban nagyobb esélyt biztosít az üzlet megnyerésére, illetve tükrözi a vállalkozó felkészültségét, szakértelmét.</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bl>
          </a:graphicData>
        </a:graphic>
      </p:graphicFrame>
      <p:pic>
        <p:nvPicPr>
          <p:cNvPr id="11" name="Graphic 10" descr="Brain in head">
            <a:extLst>
              <a:ext uri="{FF2B5EF4-FFF2-40B4-BE49-F238E27FC236}">
                <a16:creationId xmlns:a16="http://schemas.microsoft.com/office/drawing/2014/main" id="{182AFF53-8E22-400C-BFDF-A860254B040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944" y="1520912"/>
            <a:ext cx="734321" cy="734321"/>
          </a:xfrm>
          <a:prstGeom prst="rect">
            <a:avLst/>
          </a:prstGeom>
        </p:spPr>
      </p:pic>
      <p:pic>
        <p:nvPicPr>
          <p:cNvPr id="22" name="Graphic 21" descr="Checklist RTL">
            <a:extLst>
              <a:ext uri="{FF2B5EF4-FFF2-40B4-BE49-F238E27FC236}">
                <a16:creationId xmlns:a16="http://schemas.microsoft.com/office/drawing/2014/main" id="{67596A39-7D55-4EF0-9FC3-9502441EA6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19164" y="2503925"/>
            <a:ext cx="788350" cy="788350"/>
          </a:xfrm>
          <a:prstGeom prst="rect">
            <a:avLst/>
          </a:prstGeom>
        </p:spPr>
      </p:pic>
      <p:pic>
        <p:nvPicPr>
          <p:cNvPr id="24" name="Graphic 23" descr="Eye">
            <a:extLst>
              <a:ext uri="{FF2B5EF4-FFF2-40B4-BE49-F238E27FC236}">
                <a16:creationId xmlns:a16="http://schemas.microsoft.com/office/drawing/2014/main" id="{86B9FB2B-DC7F-4809-B17E-456E1465CEF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82359" y="3570996"/>
            <a:ext cx="645325" cy="710455"/>
          </a:xfrm>
          <a:prstGeom prst="rect">
            <a:avLst/>
          </a:prstGeom>
        </p:spPr>
      </p:pic>
      <p:pic>
        <p:nvPicPr>
          <p:cNvPr id="26" name="Graphic 25" descr="Bar graph with upward trend">
            <a:extLst>
              <a:ext uri="{FF2B5EF4-FFF2-40B4-BE49-F238E27FC236}">
                <a16:creationId xmlns:a16="http://schemas.microsoft.com/office/drawing/2014/main" id="{50E1FA54-363A-4F88-A5E6-7033C53E7D2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88479" y="4482278"/>
            <a:ext cx="645505" cy="645505"/>
          </a:xfrm>
          <a:prstGeom prst="rect">
            <a:avLst/>
          </a:prstGeom>
        </p:spPr>
      </p:pic>
      <p:pic>
        <p:nvPicPr>
          <p:cNvPr id="27" name="Graphic 26" descr="Lightbulb and gear">
            <a:extLst>
              <a:ext uri="{FF2B5EF4-FFF2-40B4-BE49-F238E27FC236}">
                <a16:creationId xmlns:a16="http://schemas.microsoft.com/office/drawing/2014/main" id="{8F19291D-44DC-4DBB-A511-1F67DCDD2A1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53571" y="4222034"/>
            <a:ext cx="2124578" cy="2124578"/>
          </a:xfrm>
          <a:prstGeom prst="rect">
            <a:avLst/>
          </a:prstGeom>
        </p:spPr>
      </p:pic>
      <p:sp>
        <p:nvSpPr>
          <p:cNvPr id="28" name="Slide Number Placeholder 27">
            <a:extLst>
              <a:ext uri="{FF2B5EF4-FFF2-40B4-BE49-F238E27FC236}">
                <a16:creationId xmlns:a16="http://schemas.microsoft.com/office/drawing/2014/main" id="{5DC44979-F9AA-479A-A43B-7E7E95A3BC8E}"/>
              </a:ext>
            </a:extLst>
          </p:cNvPr>
          <p:cNvSpPr>
            <a:spLocks noGrp="1"/>
          </p:cNvSpPr>
          <p:nvPr>
            <p:ph type="sldNum" sz="quarter" idx="12"/>
          </p:nvPr>
        </p:nvSpPr>
        <p:spPr/>
        <p:txBody>
          <a:bodyPr/>
          <a:lstStyle/>
          <a:p>
            <a:fld id="{B21332D6-23E1-476A-A412-822FBBA5E59B}" type="slidenum">
              <a:rPr lang="hu-HU" smtClean="0"/>
              <a:t>13</a:t>
            </a:fld>
            <a:endParaRPr lang="hu-HU"/>
          </a:p>
        </p:txBody>
      </p:sp>
    </p:spTree>
    <p:extLst>
      <p:ext uri="{BB962C8B-B14F-4D97-AF65-F5344CB8AC3E}">
        <p14:creationId xmlns:p14="http://schemas.microsoft.com/office/powerpoint/2010/main" val="764733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6" name="Rectangle 4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9" name="Rectangle 5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ím 1">
            <a:extLst>
              <a:ext uri="{FF2B5EF4-FFF2-40B4-BE49-F238E27FC236}">
                <a16:creationId xmlns:a16="http://schemas.microsoft.com/office/drawing/2014/main" id="{14D30D19-D043-4C5E-98FF-F81397F43B1A}"/>
              </a:ext>
            </a:extLst>
          </p:cNvPr>
          <p:cNvSpPr txBox="1">
            <a:spLocks/>
          </p:cNvSpPr>
          <p:nvPr/>
        </p:nvSpPr>
        <p:spPr>
          <a:xfrm>
            <a:off x="-3057" y="-30418"/>
            <a:ext cx="4037835" cy="68985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3000" dirty="0"/>
              <a:t>Kérdések </a:t>
            </a:r>
          </a:p>
          <a:p>
            <a:pPr algn="r"/>
            <a:r>
              <a:rPr lang="hu-HU" sz="2400" dirty="0"/>
              <a:t>[Az ügyféligények felmérése témakörhöz]</a:t>
            </a:r>
          </a:p>
        </p:txBody>
      </p:sp>
      <p:pic>
        <p:nvPicPr>
          <p:cNvPr id="14" name="Kép 16" descr="A képen szöveg, clipart, vektorgrafika látható&#10;&#10;Automatikusan generált leírás">
            <a:extLst>
              <a:ext uri="{FF2B5EF4-FFF2-40B4-BE49-F238E27FC236}">
                <a16:creationId xmlns:a16="http://schemas.microsoft.com/office/drawing/2014/main" id="{3396B616-BDA7-47A2-A836-4D161E9D20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8">
            <a:extLst>
              <a:ext uri="{FF2B5EF4-FFF2-40B4-BE49-F238E27FC236}">
                <a16:creationId xmlns:a16="http://schemas.microsoft.com/office/drawing/2014/main" id="{EDA9FE80-009E-40A3-B9BC-46EE7DD5B22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aphicFrame>
        <p:nvGraphicFramePr>
          <p:cNvPr id="18" name="Table 7">
            <a:extLst>
              <a:ext uri="{FF2B5EF4-FFF2-40B4-BE49-F238E27FC236}">
                <a16:creationId xmlns:a16="http://schemas.microsoft.com/office/drawing/2014/main" id="{583203E2-0633-4459-878F-8EA4418E9469}"/>
              </a:ext>
            </a:extLst>
          </p:cNvPr>
          <p:cNvGraphicFramePr>
            <a:graphicFrameLocks noGrp="1"/>
          </p:cNvGraphicFramePr>
          <p:nvPr>
            <p:extLst>
              <p:ext uri="{D42A27DB-BD31-4B8C-83A1-F6EECF244321}">
                <p14:modId xmlns:p14="http://schemas.microsoft.com/office/powerpoint/2010/main" val="3153238413"/>
              </p:ext>
            </p:extLst>
          </p:nvPr>
        </p:nvGraphicFramePr>
        <p:xfrm>
          <a:off x="4385473" y="1765627"/>
          <a:ext cx="7537390" cy="3398295"/>
        </p:xfrm>
        <a:graphic>
          <a:graphicData uri="http://schemas.openxmlformats.org/drawingml/2006/table">
            <a:tbl>
              <a:tblPr firstRow="1" bandRow="1">
                <a:tableStyleId>{5C22544A-7EE6-4342-B048-85BDC9FD1C3A}</a:tableStyleId>
              </a:tblPr>
              <a:tblGrid>
                <a:gridCol w="505881">
                  <a:extLst>
                    <a:ext uri="{9D8B030D-6E8A-4147-A177-3AD203B41FA5}">
                      <a16:colId xmlns:a16="http://schemas.microsoft.com/office/drawing/2014/main" val="3909592064"/>
                    </a:ext>
                  </a:extLst>
                </a:gridCol>
                <a:gridCol w="7031509">
                  <a:extLst>
                    <a:ext uri="{9D8B030D-6E8A-4147-A177-3AD203B41FA5}">
                      <a16:colId xmlns:a16="http://schemas.microsoft.com/office/drawing/2014/main" val="2748866433"/>
                    </a:ext>
                  </a:extLst>
                </a:gridCol>
              </a:tblGrid>
              <a:tr h="679659">
                <a:tc>
                  <a:txBody>
                    <a:bodyPr/>
                    <a:lstStyle/>
                    <a:p>
                      <a:pPr algn="ctr"/>
                      <a:r>
                        <a:rPr lang="hu-HU" sz="1700" b="1" dirty="0">
                          <a:solidFill>
                            <a:schemeClr val="bg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700" b="0" dirty="0">
                          <a:solidFill>
                            <a:schemeClr val="tx1"/>
                          </a:solidFill>
                        </a:rPr>
                        <a:t>Miért fontos a megfelelő kommunikációs eszközök alkalmazása az ajánlatkészítés szakaszában? </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679659">
                <a:tc>
                  <a:txBody>
                    <a:bodyPr/>
                    <a:lstStyle/>
                    <a:p>
                      <a:pPr algn="ctr"/>
                      <a:r>
                        <a:rPr lang="hu-HU" sz="1700" b="1" dirty="0">
                          <a:solidFill>
                            <a:schemeClr val="bg1"/>
                          </a:solidFill>
                        </a:rPr>
                        <a:t>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Milyen eszközök nyújtanak lehetőséget az ügyféligények visszamutatására? </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679659">
                <a:tc>
                  <a:txBody>
                    <a:bodyPr/>
                    <a:lstStyle/>
                    <a:p>
                      <a:pPr algn="ctr"/>
                      <a:r>
                        <a:rPr lang="hu-HU" sz="1700" b="1" dirty="0">
                          <a:solidFill>
                            <a:schemeClr val="bg1"/>
                          </a:solidFill>
                        </a:rPr>
                        <a:t>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Milyen kiemelt problémái voltak a bemutatott valós ajánlatnak?</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679659">
                <a:tc>
                  <a:txBody>
                    <a:bodyPr/>
                    <a:lstStyle/>
                    <a:p>
                      <a:pPr algn="ctr"/>
                      <a:r>
                        <a:rPr lang="hu-HU" sz="1700" b="1" dirty="0">
                          <a:solidFill>
                            <a:schemeClr val="bg1"/>
                          </a:solidFill>
                        </a:rPr>
                        <a:t>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Milyen lehetőségeket rejt magában a látványtervek készítése az ügyféligény megismerés során? </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679659">
                <a:tc>
                  <a:txBody>
                    <a:bodyPr/>
                    <a:lstStyle/>
                    <a:p>
                      <a:pPr algn="ctr"/>
                      <a:r>
                        <a:rPr lang="hu-HU" sz="1700" b="1" dirty="0">
                          <a:solidFill>
                            <a:schemeClr val="bg1"/>
                          </a:solidFill>
                        </a:rPr>
                        <a:t>5</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Mi a módja az ügyféligények visszamutatásának?</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12742428"/>
                  </a:ext>
                </a:extLst>
              </a:tr>
            </a:tbl>
          </a:graphicData>
        </a:graphic>
      </p:graphicFrame>
      <p:sp>
        <p:nvSpPr>
          <p:cNvPr id="7" name="Slide Number Placeholder 6">
            <a:extLst>
              <a:ext uri="{FF2B5EF4-FFF2-40B4-BE49-F238E27FC236}">
                <a16:creationId xmlns:a16="http://schemas.microsoft.com/office/drawing/2014/main" id="{5F7C2E02-3FE0-48AB-82E6-922A85625320}"/>
              </a:ext>
            </a:extLst>
          </p:cNvPr>
          <p:cNvSpPr>
            <a:spLocks noGrp="1"/>
          </p:cNvSpPr>
          <p:nvPr>
            <p:ph type="sldNum" sz="quarter" idx="12"/>
          </p:nvPr>
        </p:nvSpPr>
        <p:spPr/>
        <p:txBody>
          <a:bodyPr/>
          <a:lstStyle/>
          <a:p>
            <a:fld id="{B21332D6-23E1-476A-A412-822FBBA5E59B}" type="slidenum">
              <a:rPr lang="hu-HU" smtClean="0"/>
              <a:t>14</a:t>
            </a:fld>
            <a:endParaRPr lang="hu-HU"/>
          </a:p>
        </p:txBody>
      </p:sp>
    </p:spTree>
    <p:extLst>
      <p:ext uri="{BB962C8B-B14F-4D97-AF65-F5344CB8AC3E}">
        <p14:creationId xmlns:p14="http://schemas.microsoft.com/office/powerpoint/2010/main" val="2855508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9C9B0D3D-E5DE-4D2C-9F40-A91E92488FE1}"/>
              </a:ext>
            </a:extLst>
          </p:cNvPr>
          <p:cNvSpPr>
            <a:spLocks noGrp="1"/>
          </p:cNvSpPr>
          <p:nvPr>
            <p:ph type="ctrTitle"/>
          </p:nvPr>
        </p:nvSpPr>
        <p:spPr>
          <a:xfrm>
            <a:off x="583364" y="142918"/>
            <a:ext cx="6596245" cy="3268520"/>
          </a:xfrm>
        </p:spPr>
        <p:txBody>
          <a:bodyPr>
            <a:normAutofit/>
          </a:bodyPr>
          <a:lstStyle/>
          <a:p>
            <a:pPr algn="r"/>
            <a:r>
              <a:rPr lang="hu-HU" sz="4800" dirty="0">
                <a:solidFill>
                  <a:srgbClr val="FFFFFF"/>
                </a:solidFill>
              </a:rPr>
              <a:t>Köszönjük a figyelmet!</a:t>
            </a:r>
          </a:p>
        </p:txBody>
      </p:sp>
      <p:sp>
        <p:nvSpPr>
          <p:cNvPr id="20" name="Rectangle 19">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lcím 4">
            <a:extLst>
              <a:ext uri="{FF2B5EF4-FFF2-40B4-BE49-F238E27FC236}">
                <a16:creationId xmlns:a16="http://schemas.microsoft.com/office/drawing/2014/main" id="{FE24ADDB-B6ED-4033-9357-831BD74FC6B6}"/>
              </a:ext>
            </a:extLst>
          </p:cNvPr>
          <p:cNvSpPr>
            <a:spLocks noGrp="1"/>
          </p:cNvSpPr>
          <p:nvPr>
            <p:ph type="subTitle" idx="1"/>
          </p:nvPr>
        </p:nvSpPr>
        <p:spPr>
          <a:xfrm>
            <a:off x="455521" y="4642389"/>
            <a:ext cx="6051236" cy="1241828"/>
          </a:xfrm>
        </p:spPr>
        <p:txBody>
          <a:bodyPr>
            <a:normAutofit fontScale="92500" lnSpcReduction="10000"/>
          </a:bodyPr>
          <a:lstStyle/>
          <a:p>
            <a:pPr algn="r"/>
            <a:r>
              <a:rPr lang="hu-HU" dirty="0">
                <a:solidFill>
                  <a:srgbClr val="FFFFFF"/>
                </a:solidFill>
              </a:rPr>
              <a:t>Oktató neve:</a:t>
            </a:r>
          </a:p>
          <a:p>
            <a:pPr algn="r"/>
            <a:r>
              <a:rPr lang="hu-HU" dirty="0">
                <a:solidFill>
                  <a:srgbClr val="FFFFFF"/>
                </a:solidFill>
              </a:rPr>
              <a:t>E-</a:t>
            </a:r>
            <a:r>
              <a:rPr lang="hu-HU" dirty="0" err="1">
                <a:solidFill>
                  <a:srgbClr val="FFFFFF"/>
                </a:solidFill>
              </a:rPr>
              <a:t>mal</a:t>
            </a:r>
            <a:r>
              <a:rPr lang="hu-HU" dirty="0">
                <a:solidFill>
                  <a:srgbClr val="FFFFFF"/>
                </a:solidFill>
              </a:rPr>
              <a:t> címe:</a:t>
            </a:r>
          </a:p>
          <a:p>
            <a:pPr algn="r"/>
            <a:r>
              <a:rPr lang="hu-HU" dirty="0">
                <a:solidFill>
                  <a:srgbClr val="FFFFFF"/>
                </a:solidFill>
              </a:rPr>
              <a:t>Telefonszáma:</a:t>
            </a:r>
          </a:p>
        </p:txBody>
      </p:sp>
      <p:sp>
        <p:nvSpPr>
          <p:cNvPr id="22" name="Rectangle 21">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Csoportba foglalás 12">
            <a:extLst>
              <a:ext uri="{FF2B5EF4-FFF2-40B4-BE49-F238E27FC236}">
                <a16:creationId xmlns:a16="http://schemas.microsoft.com/office/drawing/2014/main" id="{D4ADA216-DE95-4F95-99F7-9AAA1209A8CD}"/>
              </a:ext>
            </a:extLst>
          </p:cNvPr>
          <p:cNvGrpSpPr/>
          <p:nvPr/>
        </p:nvGrpSpPr>
        <p:grpSpPr>
          <a:xfrm>
            <a:off x="477977" y="6006164"/>
            <a:ext cx="2488960" cy="520382"/>
            <a:chOff x="6658493" y="5555381"/>
            <a:chExt cx="2488960" cy="520382"/>
          </a:xfrm>
        </p:grpSpPr>
        <p:sp>
          <p:nvSpPr>
            <p:cNvPr id="15" name="Téglalap 14">
              <a:extLst>
                <a:ext uri="{FF2B5EF4-FFF2-40B4-BE49-F238E27FC236}">
                  <a16:creationId xmlns:a16="http://schemas.microsoft.com/office/drawing/2014/main" id="{A345EC70-B9B2-4B95-B1EC-C7E97E6031CA}"/>
                </a:ext>
              </a:extLst>
            </p:cNvPr>
            <p:cNvSpPr/>
            <p:nvPr/>
          </p:nvSpPr>
          <p:spPr>
            <a:xfrm>
              <a:off x="6658493" y="5555381"/>
              <a:ext cx="2488960" cy="520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7" name="Kép 16">
              <a:extLst>
                <a:ext uri="{FF2B5EF4-FFF2-40B4-BE49-F238E27FC236}">
                  <a16:creationId xmlns:a16="http://schemas.microsoft.com/office/drawing/2014/main" id="{422B059A-8CEA-4477-B4E2-737D480F0E3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19" name="Kép 18" descr="A képen szöveg, clipart, vektorgrafika látható&#10;&#10;Automatikusan generált leírás">
              <a:extLst>
                <a:ext uri="{FF2B5EF4-FFF2-40B4-BE49-F238E27FC236}">
                  <a16:creationId xmlns:a16="http://schemas.microsoft.com/office/drawing/2014/main" id="{5BF9D818-9015-4648-AAA2-E00FF2644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sp>
        <p:nvSpPr>
          <p:cNvPr id="2" name="Slide Number Placeholder 1">
            <a:extLst>
              <a:ext uri="{FF2B5EF4-FFF2-40B4-BE49-F238E27FC236}">
                <a16:creationId xmlns:a16="http://schemas.microsoft.com/office/drawing/2014/main" id="{12A31074-BB5F-4C63-B593-A82862F76997}"/>
              </a:ext>
            </a:extLst>
          </p:cNvPr>
          <p:cNvSpPr>
            <a:spLocks noGrp="1"/>
          </p:cNvSpPr>
          <p:nvPr>
            <p:ph type="sldNum" sz="quarter" idx="12"/>
          </p:nvPr>
        </p:nvSpPr>
        <p:spPr/>
        <p:txBody>
          <a:bodyPr/>
          <a:lstStyle/>
          <a:p>
            <a:fld id="{B21332D6-23E1-476A-A412-822FBBA5E59B}" type="slidenum">
              <a:rPr lang="hu-HU" smtClean="0"/>
              <a:t>15</a:t>
            </a:fld>
            <a:endParaRPr lang="hu-HU"/>
          </a:p>
        </p:txBody>
      </p:sp>
      <p:pic>
        <p:nvPicPr>
          <p:cNvPr id="1026" name="Kép 24">
            <a:extLst>
              <a:ext uri="{FF2B5EF4-FFF2-40B4-BE49-F238E27FC236}">
                <a16:creationId xmlns:a16="http://schemas.microsoft.com/office/drawing/2014/main" id="{FF39337B-87C7-EF3C-E532-CF3B646C0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9355" y="4019550"/>
            <a:ext cx="41084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033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Tartalom helye 4">
            <a:extLst>
              <a:ext uri="{FF2B5EF4-FFF2-40B4-BE49-F238E27FC236}">
                <a16:creationId xmlns:a16="http://schemas.microsoft.com/office/drawing/2014/main" id="{DBE1EA21-2CD9-4BE8-A94E-B1597FB8AA8C}"/>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79778" y="109192"/>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grpSp>
        <p:nvGrpSpPr>
          <p:cNvPr id="8" name="Csoportba foglalás 7">
            <a:extLst>
              <a:ext uri="{FF2B5EF4-FFF2-40B4-BE49-F238E27FC236}">
                <a16:creationId xmlns:a16="http://schemas.microsoft.com/office/drawing/2014/main" id="{37A907DE-1A32-4C1E-9C92-07E0DC42F2D6}"/>
              </a:ext>
            </a:extLst>
          </p:cNvPr>
          <p:cNvGrpSpPr/>
          <p:nvPr/>
        </p:nvGrpSpPr>
        <p:grpSpPr>
          <a:xfrm>
            <a:off x="8100391" y="6102032"/>
            <a:ext cx="2488960" cy="520382"/>
            <a:chOff x="6658493" y="5555381"/>
            <a:chExt cx="2488960" cy="520382"/>
          </a:xfrm>
        </p:grpSpPr>
        <p:sp>
          <p:nvSpPr>
            <p:cNvPr id="9" name="Téglalap 8">
              <a:extLst>
                <a:ext uri="{FF2B5EF4-FFF2-40B4-BE49-F238E27FC236}">
                  <a16:creationId xmlns:a16="http://schemas.microsoft.com/office/drawing/2014/main" id="{E078A819-6C61-4024-A0DC-2A8E7AAFA02C}"/>
                </a:ext>
              </a:extLst>
            </p:cNvPr>
            <p:cNvSpPr/>
            <p:nvPr/>
          </p:nvSpPr>
          <p:spPr>
            <a:xfrm>
              <a:off x="6658493" y="5555381"/>
              <a:ext cx="2488960" cy="5203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1" name="Kép 10">
              <a:extLst>
                <a:ext uri="{FF2B5EF4-FFF2-40B4-BE49-F238E27FC236}">
                  <a16:creationId xmlns:a16="http://schemas.microsoft.com/office/drawing/2014/main" id="{592912A7-16FA-4506-87B5-6C093440C0B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12" name="Kép 11" descr="A képen szöveg, clipart, vektorgrafika látható&#10;&#10;Automatikusan generált leírás">
              <a:extLst>
                <a:ext uri="{FF2B5EF4-FFF2-40B4-BE49-F238E27FC236}">
                  <a16:creationId xmlns:a16="http://schemas.microsoft.com/office/drawing/2014/main" id="{06EF1EBE-CECB-4B0D-A0E6-B7F71F2AF0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sp>
        <p:nvSpPr>
          <p:cNvPr id="13" name="Cím 1">
            <a:extLst>
              <a:ext uri="{FF2B5EF4-FFF2-40B4-BE49-F238E27FC236}">
                <a16:creationId xmlns:a16="http://schemas.microsoft.com/office/drawing/2014/main" id="{3BE94494-86D3-4083-BAFB-F50D53B37B96}"/>
              </a:ext>
            </a:extLst>
          </p:cNvPr>
          <p:cNvSpPr txBox="1">
            <a:spLocks/>
          </p:cNvSpPr>
          <p:nvPr/>
        </p:nvSpPr>
        <p:spPr>
          <a:xfrm>
            <a:off x="6913109" y="3119541"/>
            <a:ext cx="5178119" cy="288911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r>
              <a:rPr lang="hu-HU" dirty="0">
                <a:solidFill>
                  <a:schemeClr val="tx1"/>
                </a:solidFill>
              </a:rPr>
              <a:t>Ajánlatkészítési digitális alapismeretek építőipari vállalkozóknak</a:t>
            </a:r>
          </a:p>
        </p:txBody>
      </p:sp>
      <p:sp>
        <p:nvSpPr>
          <p:cNvPr id="6" name="TextBox 5">
            <a:extLst>
              <a:ext uri="{FF2B5EF4-FFF2-40B4-BE49-F238E27FC236}">
                <a16:creationId xmlns:a16="http://schemas.microsoft.com/office/drawing/2014/main" id="{2FA40C09-6055-4C08-89C3-164A5B88111C}"/>
              </a:ext>
            </a:extLst>
          </p:cNvPr>
          <p:cNvSpPr txBox="1"/>
          <p:nvPr/>
        </p:nvSpPr>
        <p:spPr>
          <a:xfrm>
            <a:off x="79778" y="6967182"/>
            <a:ext cx="7028495" cy="230832"/>
          </a:xfrm>
          <a:prstGeom prst="rect">
            <a:avLst/>
          </a:prstGeom>
          <a:noFill/>
        </p:spPr>
        <p:txBody>
          <a:bodyPr wrap="square" rtlCol="0">
            <a:spAutoFit/>
          </a:bodyPr>
          <a:lstStyle/>
          <a:p>
            <a:r>
              <a:rPr lang="hu-HU" sz="900">
                <a:hlinkClick r:id="rId3" tooltip="https://technofaq.org/posts/2020/09/5-tips-to-spend-business-budget-wisely-on-digital-marketing/"/>
              </a:rPr>
              <a:t>This Photo</a:t>
            </a:r>
            <a:r>
              <a:rPr lang="hu-HU" sz="900"/>
              <a:t> by Unknown Author is licensed under </a:t>
            </a:r>
            <a:r>
              <a:rPr lang="hu-HU" sz="900">
                <a:hlinkClick r:id="rId6" tooltip="https://creativecommons.org/licenses/by-nc-sa/3.0/"/>
              </a:rPr>
              <a:t>CC BY-SA-NC</a:t>
            </a:r>
            <a:endParaRPr lang="hu-HU" sz="900"/>
          </a:p>
        </p:txBody>
      </p:sp>
      <p:sp>
        <p:nvSpPr>
          <p:cNvPr id="14" name="Slide Number Placeholder 13">
            <a:extLst>
              <a:ext uri="{FF2B5EF4-FFF2-40B4-BE49-F238E27FC236}">
                <a16:creationId xmlns:a16="http://schemas.microsoft.com/office/drawing/2014/main" id="{4D886F35-602F-495D-81AF-A2305BBD78A1}"/>
              </a:ext>
            </a:extLst>
          </p:cNvPr>
          <p:cNvSpPr>
            <a:spLocks noGrp="1"/>
          </p:cNvSpPr>
          <p:nvPr>
            <p:ph type="sldNum" sz="quarter" idx="12"/>
          </p:nvPr>
        </p:nvSpPr>
        <p:spPr/>
        <p:txBody>
          <a:bodyPr/>
          <a:lstStyle/>
          <a:p>
            <a:fld id="{B21332D6-23E1-476A-A412-822FBBA5E59B}" type="slidenum">
              <a:rPr lang="hu-HU" smtClean="0"/>
              <a:t>16</a:t>
            </a:fld>
            <a:endParaRPr lang="hu-HU"/>
          </a:p>
        </p:txBody>
      </p:sp>
    </p:spTree>
    <p:extLst>
      <p:ext uri="{BB962C8B-B14F-4D97-AF65-F5344CB8AC3E}">
        <p14:creationId xmlns:p14="http://schemas.microsoft.com/office/powerpoint/2010/main" val="1765182712"/>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ím 1">
            <a:extLst>
              <a:ext uri="{FF2B5EF4-FFF2-40B4-BE49-F238E27FC236}">
                <a16:creationId xmlns:a16="http://schemas.microsoft.com/office/drawing/2014/main" id="{345C05F6-00EC-4CB7-BECD-6F4220009D1F}"/>
              </a:ext>
            </a:extLst>
          </p:cNvPr>
          <p:cNvSpPr txBox="1">
            <a:spLocks/>
          </p:cNvSpPr>
          <p:nvPr/>
        </p:nvSpPr>
        <p:spPr>
          <a:xfrm>
            <a:off x="-3057" y="-30418"/>
            <a:ext cx="4037835" cy="68985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3000" dirty="0"/>
              <a:t>Emlékeztető az előző alkalomról</a:t>
            </a:r>
          </a:p>
        </p:txBody>
      </p:sp>
      <p:pic>
        <p:nvPicPr>
          <p:cNvPr id="15" name="Kép 16" descr="A képen szöveg, clipart, vektorgrafika látható&#10;&#10;Automatikusan generált leírás">
            <a:extLst>
              <a:ext uri="{FF2B5EF4-FFF2-40B4-BE49-F238E27FC236}">
                <a16:creationId xmlns:a16="http://schemas.microsoft.com/office/drawing/2014/main" id="{C9D6E93F-282F-454A-BF40-EDC764AB2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7" name="Kép 18">
            <a:extLst>
              <a:ext uri="{FF2B5EF4-FFF2-40B4-BE49-F238E27FC236}">
                <a16:creationId xmlns:a16="http://schemas.microsoft.com/office/drawing/2014/main" id="{560054F7-95D7-462A-BCD9-9241E96F9BF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aphicFrame>
        <p:nvGraphicFramePr>
          <p:cNvPr id="19" name="Table 7">
            <a:extLst>
              <a:ext uri="{FF2B5EF4-FFF2-40B4-BE49-F238E27FC236}">
                <a16:creationId xmlns:a16="http://schemas.microsoft.com/office/drawing/2014/main" id="{3A4CAB9F-8356-4166-94AD-03A73FCC078E}"/>
              </a:ext>
            </a:extLst>
          </p:cNvPr>
          <p:cNvGraphicFramePr>
            <a:graphicFrameLocks noGrp="1"/>
          </p:cNvGraphicFramePr>
          <p:nvPr>
            <p:extLst>
              <p:ext uri="{D42A27DB-BD31-4B8C-83A1-F6EECF244321}">
                <p14:modId xmlns:p14="http://schemas.microsoft.com/office/powerpoint/2010/main" val="805734192"/>
              </p:ext>
            </p:extLst>
          </p:nvPr>
        </p:nvGraphicFramePr>
        <p:xfrm>
          <a:off x="4191535" y="1372597"/>
          <a:ext cx="7765233" cy="3934340"/>
        </p:xfrm>
        <a:graphic>
          <a:graphicData uri="http://schemas.openxmlformats.org/drawingml/2006/table">
            <a:tbl>
              <a:tblPr firstRow="1" bandRow="1">
                <a:tableStyleId>{5C22544A-7EE6-4342-B048-85BDC9FD1C3A}</a:tableStyleId>
              </a:tblPr>
              <a:tblGrid>
                <a:gridCol w="655133">
                  <a:extLst>
                    <a:ext uri="{9D8B030D-6E8A-4147-A177-3AD203B41FA5}">
                      <a16:colId xmlns:a16="http://schemas.microsoft.com/office/drawing/2014/main" val="3909592064"/>
                    </a:ext>
                  </a:extLst>
                </a:gridCol>
                <a:gridCol w="7110100">
                  <a:extLst>
                    <a:ext uri="{9D8B030D-6E8A-4147-A177-3AD203B41FA5}">
                      <a16:colId xmlns:a16="http://schemas.microsoft.com/office/drawing/2014/main" val="2748866433"/>
                    </a:ext>
                  </a:extLst>
                </a:gridCol>
              </a:tblGrid>
              <a:tr h="1074505">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r>
                        <a:rPr lang="hu-HU" sz="1700" b="0" dirty="0">
                          <a:solidFill>
                            <a:schemeClr val="tx1"/>
                          </a:solidFill>
                        </a:rPr>
                        <a:t>Az ügyféligények megismerése a projekt sikerességét megalapozza figyelembe véve azt, hogy az ügyfelek nagyrésze nem szakember. </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Visszacsatolásként érdemes az elvárások visszamutatása az ügyfél felé biztosítva számára, hogy a feladat és igényei érthetők számunkra. A visszamutatás fontos eleme a kapott információk dokumentálása. </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 látványterv készítés az ügyfelek igényeinek vizuális visszamutatásaként szolgál. Használata kiemelten fontos, mely megkönnyíti a kommunikációt és alacsony költségekkel jár ellenben a rosszul kivitelezett beruházásokkal.</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898619">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 megfelelő kommunikáció az ajánlatadási fázisban nagyobb esélyt biztosít az üzlet megnyerésére, illetve tükrözi a vállalkozó felkészültségét, szakértelmét.</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bl>
          </a:graphicData>
        </a:graphic>
      </p:graphicFrame>
      <p:pic>
        <p:nvPicPr>
          <p:cNvPr id="11" name="Graphic 10" descr="Brain in head">
            <a:extLst>
              <a:ext uri="{FF2B5EF4-FFF2-40B4-BE49-F238E27FC236}">
                <a16:creationId xmlns:a16="http://schemas.microsoft.com/office/drawing/2014/main" id="{182AFF53-8E22-400C-BFDF-A860254B040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944" y="1520912"/>
            <a:ext cx="734321" cy="734321"/>
          </a:xfrm>
          <a:prstGeom prst="rect">
            <a:avLst/>
          </a:prstGeom>
        </p:spPr>
      </p:pic>
      <p:pic>
        <p:nvPicPr>
          <p:cNvPr id="22" name="Graphic 21" descr="Checklist RTL">
            <a:extLst>
              <a:ext uri="{FF2B5EF4-FFF2-40B4-BE49-F238E27FC236}">
                <a16:creationId xmlns:a16="http://schemas.microsoft.com/office/drawing/2014/main" id="{67596A39-7D55-4EF0-9FC3-9502441EA6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19164" y="2503925"/>
            <a:ext cx="788350" cy="788350"/>
          </a:xfrm>
          <a:prstGeom prst="rect">
            <a:avLst/>
          </a:prstGeom>
        </p:spPr>
      </p:pic>
      <p:pic>
        <p:nvPicPr>
          <p:cNvPr id="24" name="Graphic 23" descr="Eye">
            <a:extLst>
              <a:ext uri="{FF2B5EF4-FFF2-40B4-BE49-F238E27FC236}">
                <a16:creationId xmlns:a16="http://schemas.microsoft.com/office/drawing/2014/main" id="{86B9FB2B-DC7F-4809-B17E-456E1465CEF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82359" y="3570996"/>
            <a:ext cx="645325" cy="710455"/>
          </a:xfrm>
          <a:prstGeom prst="rect">
            <a:avLst/>
          </a:prstGeom>
        </p:spPr>
      </p:pic>
      <p:pic>
        <p:nvPicPr>
          <p:cNvPr id="26" name="Graphic 25" descr="Bar graph with upward trend">
            <a:extLst>
              <a:ext uri="{FF2B5EF4-FFF2-40B4-BE49-F238E27FC236}">
                <a16:creationId xmlns:a16="http://schemas.microsoft.com/office/drawing/2014/main" id="{50E1FA54-363A-4F88-A5E6-7033C53E7D2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88479" y="4482278"/>
            <a:ext cx="645505" cy="645505"/>
          </a:xfrm>
          <a:prstGeom prst="rect">
            <a:avLst/>
          </a:prstGeom>
        </p:spPr>
      </p:pic>
      <p:pic>
        <p:nvPicPr>
          <p:cNvPr id="4" name="Graphic 3" descr="Lightbulb and gear">
            <a:extLst>
              <a:ext uri="{FF2B5EF4-FFF2-40B4-BE49-F238E27FC236}">
                <a16:creationId xmlns:a16="http://schemas.microsoft.com/office/drawing/2014/main" id="{A34E9FCD-A6C2-4ACE-AA3C-656F3816ED9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53571" y="4222034"/>
            <a:ext cx="2124578" cy="2124578"/>
          </a:xfrm>
          <a:prstGeom prst="rect">
            <a:avLst/>
          </a:prstGeom>
        </p:spPr>
      </p:pic>
      <p:sp>
        <p:nvSpPr>
          <p:cNvPr id="5" name="Slide Number Placeholder 4">
            <a:extLst>
              <a:ext uri="{FF2B5EF4-FFF2-40B4-BE49-F238E27FC236}">
                <a16:creationId xmlns:a16="http://schemas.microsoft.com/office/drawing/2014/main" id="{5B4C27F9-5620-4F47-AC38-964167017503}"/>
              </a:ext>
            </a:extLst>
          </p:cNvPr>
          <p:cNvSpPr>
            <a:spLocks noGrp="1"/>
          </p:cNvSpPr>
          <p:nvPr>
            <p:ph type="sldNum" sz="quarter" idx="12"/>
          </p:nvPr>
        </p:nvSpPr>
        <p:spPr/>
        <p:txBody>
          <a:bodyPr/>
          <a:lstStyle/>
          <a:p>
            <a:fld id="{B21332D6-23E1-476A-A412-822FBBA5E59B}" type="slidenum">
              <a:rPr lang="hu-HU" smtClean="0"/>
              <a:t>17</a:t>
            </a:fld>
            <a:endParaRPr lang="hu-HU"/>
          </a:p>
        </p:txBody>
      </p:sp>
    </p:spTree>
    <p:extLst>
      <p:ext uri="{BB962C8B-B14F-4D97-AF65-F5344CB8AC3E}">
        <p14:creationId xmlns:p14="http://schemas.microsoft.com/office/powerpoint/2010/main" val="113953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1009933" y="152504"/>
            <a:ext cx="10166499" cy="647271"/>
          </a:xfrm>
        </p:spPr>
        <p:txBody>
          <a:bodyPr anchor="ctr">
            <a:normAutofit fontScale="90000"/>
          </a:bodyPr>
          <a:lstStyle/>
          <a:p>
            <a:r>
              <a:rPr lang="hu-HU" sz="3000" b="1" dirty="0">
                <a:highlight>
                  <a:srgbClr val="3F762B"/>
                </a:highlight>
              </a:rPr>
              <a:t>Az ügyfélkommunikáció következő lépése az ajánlat elkészítése, átadása, a feladat pontosítása majd a szerződés megkötése – Tananyag tartalom</a:t>
            </a: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graphicFrame>
        <p:nvGraphicFramePr>
          <p:cNvPr id="7" name="Table 7">
            <a:extLst>
              <a:ext uri="{FF2B5EF4-FFF2-40B4-BE49-F238E27FC236}">
                <a16:creationId xmlns:a16="http://schemas.microsoft.com/office/drawing/2014/main" id="{3BF13964-4C77-42FC-9016-0CAFFBBA3102}"/>
              </a:ext>
            </a:extLst>
          </p:cNvPr>
          <p:cNvGraphicFramePr>
            <a:graphicFrameLocks noGrp="1"/>
          </p:cNvGraphicFramePr>
          <p:nvPr>
            <p:extLst>
              <p:ext uri="{D42A27DB-BD31-4B8C-83A1-F6EECF244321}">
                <p14:modId xmlns:p14="http://schemas.microsoft.com/office/powerpoint/2010/main" val="530601101"/>
              </p:ext>
            </p:extLst>
          </p:nvPr>
        </p:nvGraphicFramePr>
        <p:xfrm>
          <a:off x="6093183" y="1742490"/>
          <a:ext cx="5879476" cy="4757613"/>
        </p:xfrm>
        <a:graphic>
          <a:graphicData uri="http://schemas.openxmlformats.org/drawingml/2006/table">
            <a:tbl>
              <a:tblPr firstRow="1" bandRow="1">
                <a:tableStyleId>{5C22544A-7EE6-4342-B048-85BDC9FD1C3A}</a:tableStyleId>
              </a:tblPr>
              <a:tblGrid>
                <a:gridCol w="986555">
                  <a:extLst>
                    <a:ext uri="{9D8B030D-6E8A-4147-A177-3AD203B41FA5}">
                      <a16:colId xmlns:a16="http://schemas.microsoft.com/office/drawing/2014/main" val="1517963382"/>
                    </a:ext>
                  </a:extLst>
                </a:gridCol>
                <a:gridCol w="348336">
                  <a:extLst>
                    <a:ext uri="{9D8B030D-6E8A-4147-A177-3AD203B41FA5}">
                      <a16:colId xmlns:a16="http://schemas.microsoft.com/office/drawing/2014/main" val="3909592064"/>
                    </a:ext>
                  </a:extLst>
                </a:gridCol>
                <a:gridCol w="4544585">
                  <a:extLst>
                    <a:ext uri="{9D8B030D-6E8A-4147-A177-3AD203B41FA5}">
                      <a16:colId xmlns:a16="http://schemas.microsoft.com/office/drawing/2014/main" val="2748866433"/>
                    </a:ext>
                  </a:extLst>
                </a:gridCol>
              </a:tblGrid>
              <a:tr h="679659">
                <a:tc>
                  <a:txBody>
                    <a:bodyPr/>
                    <a:lstStyle/>
                    <a:p>
                      <a:pPr algn="ctr"/>
                      <a:r>
                        <a:rPr lang="hu-HU" sz="1700" b="1" dirty="0">
                          <a:solidFill>
                            <a:schemeClr val="bg1"/>
                          </a:solidFill>
                        </a:rPr>
                        <a:t>1. alkalom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F762B"/>
                    </a:solidFill>
                  </a:tcPr>
                </a:tc>
                <a:tc>
                  <a:txBody>
                    <a:bodyPr/>
                    <a:lstStyle/>
                    <a:p>
                      <a:pPr algn="ctr"/>
                      <a:r>
                        <a:rPr lang="hu-HU" sz="1700" b="1" dirty="0">
                          <a:solidFill>
                            <a:schemeClr val="bg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F762B"/>
                    </a:solidFill>
                  </a:tcPr>
                </a:tc>
                <a:tc>
                  <a:txBody>
                    <a:bodyPr/>
                    <a:lstStyle/>
                    <a:p>
                      <a:r>
                        <a:rPr lang="hu-HU" sz="1700" b="0" dirty="0">
                          <a:solidFill>
                            <a:schemeClr val="tx1"/>
                          </a:solidFill>
                        </a:rPr>
                        <a:t>Ügyféligény megismerése</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679659">
                <a:tc rowSpan="3">
                  <a:txBody>
                    <a:bodyPr/>
                    <a:lstStyle/>
                    <a:p>
                      <a:pPr marL="0" algn="ctr" defTabSz="914400" rtl="0" eaLnBrk="1" latinLnBrk="0" hangingPunct="1"/>
                      <a:r>
                        <a:rPr lang="hu-HU" sz="1700" b="1" kern="1200" dirty="0">
                          <a:solidFill>
                            <a:schemeClr val="bg1"/>
                          </a:solidFill>
                          <a:latin typeface="+mn-lt"/>
                          <a:ea typeface="+mn-ea"/>
                          <a:cs typeface="+mn-cs"/>
                        </a:rPr>
                        <a:t>2. alkalom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algn="ctr" defTabSz="914400" rtl="0" eaLnBrk="1" latinLnBrk="0" hangingPunct="1"/>
                      <a:r>
                        <a:rPr lang="hu-HU" sz="1700" b="1" kern="1200" dirty="0">
                          <a:solidFill>
                            <a:schemeClr val="bg1"/>
                          </a:solidFill>
                          <a:latin typeface="+mn-lt"/>
                          <a:ea typeface="+mn-ea"/>
                          <a:cs typeface="+mn-cs"/>
                        </a:rPr>
                        <a:t>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Felmérés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algn="ctr" defTabSz="914400" rtl="0" eaLnBrk="1" latinLnBrk="0" hangingPunct="1"/>
                      <a:r>
                        <a:rPr lang="hu-HU" sz="1700" b="1" kern="1200" dirty="0">
                          <a:solidFill>
                            <a:schemeClr val="bg1"/>
                          </a:solidFill>
                          <a:latin typeface="+mn-lt"/>
                          <a:ea typeface="+mn-ea"/>
                          <a:cs typeface="+mn-cs"/>
                        </a:rPr>
                        <a:t>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Tervvázlat összeállítás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[feladat visszamutatása]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algn="ctr" defTabSz="914400" rtl="0" eaLnBrk="1" latinLnBrk="0" hangingPunct="1"/>
                      <a:r>
                        <a:rPr lang="hu-HU" sz="1700" b="1" kern="1200" dirty="0">
                          <a:solidFill>
                            <a:schemeClr val="bg1"/>
                          </a:solidFill>
                          <a:latin typeface="+mn-lt"/>
                          <a:ea typeface="+mn-ea"/>
                          <a:cs typeface="+mn-cs"/>
                        </a:rPr>
                        <a:t>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Tervezés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[feladatok, anyagok, ütemezés]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679659">
                <a:tc rowSpan="3">
                  <a:txBody>
                    <a:bodyPr/>
                    <a:lstStyle/>
                    <a:p>
                      <a:pPr algn="ctr"/>
                      <a:r>
                        <a:rPr lang="hu-HU" sz="1700" b="1" dirty="0">
                          <a:solidFill>
                            <a:schemeClr val="bg1"/>
                          </a:solidFill>
                        </a:rPr>
                        <a:t>3. alkalom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5</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Költségvetés összeállítása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12742428"/>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6</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Ajánlat átadása, prezentálás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838426190"/>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7</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Szerződéskötés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905862050"/>
                  </a:ext>
                </a:extLst>
              </a:tr>
            </a:tbl>
          </a:graphicData>
        </a:graphic>
      </p:graphicFrame>
      <p:sp>
        <p:nvSpPr>
          <p:cNvPr id="18" name="Tartalom helye 2">
            <a:extLst>
              <a:ext uri="{FF2B5EF4-FFF2-40B4-BE49-F238E27FC236}">
                <a16:creationId xmlns:a16="http://schemas.microsoft.com/office/drawing/2014/main" id="{CE8AEDCE-0D63-447D-94D4-74055E2C1259}"/>
              </a:ext>
            </a:extLst>
          </p:cNvPr>
          <p:cNvSpPr>
            <a:spLocks noGrp="1"/>
          </p:cNvSpPr>
          <p:nvPr>
            <p:ph idx="1"/>
          </p:nvPr>
        </p:nvSpPr>
        <p:spPr>
          <a:xfrm>
            <a:off x="346881" y="1315640"/>
            <a:ext cx="5212306" cy="4757614"/>
          </a:xfrm>
        </p:spPr>
        <p:txBody>
          <a:bodyPr>
            <a:noAutofit/>
          </a:bodyPr>
          <a:lstStyle/>
          <a:p>
            <a:pPr marL="0" indent="0">
              <a:buNone/>
            </a:pPr>
            <a:r>
              <a:rPr lang="hu-HU" sz="1700" b="1" dirty="0">
                <a:solidFill>
                  <a:schemeClr val="tx2"/>
                </a:solidFill>
                <a:latin typeface="+mn-lt"/>
              </a:rPr>
              <a:t>Tananyag tartalma</a:t>
            </a:r>
          </a:p>
          <a:p>
            <a:r>
              <a:rPr lang="hu-HU" sz="1700" b="1" dirty="0">
                <a:solidFill>
                  <a:schemeClr val="accent1">
                    <a:lumMod val="50000"/>
                  </a:schemeClr>
                </a:solidFill>
                <a:latin typeface="+mn-lt"/>
              </a:rPr>
              <a:t>Felmérés</a:t>
            </a:r>
            <a:r>
              <a:rPr lang="hu-HU" sz="1700" dirty="0">
                <a:latin typeface="+mn-lt"/>
              </a:rPr>
              <a:t>: A felmérés során a vállalkozók munkáját és dokumentációját a digitális mérőeszközök segítik, melyek kompatibilisek számítógéppel és telefonokkal egyaránt.</a:t>
            </a:r>
          </a:p>
          <a:p>
            <a:r>
              <a:rPr lang="hu-HU" sz="1700" b="1" dirty="0">
                <a:solidFill>
                  <a:schemeClr val="accent1">
                    <a:lumMod val="50000"/>
                  </a:schemeClr>
                </a:solidFill>
                <a:latin typeface="+mn-lt"/>
              </a:rPr>
              <a:t>Tervvázlat összeállítás</a:t>
            </a:r>
            <a:r>
              <a:rPr lang="hu-HU" sz="1700" dirty="0">
                <a:latin typeface="+mn-lt"/>
              </a:rPr>
              <a:t>: A látványterv elkészítése a vállalkozók és az ügyfelek közötti szakmai kommunikáció eszköze, mely a feladat megértését követően visszacsatolásként is szolgál a vevő fel.</a:t>
            </a:r>
          </a:p>
          <a:p>
            <a:r>
              <a:rPr lang="hu-HU" sz="1700" b="1" dirty="0">
                <a:solidFill>
                  <a:schemeClr val="accent1">
                    <a:lumMod val="50000"/>
                  </a:schemeClr>
                </a:solidFill>
                <a:latin typeface="+mn-lt"/>
              </a:rPr>
              <a:t>Tervezés</a:t>
            </a:r>
            <a:r>
              <a:rPr lang="hu-HU" sz="1700" dirty="0">
                <a:latin typeface="+mn-lt"/>
              </a:rPr>
              <a:t>: Számos tervezőeszköz áll rendelkezésre, melyek előnye a vizualitás és a könnyű kezelés (</a:t>
            </a:r>
            <a:r>
              <a:rPr lang="hu-HU" sz="1700" dirty="0" err="1">
                <a:latin typeface="+mn-lt"/>
              </a:rPr>
              <a:t>PlanGrid</a:t>
            </a:r>
            <a:r>
              <a:rPr lang="hu-HU" sz="1700" dirty="0">
                <a:latin typeface="+mn-lt"/>
              </a:rPr>
              <a:t>, </a:t>
            </a:r>
            <a:r>
              <a:rPr lang="hu-HU" sz="1700" dirty="0" err="1">
                <a:latin typeface="+mn-lt"/>
              </a:rPr>
              <a:t>PlanRadar</a:t>
            </a:r>
            <a:r>
              <a:rPr lang="hu-HU" sz="1700" dirty="0">
                <a:latin typeface="+mn-lt"/>
              </a:rPr>
              <a:t>, Speciális alkalmazások</a:t>
            </a:r>
          </a:p>
          <a:p>
            <a:endParaRPr lang="hu-HU" sz="1700" dirty="0">
              <a:latin typeface="+mn-lt"/>
            </a:endParaRPr>
          </a:p>
        </p:txBody>
      </p:sp>
      <p:sp>
        <p:nvSpPr>
          <p:cNvPr id="9" name="Arrow: Right 8">
            <a:extLst>
              <a:ext uri="{FF2B5EF4-FFF2-40B4-BE49-F238E27FC236}">
                <a16:creationId xmlns:a16="http://schemas.microsoft.com/office/drawing/2014/main" id="{E563C650-49AE-40E2-B319-8B7431A3C920}"/>
              </a:ext>
            </a:extLst>
          </p:cNvPr>
          <p:cNvSpPr/>
          <p:nvPr/>
        </p:nvSpPr>
        <p:spPr>
          <a:xfrm>
            <a:off x="5381913" y="2977940"/>
            <a:ext cx="627797" cy="1433014"/>
          </a:xfrm>
          <a:prstGeom prst="rightArrow">
            <a:avLst>
              <a:gd name="adj1" fmla="val 50000"/>
              <a:gd name="adj2" fmla="val 25862"/>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Tartalom helye 2">
            <a:extLst>
              <a:ext uri="{FF2B5EF4-FFF2-40B4-BE49-F238E27FC236}">
                <a16:creationId xmlns:a16="http://schemas.microsoft.com/office/drawing/2014/main" id="{99113823-C3F0-45A4-9F42-AABF860A7B9D}"/>
              </a:ext>
            </a:extLst>
          </p:cNvPr>
          <p:cNvSpPr txBox="1">
            <a:spLocks/>
          </p:cNvSpPr>
          <p:nvPr/>
        </p:nvSpPr>
        <p:spPr>
          <a:xfrm>
            <a:off x="6099816" y="1315640"/>
            <a:ext cx="5212306" cy="52673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700" b="1" dirty="0">
                <a:solidFill>
                  <a:schemeClr val="tx2"/>
                </a:solidFill>
                <a:latin typeface="+mn-lt"/>
              </a:rPr>
              <a:t>Folyamat lépések</a:t>
            </a:r>
          </a:p>
        </p:txBody>
      </p:sp>
      <p:pic>
        <p:nvPicPr>
          <p:cNvPr id="11" name="Graphic 10" descr="Target Audience">
            <a:extLst>
              <a:ext uri="{FF2B5EF4-FFF2-40B4-BE49-F238E27FC236}">
                <a16:creationId xmlns:a16="http://schemas.microsoft.com/office/drawing/2014/main" id="{8324FE64-C346-41E0-9A1D-5DA4999EED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30719" y="1636547"/>
            <a:ext cx="914400" cy="914400"/>
          </a:xfrm>
          <a:prstGeom prst="rect">
            <a:avLst/>
          </a:prstGeom>
        </p:spPr>
      </p:pic>
      <p:pic>
        <p:nvPicPr>
          <p:cNvPr id="13" name="Graphic 12" descr="Ruler">
            <a:extLst>
              <a:ext uri="{FF2B5EF4-FFF2-40B4-BE49-F238E27FC236}">
                <a16:creationId xmlns:a16="http://schemas.microsoft.com/office/drawing/2014/main" id="{B736F410-9043-4A93-B72E-B20B6FFA34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97665" y="2421550"/>
            <a:ext cx="639671" cy="639671"/>
          </a:xfrm>
          <a:prstGeom prst="rect">
            <a:avLst/>
          </a:prstGeom>
        </p:spPr>
      </p:pic>
      <p:pic>
        <p:nvPicPr>
          <p:cNvPr id="28" name="Graphic 27" descr="Checklist RTL">
            <a:extLst>
              <a:ext uri="{FF2B5EF4-FFF2-40B4-BE49-F238E27FC236}">
                <a16:creationId xmlns:a16="http://schemas.microsoft.com/office/drawing/2014/main" id="{6C0230C5-C67E-4E73-BA7F-4B0AD2237A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071488" y="3110206"/>
            <a:ext cx="692023" cy="692023"/>
          </a:xfrm>
          <a:prstGeom prst="rect">
            <a:avLst/>
          </a:prstGeom>
        </p:spPr>
      </p:pic>
      <p:pic>
        <p:nvPicPr>
          <p:cNvPr id="29" name="Graphic 28" descr="Pencil">
            <a:extLst>
              <a:ext uri="{FF2B5EF4-FFF2-40B4-BE49-F238E27FC236}">
                <a16:creationId xmlns:a16="http://schemas.microsoft.com/office/drawing/2014/main" id="{77B06F6B-E403-492A-808C-654873B639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122028" y="3813643"/>
            <a:ext cx="615308" cy="615308"/>
          </a:xfrm>
          <a:prstGeom prst="rect">
            <a:avLst/>
          </a:prstGeom>
        </p:spPr>
      </p:pic>
      <p:pic>
        <p:nvPicPr>
          <p:cNvPr id="31" name="Graphic 30" descr="Money">
            <a:extLst>
              <a:ext uri="{FF2B5EF4-FFF2-40B4-BE49-F238E27FC236}">
                <a16:creationId xmlns:a16="http://schemas.microsoft.com/office/drawing/2014/main" id="{99E5942B-97B7-42A8-A4CB-DEB686B2383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059013" y="4439134"/>
            <a:ext cx="716971" cy="716971"/>
          </a:xfrm>
          <a:prstGeom prst="rect">
            <a:avLst/>
          </a:prstGeom>
        </p:spPr>
      </p:pic>
      <p:pic>
        <p:nvPicPr>
          <p:cNvPr id="33" name="Graphic 32" descr="Teacher">
            <a:extLst>
              <a:ext uri="{FF2B5EF4-FFF2-40B4-BE49-F238E27FC236}">
                <a16:creationId xmlns:a16="http://schemas.microsoft.com/office/drawing/2014/main" id="{7B94320F-3A5F-4AAB-B409-06D01837689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968907" y="5078459"/>
            <a:ext cx="838023" cy="838023"/>
          </a:xfrm>
          <a:prstGeom prst="rect">
            <a:avLst/>
          </a:prstGeom>
        </p:spPr>
      </p:pic>
      <p:pic>
        <p:nvPicPr>
          <p:cNvPr id="35" name="Graphic 34" descr="Handshake">
            <a:extLst>
              <a:ext uri="{FF2B5EF4-FFF2-40B4-BE49-F238E27FC236}">
                <a16:creationId xmlns:a16="http://schemas.microsoft.com/office/drawing/2014/main" id="{520CB901-6AD3-4210-9599-DC92C2248D8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007096" y="5742238"/>
            <a:ext cx="838023" cy="838023"/>
          </a:xfrm>
          <a:prstGeom prst="rect">
            <a:avLst/>
          </a:prstGeom>
        </p:spPr>
      </p:pic>
      <p:sp>
        <p:nvSpPr>
          <p:cNvPr id="3" name="Slide Number Placeholder 2">
            <a:extLst>
              <a:ext uri="{FF2B5EF4-FFF2-40B4-BE49-F238E27FC236}">
                <a16:creationId xmlns:a16="http://schemas.microsoft.com/office/drawing/2014/main" id="{5F696E0A-9999-4C16-9E41-1548BBE3A6A7}"/>
              </a:ext>
            </a:extLst>
          </p:cNvPr>
          <p:cNvSpPr>
            <a:spLocks noGrp="1"/>
          </p:cNvSpPr>
          <p:nvPr>
            <p:ph type="sldNum" sz="quarter" idx="12"/>
          </p:nvPr>
        </p:nvSpPr>
        <p:spPr>
          <a:xfrm>
            <a:off x="8610600" y="6500102"/>
            <a:ext cx="3368692" cy="357897"/>
          </a:xfrm>
        </p:spPr>
        <p:txBody>
          <a:bodyPr/>
          <a:lstStyle/>
          <a:p>
            <a:fld id="{B21332D6-23E1-476A-A412-822FBBA5E59B}" type="slidenum">
              <a:rPr lang="hu-HU" smtClean="0"/>
              <a:t>18</a:t>
            </a:fld>
            <a:endParaRPr lang="hu-HU" dirty="0"/>
          </a:p>
        </p:txBody>
      </p:sp>
    </p:spTree>
    <p:extLst>
      <p:ext uri="{BB962C8B-B14F-4D97-AF65-F5344CB8AC3E}">
        <p14:creationId xmlns:p14="http://schemas.microsoft.com/office/powerpoint/2010/main" val="515529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09066AA8-B8EE-405E-A03D-840A18E8FDF3}"/>
              </a:ext>
            </a:extLst>
          </p:cNvPr>
          <p:cNvSpPr>
            <a:spLocks noGrp="1"/>
          </p:cNvSpPr>
          <p:nvPr>
            <p:ph type="ctrTitle"/>
          </p:nvPr>
        </p:nvSpPr>
        <p:spPr>
          <a:xfrm>
            <a:off x="3953341" y="1169966"/>
            <a:ext cx="8238659" cy="3178689"/>
          </a:xfrm>
        </p:spPr>
        <p:txBody>
          <a:bodyPr>
            <a:normAutofit/>
          </a:bodyPr>
          <a:lstStyle/>
          <a:p>
            <a:pPr algn="l"/>
            <a:r>
              <a:rPr lang="hu-HU" sz="4800" dirty="0">
                <a:solidFill>
                  <a:srgbClr val="FFFFFF"/>
                </a:solidFill>
              </a:rPr>
              <a:t>2. Felmérés</a:t>
            </a:r>
          </a:p>
        </p:txBody>
      </p:sp>
      <p:sp>
        <p:nvSpPr>
          <p:cNvPr id="39" name="Rectangle 3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Ruler">
            <a:extLst>
              <a:ext uri="{FF2B5EF4-FFF2-40B4-BE49-F238E27FC236}">
                <a16:creationId xmlns:a16="http://schemas.microsoft.com/office/drawing/2014/main" id="{458C7CF7-4709-4CB4-81CE-F20B0A53F9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64175" y="2536039"/>
            <a:ext cx="1944000" cy="1944000"/>
          </a:xfrm>
          <a:prstGeom prst="rect">
            <a:avLst/>
          </a:prstGeom>
        </p:spPr>
      </p:pic>
      <p:sp>
        <p:nvSpPr>
          <p:cNvPr id="2" name="Slide Number Placeholder 1">
            <a:extLst>
              <a:ext uri="{FF2B5EF4-FFF2-40B4-BE49-F238E27FC236}">
                <a16:creationId xmlns:a16="http://schemas.microsoft.com/office/drawing/2014/main" id="{26DA631B-7037-4363-8C07-9DDFE5A905E7}"/>
              </a:ext>
            </a:extLst>
          </p:cNvPr>
          <p:cNvSpPr>
            <a:spLocks noGrp="1"/>
          </p:cNvSpPr>
          <p:nvPr>
            <p:ph type="sldNum" sz="quarter" idx="12"/>
          </p:nvPr>
        </p:nvSpPr>
        <p:spPr/>
        <p:txBody>
          <a:bodyPr/>
          <a:lstStyle/>
          <a:p>
            <a:fld id="{B21332D6-23E1-476A-A412-822FBBA5E59B}" type="slidenum">
              <a:rPr lang="hu-HU" smtClean="0"/>
              <a:t>19</a:t>
            </a:fld>
            <a:endParaRPr lang="hu-HU"/>
          </a:p>
        </p:txBody>
      </p:sp>
    </p:spTree>
    <p:extLst>
      <p:ext uri="{BB962C8B-B14F-4D97-AF65-F5344CB8AC3E}">
        <p14:creationId xmlns:p14="http://schemas.microsoft.com/office/powerpoint/2010/main" val="665382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1009933" y="152504"/>
            <a:ext cx="10166499" cy="647271"/>
          </a:xfrm>
        </p:spPr>
        <p:txBody>
          <a:bodyPr anchor="ctr">
            <a:normAutofit fontScale="90000"/>
          </a:bodyPr>
          <a:lstStyle/>
          <a:p>
            <a:r>
              <a:rPr lang="hu-HU" sz="3000" b="1" dirty="0">
                <a:highlight>
                  <a:srgbClr val="3F762B"/>
                </a:highlight>
              </a:rPr>
              <a:t>Az ügyfélkommunikáció következő lépése az ajánlat elkészítése, átadása, a feladat pontosítása majd a szerződés megkötése – Tanagyag tartalom</a:t>
            </a: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graphicFrame>
        <p:nvGraphicFramePr>
          <p:cNvPr id="7" name="Table 7">
            <a:extLst>
              <a:ext uri="{FF2B5EF4-FFF2-40B4-BE49-F238E27FC236}">
                <a16:creationId xmlns:a16="http://schemas.microsoft.com/office/drawing/2014/main" id="{3BF13964-4C77-42FC-9016-0CAFFBBA3102}"/>
              </a:ext>
            </a:extLst>
          </p:cNvPr>
          <p:cNvGraphicFramePr>
            <a:graphicFrameLocks noGrp="1"/>
          </p:cNvGraphicFramePr>
          <p:nvPr>
            <p:extLst>
              <p:ext uri="{D42A27DB-BD31-4B8C-83A1-F6EECF244321}">
                <p14:modId xmlns:p14="http://schemas.microsoft.com/office/powerpoint/2010/main" val="1939477039"/>
              </p:ext>
            </p:extLst>
          </p:nvPr>
        </p:nvGraphicFramePr>
        <p:xfrm>
          <a:off x="6093183" y="1742490"/>
          <a:ext cx="5879476" cy="4757613"/>
        </p:xfrm>
        <a:graphic>
          <a:graphicData uri="http://schemas.openxmlformats.org/drawingml/2006/table">
            <a:tbl>
              <a:tblPr firstRow="1" bandRow="1">
                <a:tableStyleId>{5C22544A-7EE6-4342-B048-85BDC9FD1C3A}</a:tableStyleId>
              </a:tblPr>
              <a:tblGrid>
                <a:gridCol w="986555">
                  <a:extLst>
                    <a:ext uri="{9D8B030D-6E8A-4147-A177-3AD203B41FA5}">
                      <a16:colId xmlns:a16="http://schemas.microsoft.com/office/drawing/2014/main" val="1517963382"/>
                    </a:ext>
                  </a:extLst>
                </a:gridCol>
                <a:gridCol w="348336">
                  <a:extLst>
                    <a:ext uri="{9D8B030D-6E8A-4147-A177-3AD203B41FA5}">
                      <a16:colId xmlns:a16="http://schemas.microsoft.com/office/drawing/2014/main" val="3909592064"/>
                    </a:ext>
                  </a:extLst>
                </a:gridCol>
                <a:gridCol w="4544585">
                  <a:extLst>
                    <a:ext uri="{9D8B030D-6E8A-4147-A177-3AD203B41FA5}">
                      <a16:colId xmlns:a16="http://schemas.microsoft.com/office/drawing/2014/main" val="2748866433"/>
                    </a:ext>
                  </a:extLst>
                </a:gridCol>
              </a:tblGrid>
              <a:tr h="679659">
                <a:tc>
                  <a:txBody>
                    <a:bodyPr/>
                    <a:lstStyle/>
                    <a:p>
                      <a:pPr algn="ctr"/>
                      <a:r>
                        <a:rPr lang="hu-HU" sz="1700" b="1" dirty="0">
                          <a:solidFill>
                            <a:schemeClr val="bg1"/>
                          </a:solidFill>
                        </a:rPr>
                        <a:t>1. alkalom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algn="ctr"/>
                      <a:r>
                        <a:rPr lang="hu-HU" sz="1700" b="1" dirty="0">
                          <a:solidFill>
                            <a:schemeClr val="bg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r>
                        <a:rPr lang="hu-HU" sz="1700" b="0" dirty="0">
                          <a:solidFill>
                            <a:schemeClr val="tx1"/>
                          </a:solidFill>
                        </a:rPr>
                        <a:t>Ügyféligény megismerése</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679659">
                <a:tc rowSpan="3">
                  <a:txBody>
                    <a:bodyPr/>
                    <a:lstStyle/>
                    <a:p>
                      <a:pPr algn="ctr"/>
                      <a:r>
                        <a:rPr lang="hu-HU" sz="1700" b="1" dirty="0">
                          <a:solidFill>
                            <a:schemeClr val="bg1"/>
                          </a:solidFill>
                        </a:rPr>
                        <a:t>2. alkalom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Felmérés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Tervvázlat összeállítás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[feladat visszamutatása]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Tervezés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[feladatok, anyagok, ütemezés]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679659">
                <a:tc rowSpan="3">
                  <a:txBody>
                    <a:bodyPr/>
                    <a:lstStyle/>
                    <a:p>
                      <a:pPr algn="ctr"/>
                      <a:r>
                        <a:rPr lang="hu-HU" sz="1700" b="1" dirty="0">
                          <a:solidFill>
                            <a:schemeClr val="bg1"/>
                          </a:solidFill>
                        </a:rPr>
                        <a:t>3. alkalom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5</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Költségvetés összeállítása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12742428"/>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6</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Ajánlat átadása, prezentálás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838426190"/>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7</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Szerződéskötés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905862050"/>
                  </a:ext>
                </a:extLst>
              </a:tr>
            </a:tbl>
          </a:graphicData>
        </a:graphic>
      </p:graphicFrame>
      <p:sp>
        <p:nvSpPr>
          <p:cNvPr id="18" name="Tartalom helye 2">
            <a:extLst>
              <a:ext uri="{FF2B5EF4-FFF2-40B4-BE49-F238E27FC236}">
                <a16:creationId xmlns:a16="http://schemas.microsoft.com/office/drawing/2014/main" id="{CE8AEDCE-0D63-447D-94D4-74055E2C1259}"/>
              </a:ext>
            </a:extLst>
          </p:cNvPr>
          <p:cNvSpPr>
            <a:spLocks noGrp="1"/>
          </p:cNvSpPr>
          <p:nvPr>
            <p:ph idx="1"/>
          </p:nvPr>
        </p:nvSpPr>
        <p:spPr>
          <a:xfrm>
            <a:off x="346881" y="1315640"/>
            <a:ext cx="5212306" cy="4757614"/>
          </a:xfrm>
        </p:spPr>
        <p:txBody>
          <a:bodyPr>
            <a:noAutofit/>
          </a:bodyPr>
          <a:lstStyle/>
          <a:p>
            <a:pPr marL="0" indent="0">
              <a:buNone/>
            </a:pPr>
            <a:r>
              <a:rPr lang="hu-HU" sz="1700" b="1" dirty="0">
                <a:solidFill>
                  <a:schemeClr val="tx2"/>
                </a:solidFill>
                <a:latin typeface="+mn-lt"/>
              </a:rPr>
              <a:t>Tananyag tartalma</a:t>
            </a:r>
          </a:p>
          <a:p>
            <a:r>
              <a:rPr lang="hu-HU" sz="1700" dirty="0">
                <a:latin typeface="+mn-lt"/>
              </a:rPr>
              <a:t>Az ügyfél kapcsolat felépítése a kommunikációval kezdődik, amelyben a digitális eszközök jelentős változást eredményeztek</a:t>
            </a:r>
          </a:p>
          <a:p>
            <a:r>
              <a:rPr lang="hu-HU" sz="1700" dirty="0">
                <a:latin typeface="+mn-lt"/>
              </a:rPr>
              <a:t>A megbízás megszerzésének következő állomása a feladat pontosítása és az ajánlat összeállítása, jó esetben a szerződéskötés.</a:t>
            </a:r>
          </a:p>
          <a:p>
            <a:r>
              <a:rPr lang="hu-HU" sz="1700" dirty="0">
                <a:latin typeface="+mn-lt"/>
              </a:rPr>
              <a:t>A digitális megoldások az ajánlat készítés folyamatában is megjelentek, segítséget nyújthatnak az építőipari vállalkozásoknak az ügyféllel való kommunikációban és a munkájuk tervezhetőségében.</a:t>
            </a:r>
          </a:p>
          <a:p>
            <a:r>
              <a:rPr lang="hu-HU" sz="1700" dirty="0">
                <a:latin typeface="+mn-lt"/>
              </a:rPr>
              <a:t>Az ajánlat készítés elsősorban az adatok begyűjtéséről, feldolgozásról és kommunikációról szól, amelynek minden lépéséhez rendelkezésre állnak, könnyen elérhető digitális eszközök és megoldások. </a:t>
            </a:r>
          </a:p>
          <a:p>
            <a:r>
              <a:rPr lang="hu-HU" sz="1700" dirty="0">
                <a:latin typeface="+mn-lt"/>
              </a:rPr>
              <a:t>A szerződéskötés kötelező, az emailben történt visszaigazolás nem elegendő, de az aláírás megvalósulhat digitálisan is. </a:t>
            </a:r>
          </a:p>
          <a:p>
            <a:r>
              <a:rPr lang="hu-HU" sz="1700" b="1" dirty="0">
                <a:solidFill>
                  <a:schemeClr val="accent1">
                    <a:lumMod val="50000"/>
                  </a:schemeClr>
                </a:solidFill>
                <a:latin typeface="+mn-lt"/>
              </a:rPr>
              <a:t>A tananyagban a digitális megoldásokat a folyamat egyes lépései mellett mutatjuk be.</a:t>
            </a:r>
          </a:p>
        </p:txBody>
      </p:sp>
      <p:sp>
        <p:nvSpPr>
          <p:cNvPr id="9" name="Arrow: Right 8">
            <a:extLst>
              <a:ext uri="{FF2B5EF4-FFF2-40B4-BE49-F238E27FC236}">
                <a16:creationId xmlns:a16="http://schemas.microsoft.com/office/drawing/2014/main" id="{E563C650-49AE-40E2-B319-8B7431A3C920}"/>
              </a:ext>
            </a:extLst>
          </p:cNvPr>
          <p:cNvSpPr/>
          <p:nvPr/>
        </p:nvSpPr>
        <p:spPr>
          <a:xfrm>
            <a:off x="5381913" y="2977940"/>
            <a:ext cx="627797" cy="1433014"/>
          </a:xfrm>
          <a:prstGeom prst="rightArrow">
            <a:avLst>
              <a:gd name="adj1" fmla="val 50000"/>
              <a:gd name="adj2" fmla="val 25862"/>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Tartalom helye 2">
            <a:extLst>
              <a:ext uri="{FF2B5EF4-FFF2-40B4-BE49-F238E27FC236}">
                <a16:creationId xmlns:a16="http://schemas.microsoft.com/office/drawing/2014/main" id="{99113823-C3F0-45A4-9F42-AABF860A7B9D}"/>
              </a:ext>
            </a:extLst>
          </p:cNvPr>
          <p:cNvSpPr txBox="1">
            <a:spLocks/>
          </p:cNvSpPr>
          <p:nvPr/>
        </p:nvSpPr>
        <p:spPr>
          <a:xfrm>
            <a:off x="6099816" y="1315640"/>
            <a:ext cx="5212306" cy="52673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700" b="1" dirty="0">
                <a:solidFill>
                  <a:schemeClr val="tx2"/>
                </a:solidFill>
                <a:latin typeface="+mn-lt"/>
              </a:rPr>
              <a:t>Folyamat lépések</a:t>
            </a:r>
          </a:p>
        </p:txBody>
      </p:sp>
      <p:pic>
        <p:nvPicPr>
          <p:cNvPr id="11" name="Graphic 10" descr="Target Audience">
            <a:extLst>
              <a:ext uri="{FF2B5EF4-FFF2-40B4-BE49-F238E27FC236}">
                <a16:creationId xmlns:a16="http://schemas.microsoft.com/office/drawing/2014/main" id="{8324FE64-C346-41E0-9A1D-5DA4999EED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30719" y="1636547"/>
            <a:ext cx="914400" cy="914400"/>
          </a:xfrm>
          <a:prstGeom prst="rect">
            <a:avLst/>
          </a:prstGeom>
        </p:spPr>
      </p:pic>
      <p:pic>
        <p:nvPicPr>
          <p:cNvPr id="13" name="Graphic 12" descr="Ruler">
            <a:extLst>
              <a:ext uri="{FF2B5EF4-FFF2-40B4-BE49-F238E27FC236}">
                <a16:creationId xmlns:a16="http://schemas.microsoft.com/office/drawing/2014/main" id="{B736F410-9043-4A93-B72E-B20B6FFA34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97665" y="2421550"/>
            <a:ext cx="639671" cy="639671"/>
          </a:xfrm>
          <a:prstGeom prst="rect">
            <a:avLst/>
          </a:prstGeom>
        </p:spPr>
      </p:pic>
      <p:pic>
        <p:nvPicPr>
          <p:cNvPr id="28" name="Graphic 27" descr="Checklist RTL">
            <a:extLst>
              <a:ext uri="{FF2B5EF4-FFF2-40B4-BE49-F238E27FC236}">
                <a16:creationId xmlns:a16="http://schemas.microsoft.com/office/drawing/2014/main" id="{6C0230C5-C67E-4E73-BA7F-4B0AD2237A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071488" y="3110206"/>
            <a:ext cx="692023" cy="692023"/>
          </a:xfrm>
          <a:prstGeom prst="rect">
            <a:avLst/>
          </a:prstGeom>
        </p:spPr>
      </p:pic>
      <p:pic>
        <p:nvPicPr>
          <p:cNvPr id="29" name="Graphic 28" descr="Pencil">
            <a:extLst>
              <a:ext uri="{FF2B5EF4-FFF2-40B4-BE49-F238E27FC236}">
                <a16:creationId xmlns:a16="http://schemas.microsoft.com/office/drawing/2014/main" id="{77B06F6B-E403-492A-808C-654873B639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122028" y="3813643"/>
            <a:ext cx="615308" cy="615308"/>
          </a:xfrm>
          <a:prstGeom prst="rect">
            <a:avLst/>
          </a:prstGeom>
        </p:spPr>
      </p:pic>
      <p:pic>
        <p:nvPicPr>
          <p:cNvPr id="31" name="Graphic 30" descr="Money">
            <a:extLst>
              <a:ext uri="{FF2B5EF4-FFF2-40B4-BE49-F238E27FC236}">
                <a16:creationId xmlns:a16="http://schemas.microsoft.com/office/drawing/2014/main" id="{99E5942B-97B7-42A8-A4CB-DEB686B2383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059013" y="4439134"/>
            <a:ext cx="716971" cy="716971"/>
          </a:xfrm>
          <a:prstGeom prst="rect">
            <a:avLst/>
          </a:prstGeom>
        </p:spPr>
      </p:pic>
      <p:pic>
        <p:nvPicPr>
          <p:cNvPr id="33" name="Graphic 32" descr="Teacher">
            <a:extLst>
              <a:ext uri="{FF2B5EF4-FFF2-40B4-BE49-F238E27FC236}">
                <a16:creationId xmlns:a16="http://schemas.microsoft.com/office/drawing/2014/main" id="{7B94320F-3A5F-4AAB-B409-06D01837689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968907" y="5078459"/>
            <a:ext cx="838023" cy="838023"/>
          </a:xfrm>
          <a:prstGeom prst="rect">
            <a:avLst/>
          </a:prstGeom>
        </p:spPr>
      </p:pic>
      <p:pic>
        <p:nvPicPr>
          <p:cNvPr id="35" name="Graphic 34" descr="Handshake">
            <a:extLst>
              <a:ext uri="{FF2B5EF4-FFF2-40B4-BE49-F238E27FC236}">
                <a16:creationId xmlns:a16="http://schemas.microsoft.com/office/drawing/2014/main" id="{520CB901-6AD3-4210-9599-DC92C2248D8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007096" y="5742238"/>
            <a:ext cx="838023" cy="838023"/>
          </a:xfrm>
          <a:prstGeom prst="rect">
            <a:avLst/>
          </a:prstGeom>
        </p:spPr>
      </p:pic>
      <p:sp>
        <p:nvSpPr>
          <p:cNvPr id="36" name="Slide Number Placeholder 35">
            <a:extLst>
              <a:ext uri="{FF2B5EF4-FFF2-40B4-BE49-F238E27FC236}">
                <a16:creationId xmlns:a16="http://schemas.microsoft.com/office/drawing/2014/main" id="{CA7FE49B-C162-4E6D-9DD4-BB663B6101F4}"/>
              </a:ext>
            </a:extLst>
          </p:cNvPr>
          <p:cNvSpPr>
            <a:spLocks noGrp="1"/>
          </p:cNvSpPr>
          <p:nvPr>
            <p:ph type="sldNum" sz="quarter" idx="12"/>
          </p:nvPr>
        </p:nvSpPr>
        <p:spPr>
          <a:xfrm>
            <a:off x="8610599" y="6549088"/>
            <a:ext cx="3362059" cy="243553"/>
          </a:xfrm>
        </p:spPr>
        <p:txBody>
          <a:bodyPr/>
          <a:lstStyle/>
          <a:p>
            <a:fld id="{B21332D6-23E1-476A-A412-822FBBA5E59B}" type="slidenum">
              <a:rPr lang="hu-HU" smtClean="0"/>
              <a:t>2</a:t>
            </a:fld>
            <a:endParaRPr lang="hu-HU"/>
          </a:p>
        </p:txBody>
      </p:sp>
    </p:spTree>
    <p:extLst>
      <p:ext uri="{BB962C8B-B14F-4D97-AF65-F5344CB8AC3E}">
        <p14:creationId xmlns:p14="http://schemas.microsoft.com/office/powerpoint/2010/main" val="2538655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Az ajánlat összeállításához meglévő ingatlan esetében a következő lépés a környezet felmérése</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2" name="Tartalom helye 2">
            <a:extLst>
              <a:ext uri="{FF2B5EF4-FFF2-40B4-BE49-F238E27FC236}">
                <a16:creationId xmlns:a16="http://schemas.microsoft.com/office/drawing/2014/main" id="{E0E09A3C-087E-481F-901E-BD136A0DD800}"/>
              </a:ext>
            </a:extLst>
          </p:cNvPr>
          <p:cNvSpPr>
            <a:spLocks noGrp="1"/>
          </p:cNvSpPr>
          <p:nvPr>
            <p:ph idx="1"/>
          </p:nvPr>
        </p:nvSpPr>
        <p:spPr>
          <a:xfrm>
            <a:off x="4397588" y="939625"/>
            <a:ext cx="7472520" cy="5606454"/>
          </a:xfrm>
        </p:spPr>
        <p:txBody>
          <a:bodyPr>
            <a:noAutofit/>
          </a:bodyPr>
          <a:lstStyle/>
          <a:p>
            <a:r>
              <a:rPr lang="hu-HU" sz="1700" dirty="0">
                <a:latin typeface="+mn-lt"/>
              </a:rPr>
              <a:t>Az építési, vagy belsőépítészeti projektek többsége meglévő ingatlanra épülnek, nem új ingatlan beruházások, így nem áll rendelkezésre részletes tervdokumentáció.</a:t>
            </a:r>
          </a:p>
          <a:p>
            <a:r>
              <a:rPr lang="hu-HU" sz="1700" dirty="0">
                <a:latin typeface="+mn-lt"/>
              </a:rPr>
              <a:t>Meglévő tervek sokszor pontosításra szorulnak. Szükséges lehet a rejtett gépészeti eszközök feltárására is.</a:t>
            </a:r>
          </a:p>
          <a:p>
            <a:r>
              <a:rPr lang="hu-HU" sz="1700" dirty="0">
                <a:latin typeface="+mn-lt"/>
              </a:rPr>
              <a:t>A felmérés lényege az adatok és információk felvétele, rögzítése és valamilyen tervdokumentáció megalapozása.</a:t>
            </a:r>
          </a:p>
          <a:p>
            <a:r>
              <a:rPr lang="hu-HU" sz="1700" dirty="0">
                <a:latin typeface="+mn-lt"/>
              </a:rPr>
              <a:t>A felmérés kapcsán állnak elő a projekt alapadatai, így fontos, hogy a mérések és a mérések adatainak rögzítése pontosak legyenek és a teljes projekt alatt, esetleg utána is elérhetők legyenek. </a:t>
            </a:r>
          </a:p>
          <a:p>
            <a:r>
              <a:rPr lang="hu-HU" sz="1700" dirty="0">
                <a:latin typeface="+mn-lt"/>
              </a:rPr>
              <a:t>A manuális eszközök és a papír alapon történő rögzítés és adattárolás is lehetővé tette a minőségi munkavégzést, azonban a digitális technológia alkalmazása egyészt csökkenti az adattfelvétel és rögzítés emberi kockázatait, lehetővé teszi az azonnali adat megosztást és megalapozza az adatok digitális eszközökkel történő feldolgozását is.</a:t>
            </a:r>
          </a:p>
          <a:p>
            <a:r>
              <a:rPr lang="hu-HU" sz="1700" dirty="0">
                <a:latin typeface="+mn-lt"/>
              </a:rPr>
              <a:t>Az digitális eszközök, valamint az integrált adatrögzítő eszközök segítenek a pontos mérésben és az adatok emberi beavatkozás nélkül történő rögzítéséhez.</a:t>
            </a:r>
          </a:p>
        </p:txBody>
      </p:sp>
      <p:sp>
        <p:nvSpPr>
          <p:cNvPr id="6" name="Slide Number Placeholder 5">
            <a:extLst>
              <a:ext uri="{FF2B5EF4-FFF2-40B4-BE49-F238E27FC236}">
                <a16:creationId xmlns:a16="http://schemas.microsoft.com/office/drawing/2014/main" id="{38A062EE-A0B1-4AC5-A3E3-A06BDFC3F765}"/>
              </a:ext>
            </a:extLst>
          </p:cNvPr>
          <p:cNvSpPr>
            <a:spLocks noGrp="1"/>
          </p:cNvSpPr>
          <p:nvPr>
            <p:ph type="sldNum" sz="quarter" idx="12"/>
          </p:nvPr>
        </p:nvSpPr>
        <p:spPr/>
        <p:txBody>
          <a:bodyPr/>
          <a:lstStyle/>
          <a:p>
            <a:fld id="{B21332D6-23E1-476A-A412-822FBBA5E59B}" type="slidenum">
              <a:rPr lang="hu-HU" smtClean="0"/>
              <a:t>20</a:t>
            </a:fld>
            <a:endParaRPr lang="hu-HU"/>
          </a:p>
        </p:txBody>
      </p:sp>
    </p:spTree>
    <p:extLst>
      <p:ext uri="{BB962C8B-B14F-4D97-AF65-F5344CB8AC3E}">
        <p14:creationId xmlns:p14="http://schemas.microsoft.com/office/powerpoint/2010/main" val="432179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Digitális távolságmérő</a:t>
            </a:r>
            <a:br>
              <a:rPr lang="hu-HU" sz="3200" dirty="0"/>
            </a:br>
            <a:r>
              <a:rPr lang="hu-HU" sz="3200" dirty="0"/>
              <a:t>[1/3]</a:t>
            </a:r>
            <a:br>
              <a:rPr lang="hu-HU" sz="3200" dirty="0"/>
            </a:br>
            <a:r>
              <a:rPr lang="hu-HU" sz="2000" dirty="0"/>
              <a:t>Hasznosíthatóság</a:t>
            </a:r>
            <a:endParaRPr lang="hu-HU" sz="3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2" name="Tartalom helye 2">
            <a:extLst>
              <a:ext uri="{FF2B5EF4-FFF2-40B4-BE49-F238E27FC236}">
                <a16:creationId xmlns:a16="http://schemas.microsoft.com/office/drawing/2014/main" id="{E0E09A3C-087E-481F-901E-BD136A0DD800}"/>
              </a:ext>
            </a:extLst>
          </p:cNvPr>
          <p:cNvSpPr>
            <a:spLocks noGrp="1"/>
          </p:cNvSpPr>
          <p:nvPr>
            <p:ph idx="1"/>
          </p:nvPr>
        </p:nvSpPr>
        <p:spPr>
          <a:xfrm>
            <a:off x="4397589" y="939625"/>
            <a:ext cx="3301232" cy="5606454"/>
          </a:xfrm>
        </p:spPr>
        <p:txBody>
          <a:bodyPr>
            <a:noAutofit/>
          </a:bodyPr>
          <a:lstStyle/>
          <a:p>
            <a:r>
              <a:rPr lang="hu-HU" sz="1700" dirty="0">
                <a:latin typeface="+mn-lt"/>
              </a:rPr>
              <a:t>A digitális távolságmérők </a:t>
            </a:r>
            <a:r>
              <a:rPr lang="hu-HU" sz="1700" b="1" dirty="0">
                <a:solidFill>
                  <a:schemeClr val="accent1">
                    <a:lumMod val="50000"/>
                  </a:schemeClr>
                </a:solidFill>
                <a:latin typeface="+mn-lt"/>
              </a:rPr>
              <a:t>lehetővé teszik a távolságok precíz mérését lézeres technológiával akár 40 méterig</a:t>
            </a:r>
            <a:r>
              <a:rPr lang="hu-HU" sz="1700" dirty="0">
                <a:latin typeface="+mn-lt"/>
              </a:rPr>
              <a:t>.</a:t>
            </a:r>
          </a:p>
          <a:p>
            <a:r>
              <a:rPr lang="hu-HU" sz="1700" dirty="0">
                <a:latin typeface="+mn-lt"/>
              </a:rPr>
              <a:t>Az eszközök egy része a mérési eredmények kényelmes dokumentálása céljából </a:t>
            </a:r>
            <a:r>
              <a:rPr lang="hu-HU" sz="1700" b="1" dirty="0">
                <a:solidFill>
                  <a:schemeClr val="accent1">
                    <a:lumMod val="50000"/>
                  </a:schemeClr>
                </a:solidFill>
                <a:latin typeface="+mn-lt"/>
              </a:rPr>
              <a:t>Bluetooth®-</a:t>
            </a:r>
            <a:r>
              <a:rPr lang="hu-HU" sz="1700" b="1" dirty="0" err="1">
                <a:solidFill>
                  <a:schemeClr val="accent1">
                    <a:lumMod val="50000"/>
                  </a:schemeClr>
                </a:solidFill>
                <a:latin typeface="+mn-lt"/>
              </a:rPr>
              <a:t>on</a:t>
            </a:r>
            <a:r>
              <a:rPr lang="hu-HU" sz="1700" b="1" dirty="0">
                <a:solidFill>
                  <a:schemeClr val="accent1">
                    <a:lumMod val="50000"/>
                  </a:schemeClr>
                </a:solidFill>
                <a:latin typeface="+mn-lt"/>
              </a:rPr>
              <a:t> keresztül küldik át az adatokat a kapcsolódó IOS, vagy Android alkalmazásara</a:t>
            </a:r>
            <a:r>
              <a:rPr lang="hu-HU" sz="1700" dirty="0">
                <a:latin typeface="+mn-lt"/>
              </a:rPr>
              <a:t>.</a:t>
            </a:r>
          </a:p>
          <a:p>
            <a:r>
              <a:rPr lang="hu-HU" sz="1700" dirty="0">
                <a:latin typeface="+mn-lt"/>
              </a:rPr>
              <a:t>Az alkalmazások az adatokból azonnal </a:t>
            </a:r>
            <a:r>
              <a:rPr lang="hu-HU" sz="1700" b="1" dirty="0">
                <a:solidFill>
                  <a:schemeClr val="accent1">
                    <a:lumMod val="50000"/>
                  </a:schemeClr>
                </a:solidFill>
                <a:latin typeface="+mn-lt"/>
              </a:rPr>
              <a:t>2D- vagy 3D ábrázolást</a:t>
            </a:r>
            <a:r>
              <a:rPr lang="hu-HU" sz="1700" dirty="0">
                <a:latin typeface="+mn-lt"/>
              </a:rPr>
              <a:t>, alaprajzot készítenek, amelyek további mérésekkel és információkkal pontosíthatók. </a:t>
            </a:r>
          </a:p>
          <a:p>
            <a:r>
              <a:rPr lang="hu-HU" sz="1700" dirty="0">
                <a:latin typeface="+mn-lt"/>
              </a:rPr>
              <a:t>Az építőipari munkák során az alapadatok, valamint később a megvalósult módosítások adatai fontos, hogy mindig rendelkezésre álljanak, illetve átadhatók legyenek a kapcsolódó vállalkozók számára. </a:t>
            </a:r>
            <a:br>
              <a:rPr lang="hu-HU" sz="1700" dirty="0">
                <a:latin typeface="+mn-lt"/>
              </a:rPr>
            </a:br>
            <a:endParaRPr lang="hu-HU" sz="1700" dirty="0">
              <a:latin typeface="+mn-lt"/>
            </a:endParaRPr>
          </a:p>
          <a:p>
            <a:endParaRPr lang="hu-HU" sz="1700" dirty="0">
              <a:latin typeface="+mn-lt"/>
            </a:endParaRPr>
          </a:p>
        </p:txBody>
      </p:sp>
      <p:pic>
        <p:nvPicPr>
          <p:cNvPr id="13" name="Kép 4">
            <a:extLst>
              <a:ext uri="{FF2B5EF4-FFF2-40B4-BE49-F238E27FC236}">
                <a16:creationId xmlns:a16="http://schemas.microsoft.com/office/drawing/2014/main" id="{7B6F3477-016A-4937-8112-2A836D8ADCB6}"/>
              </a:ext>
            </a:extLst>
          </p:cNvPr>
          <p:cNvPicPr>
            <a:picLocks noChangeAspect="1"/>
          </p:cNvPicPr>
          <p:nvPr/>
        </p:nvPicPr>
        <p:blipFill>
          <a:blip r:embed="rId4"/>
          <a:stretch>
            <a:fillRect/>
          </a:stretch>
        </p:blipFill>
        <p:spPr>
          <a:xfrm>
            <a:off x="9027760" y="3488938"/>
            <a:ext cx="1816854" cy="3160121"/>
          </a:xfrm>
          <a:prstGeom prst="rect">
            <a:avLst/>
          </a:prstGeom>
          <a:ln>
            <a:noFill/>
          </a:ln>
          <a:effectLst>
            <a:outerShdw blurRad="292100" dist="139700" dir="2700000" algn="tl" rotWithShape="0">
              <a:srgbClr val="333333">
                <a:alpha val="65000"/>
              </a:srgbClr>
            </a:outerShdw>
          </a:effectLst>
        </p:spPr>
      </p:pic>
      <p:pic>
        <p:nvPicPr>
          <p:cNvPr id="15" name="Kép 8">
            <a:extLst>
              <a:ext uri="{FF2B5EF4-FFF2-40B4-BE49-F238E27FC236}">
                <a16:creationId xmlns:a16="http://schemas.microsoft.com/office/drawing/2014/main" id="{ED619A63-0085-4FAB-947F-D8611173CE7E}"/>
              </a:ext>
            </a:extLst>
          </p:cNvPr>
          <p:cNvPicPr>
            <a:picLocks noChangeAspect="1"/>
          </p:cNvPicPr>
          <p:nvPr/>
        </p:nvPicPr>
        <p:blipFill>
          <a:blip r:embed="rId5"/>
          <a:stretch>
            <a:fillRect/>
          </a:stretch>
        </p:blipFill>
        <p:spPr>
          <a:xfrm>
            <a:off x="7893236" y="929487"/>
            <a:ext cx="4101301" cy="2303643"/>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788517B7-7050-4B59-AC92-4221D561EE91}"/>
              </a:ext>
            </a:extLst>
          </p:cNvPr>
          <p:cNvSpPr>
            <a:spLocks noGrp="1"/>
          </p:cNvSpPr>
          <p:nvPr>
            <p:ph type="sldNum" sz="quarter" idx="12"/>
          </p:nvPr>
        </p:nvSpPr>
        <p:spPr/>
        <p:txBody>
          <a:bodyPr/>
          <a:lstStyle/>
          <a:p>
            <a:fld id="{B21332D6-23E1-476A-A412-822FBBA5E59B}" type="slidenum">
              <a:rPr lang="hu-HU" smtClean="0"/>
              <a:t>21</a:t>
            </a:fld>
            <a:endParaRPr lang="hu-HU"/>
          </a:p>
        </p:txBody>
      </p:sp>
    </p:spTree>
    <p:extLst>
      <p:ext uri="{BB962C8B-B14F-4D97-AF65-F5344CB8AC3E}">
        <p14:creationId xmlns:p14="http://schemas.microsoft.com/office/powerpoint/2010/main" val="4135897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Digitális távolságmérő</a:t>
            </a:r>
            <a:br>
              <a:rPr lang="hu-HU" sz="3200" dirty="0"/>
            </a:br>
            <a:r>
              <a:rPr lang="hu-HU" sz="3200" dirty="0"/>
              <a:t>[2/3]</a:t>
            </a:r>
            <a:br>
              <a:rPr lang="hu-HU" sz="3200" dirty="0"/>
            </a:br>
            <a:r>
              <a:rPr lang="hu-HU" sz="2000" dirty="0"/>
              <a:t>Intelligens dokumentáció</a:t>
            </a:r>
            <a:r>
              <a:rPr lang="hu-HU" sz="2800" dirty="0"/>
              <a:t> </a:t>
            </a:r>
            <a:endParaRPr lang="hu-HU" sz="3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2" name="Tartalom helye 2">
            <a:extLst>
              <a:ext uri="{FF2B5EF4-FFF2-40B4-BE49-F238E27FC236}">
                <a16:creationId xmlns:a16="http://schemas.microsoft.com/office/drawing/2014/main" id="{E0E09A3C-087E-481F-901E-BD136A0DD800}"/>
              </a:ext>
            </a:extLst>
          </p:cNvPr>
          <p:cNvSpPr>
            <a:spLocks noGrp="1"/>
          </p:cNvSpPr>
          <p:nvPr>
            <p:ph idx="1"/>
          </p:nvPr>
        </p:nvSpPr>
        <p:spPr>
          <a:xfrm>
            <a:off x="4397589" y="939625"/>
            <a:ext cx="4667932" cy="5606454"/>
          </a:xfrm>
        </p:spPr>
        <p:txBody>
          <a:bodyPr>
            <a:noAutofit/>
          </a:bodyPr>
          <a:lstStyle/>
          <a:p>
            <a:r>
              <a:rPr lang="hu-HU" sz="1700" b="0" i="0" dirty="0">
                <a:solidFill>
                  <a:srgbClr val="333333"/>
                </a:solidFill>
                <a:effectLst/>
                <a:latin typeface="+mn-lt"/>
              </a:rPr>
              <a:t>A mért értékek egyszerű továbbítása lehetséges az </a:t>
            </a:r>
            <a:r>
              <a:rPr lang="hu-HU" sz="1700" b="1" i="0" dirty="0">
                <a:solidFill>
                  <a:schemeClr val="accent1">
                    <a:lumMod val="50000"/>
                  </a:schemeClr>
                </a:solidFill>
                <a:effectLst/>
                <a:latin typeface="+mn-lt"/>
              </a:rPr>
              <a:t>intelligens dokumentáció </a:t>
            </a:r>
            <a:r>
              <a:rPr lang="hu-HU" sz="1700" b="0" i="0" dirty="0">
                <a:solidFill>
                  <a:srgbClr val="333333"/>
                </a:solidFill>
                <a:effectLst/>
                <a:latin typeface="+mn-lt"/>
              </a:rPr>
              <a:t>érdekében</a:t>
            </a:r>
          </a:p>
          <a:p>
            <a:r>
              <a:rPr lang="hu-HU" sz="1700" b="1" i="0" dirty="0">
                <a:solidFill>
                  <a:schemeClr val="accent1">
                    <a:lumMod val="50000"/>
                  </a:schemeClr>
                </a:solidFill>
                <a:effectLst/>
                <a:latin typeface="+mn-lt"/>
              </a:rPr>
              <a:t>Mindössze egyszer kell elvégezni a mérést </a:t>
            </a:r>
            <a:r>
              <a:rPr lang="hu-HU" sz="1700" b="0" i="0" dirty="0">
                <a:solidFill>
                  <a:srgbClr val="333333"/>
                </a:solidFill>
                <a:effectLst/>
                <a:latin typeface="+mn-lt"/>
              </a:rPr>
              <a:t>és az értékek máris tartósan tárolásra kerülnek. </a:t>
            </a:r>
          </a:p>
          <a:p>
            <a:r>
              <a:rPr lang="hu-HU" sz="1700" b="0" i="0" dirty="0">
                <a:solidFill>
                  <a:srgbClr val="333333"/>
                </a:solidFill>
                <a:effectLst/>
                <a:latin typeface="+mn-lt"/>
              </a:rPr>
              <a:t>Az új projekteket fotókkal és vázlatokkal és az adott helyhez kapcsoló mérésekkel indíthatjuk el és pontosíthatjuk. </a:t>
            </a:r>
          </a:p>
          <a:p>
            <a:r>
              <a:rPr lang="hu-HU" sz="1700" b="1" dirty="0">
                <a:solidFill>
                  <a:schemeClr val="accent1">
                    <a:lumMod val="50000"/>
                  </a:schemeClr>
                </a:solidFill>
                <a:latin typeface="+mn-lt"/>
              </a:rPr>
              <a:t>Be kell r</a:t>
            </a:r>
            <a:r>
              <a:rPr lang="hu-HU" sz="1700" b="1" i="0" dirty="0">
                <a:solidFill>
                  <a:schemeClr val="accent1">
                    <a:lumMod val="50000"/>
                  </a:schemeClr>
                </a:solidFill>
                <a:effectLst/>
                <a:latin typeface="+mn-lt"/>
              </a:rPr>
              <a:t>ajzolni a hosszt és a területet a fotókra, majd importálni kell a pontos értékeket lézeres távolságmérőről</a:t>
            </a:r>
            <a:r>
              <a:rPr lang="hu-HU" sz="1700" b="0" i="0" dirty="0">
                <a:solidFill>
                  <a:srgbClr val="333333"/>
                </a:solidFill>
                <a:effectLst/>
                <a:latin typeface="+mn-lt"/>
              </a:rPr>
              <a:t>.</a:t>
            </a:r>
          </a:p>
          <a:p>
            <a:r>
              <a:rPr lang="hu-HU" sz="1700" dirty="0">
                <a:solidFill>
                  <a:srgbClr val="333333"/>
                </a:solidFill>
                <a:latin typeface="+mn-lt"/>
              </a:rPr>
              <a:t>A berajzolt vonalak színe megváltoztatható, illetve megjegyzések fűzhetők a mért távolságokhoz, szögekhez a könnyebb érthetőség kedvéért, illetve a projekthez kapcsolódó információk rögzítése érdekében.</a:t>
            </a:r>
          </a:p>
          <a:p>
            <a:r>
              <a:rPr lang="hu-HU" sz="1700" b="0" i="0" dirty="0">
                <a:solidFill>
                  <a:srgbClr val="333333"/>
                </a:solidFill>
                <a:effectLst/>
                <a:latin typeface="+mn-lt"/>
              </a:rPr>
              <a:t>A mért értékek nem csak az alaprajzra, hanem </a:t>
            </a:r>
            <a:r>
              <a:rPr lang="hu-HU" sz="1700" dirty="0">
                <a:solidFill>
                  <a:srgbClr val="333333"/>
                </a:solidFill>
                <a:latin typeface="+mn-lt"/>
              </a:rPr>
              <a:t>külön is menthetők, listákba</a:t>
            </a:r>
            <a:r>
              <a:rPr lang="hu-HU" sz="1700" b="0" i="0" dirty="0">
                <a:solidFill>
                  <a:srgbClr val="333333"/>
                </a:solidFill>
                <a:effectLst/>
                <a:latin typeface="+mn-lt"/>
              </a:rPr>
              <a:t>.</a:t>
            </a:r>
          </a:p>
          <a:p>
            <a:r>
              <a:rPr lang="hu-HU" sz="1700" b="0" i="0" dirty="0">
                <a:solidFill>
                  <a:srgbClr val="333333"/>
                </a:solidFill>
                <a:effectLst/>
                <a:latin typeface="+mn-lt"/>
              </a:rPr>
              <a:t>A teljes projekt (alaprajz, 3D megjelenítés, fényképek és mért értékek) .pdf file formátumban elküldhető, vagy megosztható.</a:t>
            </a:r>
          </a:p>
          <a:p>
            <a:endParaRPr lang="hu-HU" sz="1700" b="0" i="0" dirty="0">
              <a:solidFill>
                <a:srgbClr val="333333"/>
              </a:solidFill>
              <a:effectLst/>
              <a:latin typeface="+mn-lt"/>
            </a:endParaRPr>
          </a:p>
        </p:txBody>
      </p:sp>
      <p:pic>
        <p:nvPicPr>
          <p:cNvPr id="21" name="Tartalom helye 6">
            <a:extLst>
              <a:ext uri="{FF2B5EF4-FFF2-40B4-BE49-F238E27FC236}">
                <a16:creationId xmlns:a16="http://schemas.microsoft.com/office/drawing/2014/main" id="{145B52FA-3592-4EF2-A11A-AE83F89DD780}"/>
              </a:ext>
            </a:extLst>
          </p:cNvPr>
          <p:cNvPicPr>
            <a:picLocks noChangeAspect="1"/>
          </p:cNvPicPr>
          <p:nvPr/>
        </p:nvPicPr>
        <p:blipFill>
          <a:blip r:embed="rId4"/>
          <a:stretch>
            <a:fillRect/>
          </a:stretch>
        </p:blipFill>
        <p:spPr>
          <a:xfrm>
            <a:off x="9373309" y="1381243"/>
            <a:ext cx="2507855" cy="4351338"/>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64CE01C8-A566-4232-B0A2-CE4FEE53497B}"/>
              </a:ext>
            </a:extLst>
          </p:cNvPr>
          <p:cNvSpPr>
            <a:spLocks noGrp="1"/>
          </p:cNvSpPr>
          <p:nvPr>
            <p:ph type="sldNum" sz="quarter" idx="12"/>
          </p:nvPr>
        </p:nvSpPr>
        <p:spPr/>
        <p:txBody>
          <a:bodyPr/>
          <a:lstStyle/>
          <a:p>
            <a:fld id="{B21332D6-23E1-476A-A412-822FBBA5E59B}" type="slidenum">
              <a:rPr lang="hu-HU" smtClean="0"/>
              <a:t>22</a:t>
            </a:fld>
            <a:endParaRPr lang="hu-HU"/>
          </a:p>
        </p:txBody>
      </p:sp>
    </p:spTree>
    <p:extLst>
      <p:ext uri="{BB962C8B-B14F-4D97-AF65-F5344CB8AC3E}">
        <p14:creationId xmlns:p14="http://schemas.microsoft.com/office/powerpoint/2010/main" val="1027367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Digitális távolságmérő</a:t>
            </a:r>
            <a:br>
              <a:rPr lang="hu-HU" sz="3200" dirty="0"/>
            </a:br>
            <a:r>
              <a:rPr lang="hu-HU" sz="3200" dirty="0"/>
              <a:t>[3/3]</a:t>
            </a:r>
            <a:br>
              <a:rPr lang="hu-HU" sz="3200" dirty="0"/>
            </a:br>
            <a:r>
              <a:rPr lang="hu-HU" sz="2000" dirty="0"/>
              <a:t>Alternatív műszerek</a:t>
            </a:r>
            <a:r>
              <a:rPr lang="hu-HU" sz="3200" dirty="0"/>
              <a:t> </a:t>
            </a:r>
            <a:endParaRPr lang="hu-HU" sz="3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pic>
        <p:nvPicPr>
          <p:cNvPr id="23" name="Tartalom helye 3">
            <a:extLst>
              <a:ext uri="{FF2B5EF4-FFF2-40B4-BE49-F238E27FC236}">
                <a16:creationId xmlns:a16="http://schemas.microsoft.com/office/drawing/2014/main" id="{2725C008-9991-4013-B42C-E214CA565EAD}"/>
              </a:ext>
            </a:extLst>
          </p:cNvPr>
          <p:cNvPicPr>
            <a:picLocks noGrp="1" noChangeAspect="1"/>
          </p:cNvPicPr>
          <p:nvPr>
            <p:ph idx="1"/>
          </p:nvPr>
        </p:nvPicPr>
        <p:blipFill rotWithShape="1">
          <a:blip r:embed="rId4"/>
          <a:srcRect t="6571" b="37179"/>
          <a:stretch/>
        </p:blipFill>
        <p:spPr>
          <a:xfrm>
            <a:off x="5035811" y="771843"/>
            <a:ext cx="6371851" cy="3584167"/>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Kép 4">
            <a:extLst>
              <a:ext uri="{FF2B5EF4-FFF2-40B4-BE49-F238E27FC236}">
                <a16:creationId xmlns:a16="http://schemas.microsoft.com/office/drawing/2014/main" id="{60CFBD08-6212-4CBB-A91D-9FD4F46C4CDF}"/>
              </a:ext>
            </a:extLst>
          </p:cNvPr>
          <p:cNvPicPr>
            <a:picLocks noChangeAspect="1"/>
          </p:cNvPicPr>
          <p:nvPr/>
        </p:nvPicPr>
        <p:blipFill rotWithShape="1">
          <a:blip r:embed="rId5"/>
          <a:srcRect t="9158" r="-3" b="3252"/>
          <a:stretch/>
        </p:blipFill>
        <p:spPr>
          <a:xfrm>
            <a:off x="5353443" y="4572064"/>
            <a:ext cx="2039627" cy="1914166"/>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Kép 5">
            <a:extLst>
              <a:ext uri="{FF2B5EF4-FFF2-40B4-BE49-F238E27FC236}">
                <a16:creationId xmlns:a16="http://schemas.microsoft.com/office/drawing/2014/main" id="{EC7B1BD8-5E4F-4912-AE6E-792465B647DB}"/>
              </a:ext>
            </a:extLst>
          </p:cNvPr>
          <p:cNvPicPr>
            <a:picLocks noChangeAspect="1"/>
          </p:cNvPicPr>
          <p:nvPr/>
        </p:nvPicPr>
        <p:blipFill rotWithShape="1">
          <a:blip r:embed="rId6"/>
          <a:srcRect t="5188" b="7224"/>
          <a:stretch/>
        </p:blipFill>
        <p:spPr>
          <a:xfrm>
            <a:off x="9131036" y="4635919"/>
            <a:ext cx="2039627" cy="1786456"/>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Slide Number Placeholder 4">
            <a:extLst>
              <a:ext uri="{FF2B5EF4-FFF2-40B4-BE49-F238E27FC236}">
                <a16:creationId xmlns:a16="http://schemas.microsoft.com/office/drawing/2014/main" id="{2E75C90D-7D34-4DF9-BA67-23006C335835}"/>
              </a:ext>
            </a:extLst>
          </p:cNvPr>
          <p:cNvSpPr>
            <a:spLocks noGrp="1"/>
          </p:cNvSpPr>
          <p:nvPr>
            <p:ph type="sldNum" sz="quarter" idx="12"/>
          </p:nvPr>
        </p:nvSpPr>
        <p:spPr/>
        <p:txBody>
          <a:bodyPr/>
          <a:lstStyle/>
          <a:p>
            <a:fld id="{B21332D6-23E1-476A-A412-822FBBA5E59B}" type="slidenum">
              <a:rPr lang="hu-HU" smtClean="0"/>
              <a:t>23</a:t>
            </a:fld>
            <a:endParaRPr lang="hu-HU"/>
          </a:p>
        </p:txBody>
      </p:sp>
    </p:spTree>
    <p:extLst>
      <p:ext uri="{BB962C8B-B14F-4D97-AF65-F5344CB8AC3E}">
        <p14:creationId xmlns:p14="http://schemas.microsoft.com/office/powerpoint/2010/main" val="39940368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 Bosch PLR 30 félprofi eszköze nem csak az építési, hanem a belsőépítészeti munkákhoz is használható</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2" name="Tartalom helye 2">
            <a:extLst>
              <a:ext uri="{FF2B5EF4-FFF2-40B4-BE49-F238E27FC236}">
                <a16:creationId xmlns:a16="http://schemas.microsoft.com/office/drawing/2014/main" id="{E0E09A3C-087E-481F-901E-BD136A0DD800}"/>
              </a:ext>
            </a:extLst>
          </p:cNvPr>
          <p:cNvSpPr>
            <a:spLocks noGrp="1"/>
          </p:cNvSpPr>
          <p:nvPr>
            <p:ph idx="1"/>
          </p:nvPr>
        </p:nvSpPr>
        <p:spPr>
          <a:xfrm>
            <a:off x="4397588" y="876247"/>
            <a:ext cx="3723597" cy="5669831"/>
          </a:xfrm>
        </p:spPr>
        <p:txBody>
          <a:bodyPr>
            <a:noAutofit/>
          </a:bodyPr>
          <a:lstStyle/>
          <a:p>
            <a:pPr algn="l"/>
            <a:r>
              <a:rPr lang="hu-HU" sz="1800" b="0" i="0" dirty="0">
                <a:solidFill>
                  <a:srgbClr val="000000"/>
                </a:solidFill>
                <a:effectLst/>
                <a:latin typeface="boschsans"/>
              </a:rPr>
              <a:t>Pontos </a:t>
            </a:r>
            <a:r>
              <a:rPr lang="hu-HU" sz="1800" b="1" i="0" dirty="0">
                <a:solidFill>
                  <a:schemeClr val="accent1">
                    <a:lumMod val="50000"/>
                  </a:schemeClr>
                </a:solidFill>
                <a:effectLst/>
                <a:latin typeface="boschsans"/>
              </a:rPr>
              <a:t>lézeres mérés 30 m-</a:t>
            </a:r>
            <a:r>
              <a:rPr lang="hu-HU" sz="1800" b="1" i="0" dirty="0" err="1">
                <a:solidFill>
                  <a:schemeClr val="accent1">
                    <a:lumMod val="50000"/>
                  </a:schemeClr>
                </a:solidFill>
                <a:effectLst/>
                <a:latin typeface="boschsans"/>
              </a:rPr>
              <a:t>ig</a:t>
            </a:r>
            <a:r>
              <a:rPr lang="hu-HU" sz="1800" b="1" i="0" dirty="0">
                <a:solidFill>
                  <a:schemeClr val="accent1">
                    <a:lumMod val="50000"/>
                  </a:schemeClr>
                </a:solidFill>
                <a:effectLst/>
                <a:latin typeface="boschsans"/>
              </a:rPr>
              <a:t> </a:t>
            </a:r>
            <a:r>
              <a:rPr lang="hu-HU" sz="1800" b="0" i="0" dirty="0">
                <a:solidFill>
                  <a:srgbClr val="000000"/>
                </a:solidFill>
                <a:effectLst/>
                <a:latin typeface="boschsans"/>
              </a:rPr>
              <a:t>alkalmazáshoz csatlakoztatott digitális dokumentálással</a:t>
            </a:r>
          </a:p>
          <a:p>
            <a:pPr algn="l"/>
            <a:r>
              <a:rPr lang="hu-HU" sz="1800" b="0" i="0" dirty="0">
                <a:solidFill>
                  <a:srgbClr val="000000"/>
                </a:solidFill>
                <a:effectLst/>
                <a:latin typeface="boschsans"/>
              </a:rPr>
              <a:t>Felújítástervezés néhány érintéssel. </a:t>
            </a:r>
          </a:p>
          <a:p>
            <a:pPr algn="l"/>
            <a:r>
              <a:rPr lang="hu-HU" sz="1800" b="0" i="0" dirty="0">
                <a:solidFill>
                  <a:srgbClr val="000000"/>
                </a:solidFill>
                <a:effectLst/>
                <a:latin typeface="boschsans"/>
              </a:rPr>
              <a:t>A PLR 30 C nem csak akár 30 m-es távolság mérésére alkalmas lézeres pontossággal, hanem </a:t>
            </a:r>
            <a:r>
              <a:rPr lang="hu-HU" sz="1800" b="1" i="0" dirty="0">
                <a:solidFill>
                  <a:schemeClr val="accent1">
                    <a:lumMod val="50000"/>
                  </a:schemeClr>
                </a:solidFill>
                <a:effectLst/>
                <a:latin typeface="boschsans"/>
              </a:rPr>
              <a:t>a bútorok méreteit is azonnal meghatározza</a:t>
            </a:r>
            <a:r>
              <a:rPr lang="hu-HU" sz="1800" b="0" i="0" dirty="0">
                <a:solidFill>
                  <a:srgbClr val="000000"/>
                </a:solidFill>
                <a:effectLst/>
                <a:latin typeface="boschsans"/>
              </a:rPr>
              <a:t>. Integrált funkciói lehetővé teszik a </a:t>
            </a:r>
            <a:r>
              <a:rPr lang="hu-HU" sz="1800" b="1" i="0" dirty="0">
                <a:solidFill>
                  <a:schemeClr val="accent1">
                    <a:lumMod val="50000"/>
                  </a:schemeClr>
                </a:solidFill>
                <a:effectLst/>
                <a:latin typeface="boschsans"/>
              </a:rPr>
              <a:t>terület és térfogat kiszámítását </a:t>
            </a:r>
            <a:r>
              <a:rPr lang="hu-HU" sz="1800" b="0" i="0" dirty="0">
                <a:solidFill>
                  <a:srgbClr val="000000"/>
                </a:solidFill>
                <a:effectLst/>
                <a:latin typeface="boschsans"/>
              </a:rPr>
              <a:t>például járólap lerakásához, tapétázáshoz vagy falfestéshez szükséges anyagmennyiség meghatározásához. </a:t>
            </a:r>
          </a:p>
          <a:p>
            <a:pPr algn="l"/>
            <a:r>
              <a:rPr lang="hu-HU" sz="1800" b="0" i="0" dirty="0">
                <a:solidFill>
                  <a:srgbClr val="000000"/>
                </a:solidFill>
                <a:effectLst/>
                <a:latin typeface="boschsans"/>
              </a:rPr>
              <a:t>Az eredmények jól olvashatók a kiváló minőségű színes kijelzőn. </a:t>
            </a:r>
          </a:p>
          <a:p>
            <a:pPr algn="l"/>
            <a:r>
              <a:rPr lang="hu-HU" sz="1800" b="0" i="0" dirty="0">
                <a:solidFill>
                  <a:srgbClr val="000000"/>
                </a:solidFill>
                <a:effectLst/>
                <a:latin typeface="boschsans"/>
              </a:rPr>
              <a:t>Minden adat elküldhető a Bosch alkalmazásba digitális dokumentálási és projekttervezési célra, így időt takaríthat meg, és megelőzheti a hibákat.</a:t>
            </a:r>
            <a:endParaRPr lang="hu-HU" sz="1800" dirty="0"/>
          </a:p>
        </p:txBody>
      </p:sp>
      <p:pic>
        <p:nvPicPr>
          <p:cNvPr id="21" name="Kép 5">
            <a:extLst>
              <a:ext uri="{FF2B5EF4-FFF2-40B4-BE49-F238E27FC236}">
                <a16:creationId xmlns:a16="http://schemas.microsoft.com/office/drawing/2014/main" id="{423C72AB-759E-4CA6-99FB-088C710EFA1D}"/>
              </a:ext>
            </a:extLst>
          </p:cNvPr>
          <p:cNvPicPr>
            <a:picLocks noChangeAspect="1"/>
          </p:cNvPicPr>
          <p:nvPr/>
        </p:nvPicPr>
        <p:blipFill>
          <a:blip r:embed="rId4"/>
          <a:stretch>
            <a:fillRect/>
          </a:stretch>
        </p:blipFill>
        <p:spPr>
          <a:xfrm>
            <a:off x="8121185" y="1127273"/>
            <a:ext cx="3614770" cy="2031778"/>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Kép 7">
            <a:extLst>
              <a:ext uri="{FF2B5EF4-FFF2-40B4-BE49-F238E27FC236}">
                <a16:creationId xmlns:a16="http://schemas.microsoft.com/office/drawing/2014/main" id="{421DFCCD-31EF-4CDE-8DFF-3DAF6FBE61EA}"/>
              </a:ext>
            </a:extLst>
          </p:cNvPr>
          <p:cNvPicPr>
            <a:picLocks noChangeAspect="1"/>
          </p:cNvPicPr>
          <p:nvPr/>
        </p:nvPicPr>
        <p:blipFill>
          <a:blip r:embed="rId5"/>
          <a:stretch>
            <a:fillRect/>
          </a:stretch>
        </p:blipFill>
        <p:spPr>
          <a:xfrm>
            <a:off x="8121185" y="3917335"/>
            <a:ext cx="3680048" cy="2064417"/>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9AC98880-EBC0-4154-87B9-BA95C2D2ABDB}"/>
              </a:ext>
            </a:extLst>
          </p:cNvPr>
          <p:cNvSpPr>
            <a:spLocks noGrp="1"/>
          </p:cNvSpPr>
          <p:nvPr>
            <p:ph type="sldNum" sz="quarter" idx="12"/>
          </p:nvPr>
        </p:nvSpPr>
        <p:spPr/>
        <p:txBody>
          <a:bodyPr/>
          <a:lstStyle/>
          <a:p>
            <a:fld id="{B21332D6-23E1-476A-A412-822FBBA5E59B}" type="slidenum">
              <a:rPr lang="hu-HU" smtClean="0"/>
              <a:t>24</a:t>
            </a:fld>
            <a:endParaRPr lang="hu-HU"/>
          </a:p>
        </p:txBody>
      </p:sp>
    </p:spTree>
    <p:extLst>
      <p:ext uri="{BB962C8B-B14F-4D97-AF65-F5344CB8AC3E}">
        <p14:creationId xmlns:p14="http://schemas.microsoft.com/office/powerpoint/2010/main" val="1742795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7">
            <a:extLst>
              <a:ext uri="{FF2B5EF4-FFF2-40B4-BE49-F238E27FC236}">
                <a16:creationId xmlns:a16="http://schemas.microsoft.com/office/drawing/2014/main" id="{3EF4D91F-84CF-4339-B528-B72BAA533F1F}"/>
              </a:ext>
            </a:extLst>
          </p:cNvPr>
          <p:cNvGraphicFramePr>
            <a:graphicFrameLocks noGrp="1"/>
          </p:cNvGraphicFramePr>
          <p:nvPr>
            <p:extLst>
              <p:ext uri="{D42A27DB-BD31-4B8C-83A1-F6EECF244321}">
                <p14:modId xmlns:p14="http://schemas.microsoft.com/office/powerpoint/2010/main" val="2699091361"/>
              </p:ext>
            </p:extLst>
          </p:nvPr>
        </p:nvGraphicFramePr>
        <p:xfrm>
          <a:off x="302704" y="3166905"/>
          <a:ext cx="7277416" cy="3420000"/>
        </p:xfrm>
        <a:graphic>
          <a:graphicData uri="http://schemas.openxmlformats.org/drawingml/2006/table">
            <a:tbl>
              <a:tblPr firstRow="1" bandRow="1">
                <a:tableStyleId>{5C22544A-7EE6-4342-B048-85BDC9FD1C3A}</a:tableStyleId>
              </a:tblPr>
              <a:tblGrid>
                <a:gridCol w="1711376">
                  <a:extLst>
                    <a:ext uri="{9D8B030D-6E8A-4147-A177-3AD203B41FA5}">
                      <a16:colId xmlns:a16="http://schemas.microsoft.com/office/drawing/2014/main" val="3909592064"/>
                    </a:ext>
                  </a:extLst>
                </a:gridCol>
                <a:gridCol w="5566040">
                  <a:extLst>
                    <a:ext uri="{9D8B030D-6E8A-4147-A177-3AD203B41FA5}">
                      <a16:colId xmlns:a16="http://schemas.microsoft.com/office/drawing/2014/main" val="2748866433"/>
                    </a:ext>
                  </a:extLst>
                </a:gridCol>
              </a:tblGrid>
              <a:tr h="684000">
                <a:tc>
                  <a:txBody>
                    <a:bodyPr/>
                    <a:lstStyle/>
                    <a:p>
                      <a:pPr algn="l"/>
                      <a:r>
                        <a:rPr lang="hu-HU" sz="1700" b="1" dirty="0">
                          <a:solidFill>
                            <a:schemeClr val="bg1"/>
                          </a:solidFill>
                        </a:rPr>
                        <a:t>Felmérés létrehozása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700" b="0" dirty="0">
                          <a:solidFill>
                            <a:schemeClr val="tx1"/>
                          </a:solidFill>
                        </a:rPr>
                        <a:t>A mérési értékek hozzáadhatók közvetlenül a képekhez</a:t>
                      </a:r>
                    </a:p>
                  </a:txBody>
                  <a:tcPr anchor="ctr">
                    <a:lnL w="38100" cap="flat" cmpd="sng" algn="ctr">
                      <a:solidFill>
                        <a:schemeClr val="bg1"/>
                      </a:solidFill>
                      <a:prstDash val="solid"/>
                      <a:round/>
                      <a:headEnd type="none" w="med" len="med"/>
                      <a:tailEnd type="none" w="med" len="med"/>
                    </a:lnL>
                    <a:lnT w="9525"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684000">
                <a:tc>
                  <a:txBody>
                    <a:bodyPr/>
                    <a:lstStyle/>
                    <a:p>
                      <a:pPr algn="l"/>
                      <a:r>
                        <a:rPr lang="hu-HU" sz="1700" b="1" dirty="0">
                          <a:solidFill>
                            <a:schemeClr val="bg1"/>
                          </a:solidFill>
                        </a:rPr>
                        <a:t>Gyorsvázlat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Leegyszerűsített vázlatok gyors létrehozása, amelyeket később átvehet a részletes alaprajzoknál</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684000">
                <a:tc>
                  <a:txBody>
                    <a:bodyPr/>
                    <a:lstStyle/>
                    <a:p>
                      <a:pPr algn="l"/>
                      <a:r>
                        <a:rPr lang="hu-HU" sz="1700" b="1" dirty="0">
                          <a:solidFill>
                            <a:schemeClr val="bg1"/>
                          </a:solidFill>
                        </a:rPr>
                        <a:t>Részletes alaprajzok</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 falak nézeteit, a belmagasságot, a tető dőlésszögét és a felületszámítást is magában foglaló alaprajz létrehozása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684000">
                <a:tc>
                  <a:txBody>
                    <a:bodyPr/>
                    <a:lstStyle/>
                    <a:p>
                      <a:pPr algn="l"/>
                      <a:r>
                        <a:rPr lang="hu-HU" sz="1700" b="1" dirty="0">
                          <a:solidFill>
                            <a:schemeClr val="bg1"/>
                          </a:solidFill>
                        </a:rPr>
                        <a:t>Falnézet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Falak méreteinek dokumentálása a tető dőlésszögével, belmagasságokkal és objektumokkal együtt</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684000">
                <a:tc>
                  <a:txBody>
                    <a:bodyPr/>
                    <a:lstStyle/>
                    <a:p>
                      <a:pPr algn="l"/>
                      <a:r>
                        <a:rPr lang="hu-HU" sz="1700" b="1" dirty="0">
                          <a:solidFill>
                            <a:schemeClr val="bg1"/>
                          </a:solidFill>
                        </a:rPr>
                        <a:t>Felületszámítás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800" dirty="0">
                          <a:solidFill>
                            <a:srgbClr val="333333"/>
                          </a:solidFill>
                          <a:latin typeface="+mn-lt"/>
                        </a:rPr>
                        <a:t>Felületszámítás</a:t>
                      </a:r>
                      <a:endParaRPr lang="hu-HU" sz="1700" dirty="0"/>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90260810"/>
                  </a:ext>
                </a:extLst>
              </a:tr>
            </a:tbl>
          </a:graphicData>
        </a:graphic>
      </p:graphicFrame>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1009933" y="152504"/>
            <a:ext cx="10166499" cy="647271"/>
          </a:xfrm>
        </p:spPr>
        <p:txBody>
          <a:bodyPr anchor="ctr">
            <a:normAutofit fontScale="90000"/>
          </a:bodyPr>
          <a:lstStyle/>
          <a:p>
            <a:r>
              <a:rPr lang="hu-HU" sz="3000" b="1" dirty="0">
                <a:highlight>
                  <a:srgbClr val="3F762B"/>
                </a:highlight>
              </a:rPr>
              <a:t>A Bosch eszközökhöz illeszkedő </a:t>
            </a:r>
            <a:r>
              <a:rPr lang="hu-HU" sz="3000" b="1" dirty="0" err="1">
                <a:highlight>
                  <a:srgbClr val="3F762B"/>
                </a:highlight>
              </a:rPr>
              <a:t>Measuring</a:t>
            </a:r>
            <a:r>
              <a:rPr lang="hu-HU" sz="3000" b="1" dirty="0">
                <a:highlight>
                  <a:srgbClr val="3F762B"/>
                </a:highlight>
              </a:rPr>
              <a:t> Master az összes mérési adatot tárolja egyetlen alkalmazásban</a:t>
            </a: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pic>
        <p:nvPicPr>
          <p:cNvPr id="9" name="Picture 2" descr="Measuring Master – Apps on Google Play">
            <a:extLst>
              <a:ext uri="{FF2B5EF4-FFF2-40B4-BE49-F238E27FC236}">
                <a16:creationId xmlns:a16="http://schemas.microsoft.com/office/drawing/2014/main" id="{57F8A4BA-AE20-483A-B70D-8F20D25F42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4268" y="3090900"/>
            <a:ext cx="1325564" cy="1325564"/>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4" descr="Bosch Measuring Master App | Powertool World Blog">
            <a:extLst>
              <a:ext uri="{FF2B5EF4-FFF2-40B4-BE49-F238E27FC236}">
                <a16:creationId xmlns:a16="http://schemas.microsoft.com/office/drawing/2014/main" id="{DBFF97E9-2E50-44D4-A5B6-AE2B6BD447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4477" y="4555717"/>
            <a:ext cx="3746906" cy="2031188"/>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6" descr="Learn about Measuring Tools | Bosch Professional | Bosch Professional">
            <a:extLst>
              <a:ext uri="{FF2B5EF4-FFF2-40B4-BE49-F238E27FC236}">
                <a16:creationId xmlns:a16="http://schemas.microsoft.com/office/drawing/2014/main" id="{9FC59F1B-C20A-4619-BB1A-36D04D51AF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4477" y="951579"/>
            <a:ext cx="3665147" cy="2033487"/>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artalom helye 2">
            <a:extLst>
              <a:ext uri="{FF2B5EF4-FFF2-40B4-BE49-F238E27FC236}">
                <a16:creationId xmlns:a16="http://schemas.microsoft.com/office/drawing/2014/main" id="{F5388A79-A630-4A3B-9B4D-AA55BBB4A5D1}"/>
              </a:ext>
            </a:extLst>
          </p:cNvPr>
          <p:cNvSpPr>
            <a:spLocks noGrp="1"/>
          </p:cNvSpPr>
          <p:nvPr>
            <p:ph idx="1"/>
          </p:nvPr>
        </p:nvSpPr>
        <p:spPr>
          <a:xfrm>
            <a:off x="302704" y="1419120"/>
            <a:ext cx="7277416" cy="1747785"/>
          </a:xfrm>
        </p:spPr>
        <p:txBody>
          <a:bodyPr>
            <a:noAutofit/>
          </a:bodyPr>
          <a:lstStyle/>
          <a:p>
            <a:pPr marL="0" indent="0">
              <a:buNone/>
            </a:pPr>
            <a:r>
              <a:rPr lang="hu-HU" sz="1700" b="1" i="0" dirty="0">
                <a:solidFill>
                  <a:schemeClr val="accent1">
                    <a:lumMod val="50000"/>
                  </a:schemeClr>
                </a:solidFill>
                <a:effectLst/>
                <a:latin typeface="+mn-lt"/>
              </a:rPr>
              <a:t>A Bosch </a:t>
            </a:r>
            <a:r>
              <a:rPr lang="hu-HU" sz="1700" b="1" i="0" dirty="0" err="1">
                <a:solidFill>
                  <a:schemeClr val="accent1">
                    <a:lumMod val="50000"/>
                  </a:schemeClr>
                </a:solidFill>
                <a:effectLst/>
                <a:latin typeface="+mn-lt"/>
              </a:rPr>
              <a:t>Measuring</a:t>
            </a:r>
            <a:r>
              <a:rPr lang="hu-HU" sz="1700" b="1" i="0" dirty="0">
                <a:solidFill>
                  <a:schemeClr val="accent1">
                    <a:lumMod val="50000"/>
                  </a:schemeClr>
                </a:solidFill>
                <a:effectLst/>
                <a:latin typeface="+mn-lt"/>
              </a:rPr>
              <a:t> Master</a:t>
            </a:r>
          </a:p>
          <a:p>
            <a:pPr marL="0" indent="0">
              <a:buNone/>
            </a:pPr>
            <a:r>
              <a:rPr lang="hu-HU" sz="1700" b="0" i="0" dirty="0">
                <a:solidFill>
                  <a:srgbClr val="333333"/>
                </a:solidFill>
                <a:effectLst/>
                <a:latin typeface="+mn-lt"/>
              </a:rPr>
              <a:t>A Bosch </a:t>
            </a:r>
            <a:r>
              <a:rPr lang="hu-HU" sz="1700" b="0" i="0" dirty="0" err="1">
                <a:solidFill>
                  <a:srgbClr val="333333"/>
                </a:solidFill>
                <a:effectLst/>
                <a:latin typeface="+mn-lt"/>
              </a:rPr>
              <a:t>Measuring</a:t>
            </a:r>
            <a:r>
              <a:rPr lang="hu-HU" sz="1700" b="0" i="0" dirty="0">
                <a:solidFill>
                  <a:srgbClr val="333333"/>
                </a:solidFill>
                <a:effectLst/>
                <a:latin typeface="+mn-lt"/>
              </a:rPr>
              <a:t> Master egy multifunkcionális alkalmazás, amely lehetővé teszi, hogy a felméréseket, az alaprajzokat és a mért hőmérsékleti értékek egy helyen legyenek dokumentálva. Az alkalmazás építészek, szobafestők, burkolók, fűtés- és villanyszerelők számára kiváló.</a:t>
            </a:r>
          </a:p>
          <a:p>
            <a:pPr marL="0" indent="0">
              <a:buNone/>
            </a:pPr>
            <a:r>
              <a:rPr lang="hu-HU" sz="1700" b="1" i="0" dirty="0">
                <a:solidFill>
                  <a:schemeClr val="accent1">
                    <a:lumMod val="50000"/>
                  </a:schemeClr>
                </a:solidFill>
                <a:effectLst/>
                <a:latin typeface="+mn-lt"/>
              </a:rPr>
              <a:t>Fő funkciói:</a:t>
            </a:r>
          </a:p>
        </p:txBody>
      </p:sp>
      <p:sp>
        <p:nvSpPr>
          <p:cNvPr id="4" name="Oval 3">
            <a:extLst>
              <a:ext uri="{FF2B5EF4-FFF2-40B4-BE49-F238E27FC236}">
                <a16:creationId xmlns:a16="http://schemas.microsoft.com/office/drawing/2014/main" id="{314CDD79-16B1-4F22-BB1B-42E12C5F25F7}"/>
              </a:ext>
            </a:extLst>
          </p:cNvPr>
          <p:cNvSpPr/>
          <p:nvPr/>
        </p:nvSpPr>
        <p:spPr>
          <a:xfrm>
            <a:off x="7208672" y="3294405"/>
            <a:ext cx="371448" cy="396691"/>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1</a:t>
            </a:r>
          </a:p>
        </p:txBody>
      </p:sp>
      <p:sp>
        <p:nvSpPr>
          <p:cNvPr id="21" name="Oval 20">
            <a:extLst>
              <a:ext uri="{FF2B5EF4-FFF2-40B4-BE49-F238E27FC236}">
                <a16:creationId xmlns:a16="http://schemas.microsoft.com/office/drawing/2014/main" id="{0EBDBBB9-3703-46B7-BC37-249008792945}"/>
              </a:ext>
            </a:extLst>
          </p:cNvPr>
          <p:cNvSpPr/>
          <p:nvPr/>
        </p:nvSpPr>
        <p:spPr>
          <a:xfrm>
            <a:off x="7208672" y="4019773"/>
            <a:ext cx="371448" cy="396691"/>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2</a:t>
            </a:r>
          </a:p>
        </p:txBody>
      </p:sp>
      <p:sp>
        <p:nvSpPr>
          <p:cNvPr id="22" name="Oval 21">
            <a:extLst>
              <a:ext uri="{FF2B5EF4-FFF2-40B4-BE49-F238E27FC236}">
                <a16:creationId xmlns:a16="http://schemas.microsoft.com/office/drawing/2014/main" id="{E0018F67-6430-4FA1-B3DC-A1FC5F299AB7}"/>
              </a:ext>
            </a:extLst>
          </p:cNvPr>
          <p:cNvSpPr/>
          <p:nvPr/>
        </p:nvSpPr>
        <p:spPr>
          <a:xfrm>
            <a:off x="7208672" y="4674308"/>
            <a:ext cx="371448" cy="396691"/>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a:t>
            </a:r>
          </a:p>
        </p:txBody>
      </p:sp>
      <p:sp>
        <p:nvSpPr>
          <p:cNvPr id="23" name="Oval 22">
            <a:extLst>
              <a:ext uri="{FF2B5EF4-FFF2-40B4-BE49-F238E27FC236}">
                <a16:creationId xmlns:a16="http://schemas.microsoft.com/office/drawing/2014/main" id="{26075834-E58B-414B-B759-3794EFD1DE1F}"/>
              </a:ext>
            </a:extLst>
          </p:cNvPr>
          <p:cNvSpPr/>
          <p:nvPr/>
        </p:nvSpPr>
        <p:spPr>
          <a:xfrm>
            <a:off x="7208672" y="5339168"/>
            <a:ext cx="371448" cy="396691"/>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4</a:t>
            </a:r>
          </a:p>
        </p:txBody>
      </p:sp>
      <p:sp>
        <p:nvSpPr>
          <p:cNvPr id="24" name="Oval 23">
            <a:extLst>
              <a:ext uri="{FF2B5EF4-FFF2-40B4-BE49-F238E27FC236}">
                <a16:creationId xmlns:a16="http://schemas.microsoft.com/office/drawing/2014/main" id="{39494764-D4F2-4FAA-A537-BB03BBA77FE2}"/>
              </a:ext>
            </a:extLst>
          </p:cNvPr>
          <p:cNvSpPr/>
          <p:nvPr/>
        </p:nvSpPr>
        <p:spPr>
          <a:xfrm>
            <a:off x="7208672" y="6004028"/>
            <a:ext cx="371448" cy="396691"/>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5</a:t>
            </a:r>
          </a:p>
        </p:txBody>
      </p:sp>
      <p:sp>
        <p:nvSpPr>
          <p:cNvPr id="5" name="Slide Number Placeholder 4">
            <a:extLst>
              <a:ext uri="{FF2B5EF4-FFF2-40B4-BE49-F238E27FC236}">
                <a16:creationId xmlns:a16="http://schemas.microsoft.com/office/drawing/2014/main" id="{4D45ECA4-8DD4-4F19-92C1-1AD699512C5B}"/>
              </a:ext>
            </a:extLst>
          </p:cNvPr>
          <p:cNvSpPr>
            <a:spLocks noGrp="1"/>
          </p:cNvSpPr>
          <p:nvPr>
            <p:ph type="sldNum" sz="quarter" idx="12"/>
          </p:nvPr>
        </p:nvSpPr>
        <p:spPr>
          <a:xfrm>
            <a:off x="9229458" y="6511894"/>
            <a:ext cx="2962542" cy="346105"/>
          </a:xfrm>
        </p:spPr>
        <p:txBody>
          <a:bodyPr/>
          <a:lstStyle/>
          <a:p>
            <a:fld id="{B21332D6-23E1-476A-A412-822FBBA5E59B}" type="slidenum">
              <a:rPr lang="hu-HU" smtClean="0"/>
              <a:t>25</a:t>
            </a:fld>
            <a:endParaRPr lang="hu-HU" dirty="0"/>
          </a:p>
        </p:txBody>
      </p:sp>
    </p:spTree>
    <p:extLst>
      <p:ext uri="{BB962C8B-B14F-4D97-AF65-F5344CB8AC3E}">
        <p14:creationId xmlns:p14="http://schemas.microsoft.com/office/powerpoint/2010/main" val="12733763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09066AA8-B8EE-405E-A03D-840A18E8FDF3}"/>
              </a:ext>
            </a:extLst>
          </p:cNvPr>
          <p:cNvSpPr>
            <a:spLocks noGrp="1"/>
          </p:cNvSpPr>
          <p:nvPr>
            <p:ph type="ctrTitle"/>
          </p:nvPr>
        </p:nvSpPr>
        <p:spPr>
          <a:xfrm>
            <a:off x="3953341" y="1169966"/>
            <a:ext cx="8238659" cy="3178689"/>
          </a:xfrm>
        </p:spPr>
        <p:txBody>
          <a:bodyPr>
            <a:normAutofit/>
          </a:bodyPr>
          <a:lstStyle/>
          <a:p>
            <a:pPr algn="l"/>
            <a:r>
              <a:rPr lang="hu-HU" sz="4800" dirty="0">
                <a:solidFill>
                  <a:srgbClr val="FFFFFF"/>
                </a:solidFill>
              </a:rPr>
              <a:t>3. Tervvázlat összeállítása</a:t>
            </a:r>
          </a:p>
        </p:txBody>
      </p:sp>
      <p:sp>
        <p:nvSpPr>
          <p:cNvPr id="39" name="Rectangle 3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Checklist RTL">
            <a:extLst>
              <a:ext uri="{FF2B5EF4-FFF2-40B4-BE49-F238E27FC236}">
                <a16:creationId xmlns:a16="http://schemas.microsoft.com/office/drawing/2014/main" id="{FD92D136-C5D9-46C2-A89E-7EDC2E22B6F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96487" y="2536039"/>
            <a:ext cx="1944000" cy="1944000"/>
          </a:xfrm>
          <a:prstGeom prst="rect">
            <a:avLst/>
          </a:prstGeom>
        </p:spPr>
      </p:pic>
      <p:sp>
        <p:nvSpPr>
          <p:cNvPr id="2" name="Slide Number Placeholder 1">
            <a:extLst>
              <a:ext uri="{FF2B5EF4-FFF2-40B4-BE49-F238E27FC236}">
                <a16:creationId xmlns:a16="http://schemas.microsoft.com/office/drawing/2014/main" id="{6A8D92AC-623D-414B-9773-A299A8DA8022}"/>
              </a:ext>
            </a:extLst>
          </p:cNvPr>
          <p:cNvSpPr>
            <a:spLocks noGrp="1"/>
          </p:cNvSpPr>
          <p:nvPr>
            <p:ph type="sldNum" sz="quarter" idx="12"/>
          </p:nvPr>
        </p:nvSpPr>
        <p:spPr/>
        <p:txBody>
          <a:bodyPr/>
          <a:lstStyle/>
          <a:p>
            <a:fld id="{B21332D6-23E1-476A-A412-822FBBA5E59B}" type="slidenum">
              <a:rPr lang="hu-HU" smtClean="0"/>
              <a:t>26</a:t>
            </a:fld>
            <a:endParaRPr lang="hu-HU"/>
          </a:p>
        </p:txBody>
      </p:sp>
    </p:spTree>
    <p:extLst>
      <p:ext uri="{BB962C8B-B14F-4D97-AF65-F5344CB8AC3E}">
        <p14:creationId xmlns:p14="http://schemas.microsoft.com/office/powerpoint/2010/main" val="2243227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1009933" y="152504"/>
            <a:ext cx="10166499" cy="647271"/>
          </a:xfrm>
        </p:spPr>
        <p:txBody>
          <a:bodyPr anchor="ctr">
            <a:normAutofit fontScale="90000"/>
          </a:bodyPr>
          <a:lstStyle/>
          <a:p>
            <a:r>
              <a:rPr lang="hu-HU" sz="3000" b="1" dirty="0">
                <a:highlight>
                  <a:srgbClr val="3F762B"/>
                </a:highlight>
              </a:rPr>
              <a:t>A 2D tervek, vázlatok a munka tervezése szempontjából szükségesek, azonban a laikus ügyfelek részére nem mindig érthetők</a:t>
            </a: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pic>
        <p:nvPicPr>
          <p:cNvPr id="18" name="Kép 2">
            <a:extLst>
              <a:ext uri="{FF2B5EF4-FFF2-40B4-BE49-F238E27FC236}">
                <a16:creationId xmlns:a16="http://schemas.microsoft.com/office/drawing/2014/main" id="{25F71CD0-6C5E-4B7C-90FE-3B9771C3DE77}"/>
              </a:ext>
            </a:extLst>
          </p:cNvPr>
          <p:cNvPicPr>
            <a:picLocks noChangeAspect="1"/>
          </p:cNvPicPr>
          <p:nvPr/>
        </p:nvPicPr>
        <p:blipFill>
          <a:blip r:embed="rId4"/>
          <a:stretch>
            <a:fillRect/>
          </a:stretch>
        </p:blipFill>
        <p:spPr>
          <a:xfrm>
            <a:off x="402213" y="1971675"/>
            <a:ext cx="3330575" cy="2914650"/>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Kép 3">
            <a:extLst>
              <a:ext uri="{FF2B5EF4-FFF2-40B4-BE49-F238E27FC236}">
                <a16:creationId xmlns:a16="http://schemas.microsoft.com/office/drawing/2014/main" id="{6CDA4DB5-5388-4A3A-8F60-A5A9D0E5470F}"/>
              </a:ext>
            </a:extLst>
          </p:cNvPr>
          <p:cNvPicPr>
            <a:picLocks noChangeAspect="1"/>
          </p:cNvPicPr>
          <p:nvPr/>
        </p:nvPicPr>
        <p:blipFill rotWithShape="1">
          <a:blip r:embed="rId5"/>
          <a:srcRect t="11510" b="8188"/>
          <a:stretch/>
        </p:blipFill>
        <p:spPr>
          <a:xfrm>
            <a:off x="2199695" y="4382633"/>
            <a:ext cx="4896781" cy="2100621"/>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Kép 4">
            <a:extLst>
              <a:ext uri="{FF2B5EF4-FFF2-40B4-BE49-F238E27FC236}">
                <a16:creationId xmlns:a16="http://schemas.microsoft.com/office/drawing/2014/main" id="{1577F73F-513F-4BFA-8148-49BF05206030}"/>
              </a:ext>
            </a:extLst>
          </p:cNvPr>
          <p:cNvPicPr>
            <a:picLocks noChangeAspect="1"/>
          </p:cNvPicPr>
          <p:nvPr/>
        </p:nvPicPr>
        <p:blipFill>
          <a:blip r:embed="rId6"/>
          <a:stretch>
            <a:fillRect/>
          </a:stretch>
        </p:blipFill>
        <p:spPr>
          <a:xfrm>
            <a:off x="7543915" y="1396542"/>
            <a:ext cx="3944886" cy="4932888"/>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ide Number Placeholder 5">
            <a:extLst>
              <a:ext uri="{FF2B5EF4-FFF2-40B4-BE49-F238E27FC236}">
                <a16:creationId xmlns:a16="http://schemas.microsoft.com/office/drawing/2014/main" id="{F7B08A16-12A8-4CBD-87C5-4996E09F1D04}"/>
              </a:ext>
            </a:extLst>
          </p:cNvPr>
          <p:cNvSpPr>
            <a:spLocks noGrp="1"/>
          </p:cNvSpPr>
          <p:nvPr>
            <p:ph type="sldNum" sz="quarter" idx="12"/>
          </p:nvPr>
        </p:nvSpPr>
        <p:spPr/>
        <p:txBody>
          <a:bodyPr/>
          <a:lstStyle/>
          <a:p>
            <a:fld id="{B21332D6-23E1-476A-A412-822FBBA5E59B}" type="slidenum">
              <a:rPr lang="hu-HU" smtClean="0"/>
              <a:t>27</a:t>
            </a:fld>
            <a:endParaRPr lang="hu-HU"/>
          </a:p>
        </p:txBody>
      </p:sp>
    </p:spTree>
    <p:extLst>
      <p:ext uri="{BB962C8B-B14F-4D97-AF65-F5344CB8AC3E}">
        <p14:creationId xmlns:p14="http://schemas.microsoft.com/office/powerpoint/2010/main" val="3532574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 látványterv elkészítése a vállalkozók és az ügyfelek közötti szakmai kommunikáció eszköze lehet</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2" name="Tartalom helye 2">
            <a:extLst>
              <a:ext uri="{FF2B5EF4-FFF2-40B4-BE49-F238E27FC236}">
                <a16:creationId xmlns:a16="http://schemas.microsoft.com/office/drawing/2014/main" id="{E0E09A3C-087E-481F-901E-BD136A0DD800}"/>
              </a:ext>
            </a:extLst>
          </p:cNvPr>
          <p:cNvSpPr>
            <a:spLocks noGrp="1"/>
          </p:cNvSpPr>
          <p:nvPr>
            <p:ph idx="1"/>
          </p:nvPr>
        </p:nvSpPr>
        <p:spPr>
          <a:xfrm>
            <a:off x="4397587" y="876247"/>
            <a:ext cx="6293201" cy="5669831"/>
          </a:xfrm>
        </p:spPr>
        <p:txBody>
          <a:bodyPr>
            <a:noAutofit/>
          </a:bodyPr>
          <a:lstStyle/>
          <a:p>
            <a:pPr algn="l"/>
            <a:r>
              <a:rPr lang="hu-HU" sz="1700" b="0" i="0" dirty="0">
                <a:solidFill>
                  <a:srgbClr val="000000"/>
                </a:solidFill>
                <a:effectLst/>
                <a:latin typeface="+mn-lt"/>
              </a:rPr>
              <a:t>A Google Play áruházban jelenleg több mint 100  látványtervet készítő alkalmazás érhető el, többségük ingyen.</a:t>
            </a:r>
          </a:p>
          <a:p>
            <a:pPr algn="l"/>
            <a:r>
              <a:rPr lang="hu-HU" sz="1700" b="0" i="0" dirty="0">
                <a:solidFill>
                  <a:srgbClr val="000000"/>
                </a:solidFill>
                <a:effectLst/>
                <a:latin typeface="+mn-lt"/>
              </a:rPr>
              <a:t>Az megrendelők közül egyre többen készítenek saját projektjükről előzetesen látványteret.</a:t>
            </a:r>
          </a:p>
          <a:p>
            <a:pPr algn="l"/>
            <a:r>
              <a:rPr lang="hu-HU" sz="1700" b="1" i="0" dirty="0">
                <a:solidFill>
                  <a:schemeClr val="accent1">
                    <a:lumMod val="50000"/>
                  </a:schemeClr>
                </a:solidFill>
                <a:effectLst/>
                <a:latin typeface="+mn-lt"/>
              </a:rPr>
              <a:t>A látványterv használat a megrendelés folyamatában az alternatívák felvázolására, a tévedések elkerülésére és a vállalkozó – ügyfél kommunikáció hatékonyságának javítására is lehetőséget ad.</a:t>
            </a:r>
          </a:p>
        </p:txBody>
      </p:sp>
      <p:pic>
        <p:nvPicPr>
          <p:cNvPr id="15" name="Tartalom helye 4">
            <a:extLst>
              <a:ext uri="{FF2B5EF4-FFF2-40B4-BE49-F238E27FC236}">
                <a16:creationId xmlns:a16="http://schemas.microsoft.com/office/drawing/2014/main" id="{E1620417-37D0-4100-BF37-822E91B4F344}"/>
              </a:ext>
            </a:extLst>
          </p:cNvPr>
          <p:cNvPicPr>
            <a:picLocks noChangeAspect="1"/>
          </p:cNvPicPr>
          <p:nvPr/>
        </p:nvPicPr>
        <p:blipFill>
          <a:blip r:embed="rId4"/>
          <a:stretch>
            <a:fillRect/>
          </a:stretch>
        </p:blipFill>
        <p:spPr>
          <a:xfrm>
            <a:off x="5939328" y="3694092"/>
            <a:ext cx="5927620" cy="3007948"/>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F859BE5F-F928-47F8-8488-0438E157F3E0}"/>
              </a:ext>
            </a:extLst>
          </p:cNvPr>
          <p:cNvSpPr>
            <a:spLocks noGrp="1"/>
          </p:cNvSpPr>
          <p:nvPr>
            <p:ph type="sldNum" sz="quarter" idx="12"/>
          </p:nvPr>
        </p:nvSpPr>
        <p:spPr>
          <a:xfrm>
            <a:off x="9245600" y="6356350"/>
            <a:ext cx="2946400" cy="365125"/>
          </a:xfrm>
        </p:spPr>
        <p:txBody>
          <a:bodyPr/>
          <a:lstStyle/>
          <a:p>
            <a:fld id="{B21332D6-23E1-476A-A412-822FBBA5E59B}" type="slidenum">
              <a:rPr lang="hu-HU" smtClean="0"/>
              <a:t>28</a:t>
            </a:fld>
            <a:endParaRPr lang="hu-HU" dirty="0"/>
          </a:p>
        </p:txBody>
      </p:sp>
    </p:spTree>
    <p:extLst>
      <p:ext uri="{BB962C8B-B14F-4D97-AF65-F5344CB8AC3E}">
        <p14:creationId xmlns:p14="http://schemas.microsoft.com/office/powerpoint/2010/main" val="467433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err="1"/>
              <a:t>OrthoGraph</a:t>
            </a:r>
            <a:r>
              <a:rPr lang="hu-HU" sz="3000" dirty="0"/>
              <a:t> </a:t>
            </a:r>
            <a:br>
              <a:rPr lang="hu-HU" sz="3000" dirty="0"/>
            </a:br>
            <a:r>
              <a:rPr lang="hu-HU" sz="3000" dirty="0"/>
              <a:t>[1/5]</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A vállalkozók számára olyan megoldások kellenek, amelyek biztosítják az ügyfelek felé a látványterveket és támogatják a tervezési folyamatot is </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2" name="Tartalom helye 2">
            <a:extLst>
              <a:ext uri="{FF2B5EF4-FFF2-40B4-BE49-F238E27FC236}">
                <a16:creationId xmlns:a16="http://schemas.microsoft.com/office/drawing/2014/main" id="{E0E09A3C-087E-481F-901E-BD136A0DD800}"/>
              </a:ext>
            </a:extLst>
          </p:cNvPr>
          <p:cNvSpPr>
            <a:spLocks noGrp="1"/>
          </p:cNvSpPr>
          <p:nvPr>
            <p:ph idx="1"/>
          </p:nvPr>
        </p:nvSpPr>
        <p:spPr>
          <a:xfrm>
            <a:off x="4397587" y="1012979"/>
            <a:ext cx="4003253" cy="5669831"/>
          </a:xfrm>
        </p:spPr>
        <p:txBody>
          <a:bodyPr>
            <a:noAutofit/>
          </a:bodyPr>
          <a:lstStyle/>
          <a:p>
            <a:pPr algn="l"/>
            <a:r>
              <a:rPr lang="hu-HU" sz="1700" b="0" i="0" dirty="0">
                <a:solidFill>
                  <a:srgbClr val="000000"/>
                </a:solidFill>
                <a:effectLst/>
                <a:latin typeface="+mn-lt"/>
              </a:rPr>
              <a:t>Az </a:t>
            </a:r>
            <a:r>
              <a:rPr lang="hu-HU" sz="1700" i="0" dirty="0" err="1">
                <a:effectLst/>
                <a:latin typeface="+mn-lt"/>
              </a:rPr>
              <a:t>OrthoGraph</a:t>
            </a:r>
            <a:r>
              <a:rPr lang="hu-HU" sz="1700" b="0" i="0" dirty="0">
                <a:solidFill>
                  <a:srgbClr val="000000"/>
                </a:solidFill>
                <a:effectLst/>
                <a:latin typeface="+mn-lt"/>
              </a:rPr>
              <a:t> mobil eszközökön futó alaprajzi felmérő szoftvercsalád egy olyan ingatlan-felmérési  megoldást  jelent,  mellyel  már  a  kezdeti  időkben  is  kimutatható sebességnövekedés  és  minőségjavulás  érhető  el  az  adatgyűjtési  folyamatokban.</a:t>
            </a:r>
          </a:p>
          <a:p>
            <a:pPr algn="l"/>
            <a:r>
              <a:rPr lang="hu-HU" sz="1700" b="1" i="0" dirty="0">
                <a:solidFill>
                  <a:schemeClr val="accent1">
                    <a:lumMod val="50000"/>
                  </a:schemeClr>
                </a:solidFill>
                <a:effectLst/>
                <a:latin typeface="+mn-lt"/>
              </a:rPr>
              <a:t>A szoftver célja a valóságban már létező épületek, helyiségek grafikus és alfa-numerikus felmérésének hatékony  támogatása,  elektronikus adatgyűjtés  biztosítása, a munkafolyamat jelentős lerövidítése.</a:t>
            </a:r>
          </a:p>
          <a:p>
            <a:pPr algn="l"/>
            <a:r>
              <a:rPr lang="hu-HU" sz="1700" b="0" i="0" dirty="0">
                <a:solidFill>
                  <a:srgbClr val="000000"/>
                </a:solidFill>
                <a:effectLst/>
                <a:latin typeface="+mn-lt"/>
              </a:rPr>
              <a:t>Az  </a:t>
            </a:r>
            <a:r>
              <a:rPr lang="hu-HU" sz="1700" b="0" i="0" dirty="0" err="1">
                <a:solidFill>
                  <a:srgbClr val="000000"/>
                </a:solidFill>
                <a:effectLst/>
                <a:latin typeface="+mn-lt"/>
              </a:rPr>
              <a:t>OrthoGraph</a:t>
            </a:r>
            <a:r>
              <a:rPr lang="hu-HU" sz="1700" b="0" i="0" dirty="0">
                <a:solidFill>
                  <a:srgbClr val="000000"/>
                </a:solidFill>
                <a:effectLst/>
                <a:latin typeface="+mn-lt"/>
              </a:rPr>
              <a:t>  egyik  legfontosabb  tulajdonsága,  hogy  a  kézi  rajzot  egy  igazi alaprajzzá  változtatja  gyorsan  és  egyszerűen.  Ezt  úgy  teszi  meg,  hogy lemérhetővé és rögzíthetővé teszi a távolságokat sarokpontok, és más, mérhető pontok között.</a:t>
            </a:r>
          </a:p>
        </p:txBody>
      </p:sp>
      <p:pic>
        <p:nvPicPr>
          <p:cNvPr id="21" name="Kép 6">
            <a:extLst>
              <a:ext uri="{FF2B5EF4-FFF2-40B4-BE49-F238E27FC236}">
                <a16:creationId xmlns:a16="http://schemas.microsoft.com/office/drawing/2014/main" id="{D7DFDAF4-5A01-4359-B5F5-0FD60CF1E415}"/>
              </a:ext>
            </a:extLst>
          </p:cNvPr>
          <p:cNvPicPr>
            <a:picLocks noChangeAspect="1"/>
          </p:cNvPicPr>
          <p:nvPr/>
        </p:nvPicPr>
        <p:blipFill>
          <a:blip r:embed="rId4"/>
          <a:stretch>
            <a:fillRect/>
          </a:stretch>
        </p:blipFill>
        <p:spPr>
          <a:xfrm>
            <a:off x="8537701" y="1283981"/>
            <a:ext cx="3558848" cy="4854361"/>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C5C57242-C03E-4D5D-BB5B-35072FE4483B}"/>
              </a:ext>
            </a:extLst>
          </p:cNvPr>
          <p:cNvSpPr>
            <a:spLocks noGrp="1"/>
          </p:cNvSpPr>
          <p:nvPr>
            <p:ph type="sldNum" sz="quarter" idx="12"/>
          </p:nvPr>
        </p:nvSpPr>
        <p:spPr/>
        <p:txBody>
          <a:bodyPr/>
          <a:lstStyle/>
          <a:p>
            <a:fld id="{B21332D6-23E1-476A-A412-822FBBA5E59B}" type="slidenum">
              <a:rPr lang="hu-HU" smtClean="0"/>
              <a:t>29</a:t>
            </a:fld>
            <a:endParaRPr lang="hu-HU"/>
          </a:p>
        </p:txBody>
      </p:sp>
    </p:spTree>
    <p:extLst>
      <p:ext uri="{BB962C8B-B14F-4D97-AF65-F5344CB8AC3E}">
        <p14:creationId xmlns:p14="http://schemas.microsoft.com/office/powerpoint/2010/main" val="3303933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09066AA8-B8EE-405E-A03D-840A18E8FDF3}"/>
              </a:ext>
            </a:extLst>
          </p:cNvPr>
          <p:cNvSpPr>
            <a:spLocks noGrp="1"/>
          </p:cNvSpPr>
          <p:nvPr>
            <p:ph type="ctrTitle"/>
          </p:nvPr>
        </p:nvSpPr>
        <p:spPr>
          <a:xfrm>
            <a:off x="3953341" y="1169966"/>
            <a:ext cx="8238659" cy="3178689"/>
          </a:xfrm>
        </p:spPr>
        <p:txBody>
          <a:bodyPr>
            <a:normAutofit/>
          </a:bodyPr>
          <a:lstStyle/>
          <a:p>
            <a:pPr algn="l"/>
            <a:r>
              <a:rPr lang="hu-HU" sz="4800" dirty="0">
                <a:solidFill>
                  <a:srgbClr val="FFFFFF"/>
                </a:solidFill>
              </a:rPr>
              <a:t>1. Ügyféligények felmérése</a:t>
            </a:r>
          </a:p>
        </p:txBody>
      </p:sp>
      <p:sp>
        <p:nvSpPr>
          <p:cNvPr id="39" name="Rectangle 3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Target Audience">
            <a:extLst>
              <a:ext uri="{FF2B5EF4-FFF2-40B4-BE49-F238E27FC236}">
                <a16:creationId xmlns:a16="http://schemas.microsoft.com/office/drawing/2014/main" id="{982E222E-7E8C-4CF4-9B5A-90978502E0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50842" y="2611594"/>
            <a:ext cx="1943300" cy="1943300"/>
          </a:xfrm>
          <a:prstGeom prst="rect">
            <a:avLst/>
          </a:prstGeom>
        </p:spPr>
      </p:pic>
      <p:sp>
        <p:nvSpPr>
          <p:cNvPr id="6" name="Slide Number Placeholder 5">
            <a:extLst>
              <a:ext uri="{FF2B5EF4-FFF2-40B4-BE49-F238E27FC236}">
                <a16:creationId xmlns:a16="http://schemas.microsoft.com/office/drawing/2014/main" id="{333208BB-66E0-4095-8351-32CFB0302920}"/>
              </a:ext>
            </a:extLst>
          </p:cNvPr>
          <p:cNvSpPr>
            <a:spLocks noGrp="1"/>
          </p:cNvSpPr>
          <p:nvPr>
            <p:ph type="sldNum" sz="quarter" idx="12"/>
          </p:nvPr>
        </p:nvSpPr>
        <p:spPr/>
        <p:txBody>
          <a:bodyPr/>
          <a:lstStyle/>
          <a:p>
            <a:fld id="{B21332D6-23E1-476A-A412-822FBBA5E59B}" type="slidenum">
              <a:rPr lang="hu-HU" smtClean="0"/>
              <a:t>3</a:t>
            </a:fld>
            <a:endParaRPr lang="hu-HU"/>
          </a:p>
        </p:txBody>
      </p:sp>
    </p:spTree>
    <p:extLst>
      <p:ext uri="{BB962C8B-B14F-4D97-AF65-F5344CB8AC3E}">
        <p14:creationId xmlns:p14="http://schemas.microsoft.com/office/powerpoint/2010/main" val="3456723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err="1"/>
              <a:t>OrthoGraph</a:t>
            </a:r>
            <a:r>
              <a:rPr lang="hu-HU" sz="3000" dirty="0"/>
              <a:t> </a:t>
            </a:r>
            <a:br>
              <a:rPr lang="hu-HU" sz="3000" dirty="0"/>
            </a:br>
            <a:r>
              <a:rPr lang="hu-HU" sz="3000" dirty="0"/>
              <a:t>[2/5]</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Az </a:t>
            </a:r>
            <a:r>
              <a:rPr lang="hu-HU" sz="2000" dirty="0" err="1"/>
              <a:t>OrthoGraph</a:t>
            </a:r>
            <a:r>
              <a:rPr lang="hu-HU" sz="2000" dirty="0"/>
              <a:t> egy magyar fejlesztésű, nemzetközileg díjazott innovatív épületfelmérő és alaprajz készítő szoftver iOS és Android platformokra</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2" name="Tartalom helye 2">
            <a:extLst>
              <a:ext uri="{FF2B5EF4-FFF2-40B4-BE49-F238E27FC236}">
                <a16:creationId xmlns:a16="http://schemas.microsoft.com/office/drawing/2014/main" id="{E0E09A3C-087E-481F-901E-BD136A0DD800}"/>
              </a:ext>
            </a:extLst>
          </p:cNvPr>
          <p:cNvSpPr>
            <a:spLocks noGrp="1"/>
          </p:cNvSpPr>
          <p:nvPr>
            <p:ph idx="1"/>
          </p:nvPr>
        </p:nvSpPr>
        <p:spPr>
          <a:xfrm>
            <a:off x="4397587" y="1012979"/>
            <a:ext cx="7532342" cy="5669831"/>
          </a:xfrm>
        </p:spPr>
        <p:txBody>
          <a:bodyPr numCol="2">
            <a:noAutofit/>
          </a:bodyPr>
          <a:lstStyle/>
          <a:p>
            <a:pPr algn="l"/>
            <a:r>
              <a:rPr lang="hu-HU" sz="1700" b="0" i="0" dirty="0">
                <a:solidFill>
                  <a:srgbClr val="202122"/>
                </a:solidFill>
                <a:effectLst/>
                <a:latin typeface="+mn-lt"/>
              </a:rPr>
              <a:t>A szoftver egyedisége, hogy nemcsak nagy adattartalmakat tud jól átláthatóan, strukturáltan kezelni, hanem azonnali 3D megjelenítésre is mód van, így alkalmas minden lépésben a látványtervek előállítására is.</a:t>
            </a:r>
          </a:p>
          <a:p>
            <a:pPr algn="l"/>
            <a:r>
              <a:rPr lang="hu-HU" sz="1700" b="0" i="0" dirty="0">
                <a:solidFill>
                  <a:srgbClr val="202122"/>
                </a:solidFill>
                <a:effectLst/>
                <a:latin typeface="+mn-lt"/>
              </a:rPr>
              <a:t>A felmérési információk csapatmunkában elosztva több tablet között is megoszthatók, melyet az </a:t>
            </a:r>
            <a:r>
              <a:rPr lang="hu-HU" sz="1700" b="0" i="0" dirty="0" err="1">
                <a:solidFill>
                  <a:srgbClr val="202122"/>
                </a:solidFill>
                <a:effectLst/>
                <a:latin typeface="+mn-lt"/>
              </a:rPr>
              <a:t>OrthoGraph</a:t>
            </a:r>
            <a:r>
              <a:rPr lang="hu-HU" sz="1700" b="0" i="0" dirty="0">
                <a:solidFill>
                  <a:srgbClr val="202122"/>
                </a:solidFill>
                <a:effectLst/>
                <a:latin typeface="+mn-lt"/>
              </a:rPr>
              <a:t> </a:t>
            </a:r>
            <a:r>
              <a:rPr lang="hu-HU" sz="1700" b="0" i="0" dirty="0" err="1">
                <a:solidFill>
                  <a:srgbClr val="202122"/>
                </a:solidFill>
                <a:effectLst/>
                <a:latin typeface="+mn-lt"/>
              </a:rPr>
              <a:t>Cloud</a:t>
            </a:r>
            <a:r>
              <a:rPr lang="hu-HU" sz="1700" b="0" i="0" dirty="0">
                <a:solidFill>
                  <a:srgbClr val="202122"/>
                </a:solidFill>
                <a:effectLst/>
                <a:latin typeface="+mn-lt"/>
              </a:rPr>
              <a:t> funkción keresztül valósít meg a szoftver. </a:t>
            </a:r>
          </a:p>
          <a:p>
            <a:pPr algn="l"/>
            <a:r>
              <a:rPr lang="hu-HU" sz="1700" b="0" i="0" dirty="0">
                <a:solidFill>
                  <a:srgbClr val="202122"/>
                </a:solidFill>
                <a:effectLst/>
                <a:latin typeface="+mn-lt"/>
              </a:rPr>
              <a:t>A rendszer több </a:t>
            </a:r>
            <a:r>
              <a:rPr lang="hu-HU" sz="1700" dirty="0">
                <a:solidFill>
                  <a:srgbClr val="202122"/>
                </a:solidFill>
                <a:latin typeface="+mn-lt"/>
              </a:rPr>
              <a:t>file </a:t>
            </a:r>
            <a:r>
              <a:rPr lang="hu-HU" sz="1700" b="0" i="0" dirty="0">
                <a:solidFill>
                  <a:srgbClr val="202122"/>
                </a:solidFill>
                <a:effectLst/>
                <a:latin typeface="+mn-lt"/>
              </a:rPr>
              <a:t>kimenettel is rendelkezik (</a:t>
            </a:r>
            <a:r>
              <a:rPr lang="hu-HU" sz="1700" b="0" i="0" dirty="0" err="1">
                <a:solidFill>
                  <a:srgbClr val="202122"/>
                </a:solidFill>
                <a:effectLst/>
                <a:latin typeface="+mn-lt"/>
              </a:rPr>
              <a:t>dxf</a:t>
            </a:r>
            <a:r>
              <a:rPr lang="hu-HU" sz="1700" u="none" strike="noStrike" dirty="0">
                <a:solidFill>
                  <a:srgbClr val="202122"/>
                </a:solidFill>
                <a:latin typeface="+mn-lt"/>
              </a:rPr>
              <a:t>,</a:t>
            </a:r>
            <a:r>
              <a:rPr lang="hu-HU" sz="1700" b="0" i="0" dirty="0">
                <a:solidFill>
                  <a:srgbClr val="202122"/>
                </a:solidFill>
                <a:effectLst/>
                <a:latin typeface="+mn-lt"/>
              </a:rPr>
              <a:t> pdf</a:t>
            </a:r>
            <a:r>
              <a:rPr lang="hu-HU" sz="1700" u="none" strike="noStrike" dirty="0">
                <a:latin typeface="+mn-lt"/>
              </a:rPr>
              <a:t>, </a:t>
            </a:r>
            <a:r>
              <a:rPr lang="hu-HU" sz="1700" u="none" strike="noStrike" dirty="0" err="1">
                <a:latin typeface="+mn-lt"/>
              </a:rPr>
              <a:t>ifc</a:t>
            </a:r>
            <a:r>
              <a:rPr lang="hu-HU" sz="1700" b="0" i="0" u="none" strike="noStrike" dirty="0">
                <a:effectLst/>
                <a:latin typeface="+mn-lt"/>
              </a:rPr>
              <a:t>, </a:t>
            </a:r>
            <a:r>
              <a:rPr lang="hu-HU" sz="1700" b="0" i="0" u="none" strike="noStrike" dirty="0" err="1">
                <a:effectLst/>
                <a:latin typeface="+mn-lt"/>
              </a:rPr>
              <a:t>jpg</a:t>
            </a:r>
            <a:r>
              <a:rPr lang="hu-HU" sz="1700" u="none" strike="noStrike" dirty="0">
                <a:latin typeface="+mn-lt"/>
              </a:rPr>
              <a:t>, </a:t>
            </a:r>
            <a:r>
              <a:rPr lang="hu-HU" sz="1700" u="none" strike="noStrike" dirty="0" err="1">
                <a:latin typeface="+mn-lt"/>
              </a:rPr>
              <a:t>png</a:t>
            </a:r>
            <a:r>
              <a:rPr lang="hu-HU" sz="1700" b="0" i="0" u="none" strike="noStrike" dirty="0">
                <a:effectLst/>
                <a:latin typeface="+mn-lt"/>
              </a:rPr>
              <a:t>)</a:t>
            </a:r>
          </a:p>
          <a:p>
            <a:pPr algn="l"/>
            <a:r>
              <a:rPr lang="hu-HU" sz="1700" b="0" i="0" dirty="0">
                <a:effectLst/>
                <a:latin typeface="+mn-lt"/>
              </a:rPr>
              <a:t>A rajzi felmérések során </a:t>
            </a:r>
            <a:r>
              <a:rPr lang="hu-HU" sz="1700" b="0" i="0" u="none" strike="noStrike" dirty="0" err="1">
                <a:effectLst/>
                <a:latin typeface="+mn-lt"/>
              </a:rPr>
              <a:t>Leica</a:t>
            </a:r>
            <a:r>
              <a:rPr lang="hu-HU" sz="1700" b="0" i="0" dirty="0">
                <a:effectLst/>
                <a:latin typeface="+mn-lt"/>
              </a:rPr>
              <a:t>, Bosch és </a:t>
            </a:r>
            <a:r>
              <a:rPr lang="hu-HU" sz="1700" b="0" i="0" dirty="0" err="1">
                <a:effectLst/>
                <a:latin typeface="+mn-lt"/>
              </a:rPr>
              <a:t>Stabila</a:t>
            </a:r>
            <a:r>
              <a:rPr lang="hu-HU" sz="1700" b="0" i="0" dirty="0">
                <a:effectLst/>
                <a:latin typeface="+mn-lt"/>
              </a:rPr>
              <a:t> lézeres távolságmérő készülékek használata támogatott B</a:t>
            </a:r>
            <a:r>
              <a:rPr lang="hu-HU" sz="1700" b="0" i="0" dirty="0">
                <a:solidFill>
                  <a:srgbClr val="202122"/>
                </a:solidFill>
                <a:effectLst/>
                <a:latin typeface="+mn-lt"/>
              </a:rPr>
              <a:t>luetooth kapcsolaton keresztül.</a:t>
            </a:r>
          </a:p>
          <a:p>
            <a:pPr algn="l"/>
            <a:r>
              <a:rPr lang="hu-HU" sz="1700" b="0" i="0" dirty="0">
                <a:solidFill>
                  <a:srgbClr val="202122"/>
                </a:solidFill>
                <a:effectLst/>
                <a:latin typeface="+mn-lt"/>
              </a:rPr>
              <a:t>Az </a:t>
            </a:r>
            <a:r>
              <a:rPr lang="hu-HU" sz="1700" b="0" i="0" dirty="0" err="1">
                <a:solidFill>
                  <a:srgbClr val="202122"/>
                </a:solidFill>
                <a:effectLst/>
                <a:latin typeface="+mn-lt"/>
              </a:rPr>
              <a:t>OrthoGraph</a:t>
            </a:r>
            <a:r>
              <a:rPr lang="hu-HU" sz="1700" b="0" i="0" dirty="0">
                <a:solidFill>
                  <a:srgbClr val="202122"/>
                </a:solidFill>
                <a:effectLst/>
                <a:latin typeface="+mn-lt"/>
              </a:rPr>
              <a:t> számos egyedi funkcionalitással bír a mobil épületfelmérő szoftverek között. </a:t>
            </a:r>
          </a:p>
          <a:p>
            <a:pPr algn="l"/>
            <a:r>
              <a:rPr lang="hu-HU" sz="1700" b="0" i="0" dirty="0">
                <a:solidFill>
                  <a:srgbClr val="202122"/>
                </a:solidFill>
                <a:effectLst/>
                <a:latin typeface="+mn-lt"/>
              </a:rPr>
              <a:t>Rajzfelismerő funkcionalitása alapján azonnal felismeri a felvázolt alakzatot és falakká alakítja azt. </a:t>
            </a:r>
          </a:p>
          <a:p>
            <a:pPr algn="l"/>
            <a:r>
              <a:rPr lang="hu-HU" sz="1700" b="0" i="0" dirty="0">
                <a:solidFill>
                  <a:srgbClr val="202122"/>
                </a:solidFill>
                <a:effectLst/>
                <a:latin typeface="+mn-lt"/>
              </a:rPr>
              <a:t>Először a helyiségek alapformájának berajzolásával és lemérésével alakul ki a pontos alaprajz, valamint átlók mérésével biztosítja a matematikailag pontos végeredményt a felmérés végeztével.</a:t>
            </a:r>
          </a:p>
        </p:txBody>
      </p:sp>
      <p:pic>
        <p:nvPicPr>
          <p:cNvPr id="15" name="Picture 2" descr="Megjelent az OrthoGraph Architect iPad-en is! | Home &amp; Decor – lakberendezés">
            <a:extLst>
              <a:ext uri="{FF2B5EF4-FFF2-40B4-BE49-F238E27FC236}">
                <a16:creationId xmlns:a16="http://schemas.microsoft.com/office/drawing/2014/main" id="{5B6B5104-FCBE-4D41-94EC-528306AE1E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3802" y="3687862"/>
            <a:ext cx="3647651" cy="2591752"/>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D852BF43-DC8A-4694-906A-34463F61C55D}"/>
              </a:ext>
            </a:extLst>
          </p:cNvPr>
          <p:cNvSpPr>
            <a:spLocks noGrp="1"/>
          </p:cNvSpPr>
          <p:nvPr>
            <p:ph type="sldNum" sz="quarter" idx="12"/>
          </p:nvPr>
        </p:nvSpPr>
        <p:spPr/>
        <p:txBody>
          <a:bodyPr/>
          <a:lstStyle/>
          <a:p>
            <a:fld id="{B21332D6-23E1-476A-A412-822FBBA5E59B}" type="slidenum">
              <a:rPr lang="hu-HU" smtClean="0"/>
              <a:t>30</a:t>
            </a:fld>
            <a:endParaRPr lang="hu-HU"/>
          </a:p>
        </p:txBody>
      </p:sp>
    </p:spTree>
    <p:extLst>
      <p:ext uri="{BB962C8B-B14F-4D97-AF65-F5344CB8AC3E}">
        <p14:creationId xmlns:p14="http://schemas.microsoft.com/office/powerpoint/2010/main" val="877780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err="1"/>
              <a:t>OrthoGraph</a:t>
            </a:r>
            <a:r>
              <a:rPr lang="hu-HU" sz="3000" dirty="0"/>
              <a:t> </a:t>
            </a:r>
            <a:br>
              <a:rPr lang="hu-HU" sz="3000" dirty="0"/>
            </a:br>
            <a:r>
              <a:rPr lang="hu-HU" sz="3000" dirty="0"/>
              <a:t>[3/5]</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A felmérési és adatrögzítési feladatok, melyek korábban papír alapon kerültek elvégzésre, az alkalmazás segítségével elektronikusan, percek alatt megoldhatóak</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pic>
        <p:nvPicPr>
          <p:cNvPr id="23" name="Kép 4">
            <a:extLst>
              <a:ext uri="{FF2B5EF4-FFF2-40B4-BE49-F238E27FC236}">
                <a16:creationId xmlns:a16="http://schemas.microsoft.com/office/drawing/2014/main" id="{A4B88711-9E84-4B62-800C-7B2D49E3EA9D}"/>
              </a:ext>
            </a:extLst>
          </p:cNvPr>
          <p:cNvPicPr>
            <a:picLocks noChangeAspect="1"/>
          </p:cNvPicPr>
          <p:nvPr/>
        </p:nvPicPr>
        <p:blipFill>
          <a:blip r:embed="rId4"/>
          <a:stretch>
            <a:fillRect/>
          </a:stretch>
        </p:blipFill>
        <p:spPr>
          <a:xfrm>
            <a:off x="8248475" y="2071632"/>
            <a:ext cx="3590925" cy="3190875"/>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Tartalom helye 2">
            <a:extLst>
              <a:ext uri="{FF2B5EF4-FFF2-40B4-BE49-F238E27FC236}">
                <a16:creationId xmlns:a16="http://schemas.microsoft.com/office/drawing/2014/main" id="{002B1463-9B9C-4F46-8DCA-725272C32AA5}"/>
              </a:ext>
            </a:extLst>
          </p:cNvPr>
          <p:cNvSpPr>
            <a:spLocks noGrp="1"/>
          </p:cNvSpPr>
          <p:nvPr>
            <p:ph idx="1"/>
          </p:nvPr>
        </p:nvSpPr>
        <p:spPr>
          <a:xfrm>
            <a:off x="4397587" y="1012979"/>
            <a:ext cx="7532342" cy="5669831"/>
          </a:xfrm>
        </p:spPr>
        <p:txBody>
          <a:bodyPr numCol="2">
            <a:noAutofit/>
          </a:bodyPr>
          <a:lstStyle/>
          <a:p>
            <a:pPr algn="l"/>
            <a:r>
              <a:rPr lang="hu-HU" sz="1700" b="0" i="0" dirty="0">
                <a:solidFill>
                  <a:srgbClr val="202122"/>
                </a:solidFill>
                <a:effectLst/>
                <a:latin typeface="+mn-lt"/>
              </a:rPr>
              <a:t>A megrendelőnek rövid időn belül, majdnem azonnal, kész és bemutatható látványtervvel lehet előállni. </a:t>
            </a:r>
          </a:p>
          <a:p>
            <a:pPr algn="l"/>
            <a:r>
              <a:rPr lang="hu-HU" sz="1700" b="0" i="0" dirty="0">
                <a:solidFill>
                  <a:srgbClr val="202122"/>
                </a:solidFill>
                <a:effectLst/>
                <a:latin typeface="+mn-lt"/>
              </a:rPr>
              <a:t>Az alkalmazás az anyagköltségek kiszámításában is segítséget jelent, a megrendelő pedig garantáltan elégedett lesz.</a:t>
            </a:r>
          </a:p>
          <a:p>
            <a:pPr algn="l"/>
            <a:r>
              <a:rPr lang="hu-HU" sz="1700" b="0" i="0" dirty="0">
                <a:solidFill>
                  <a:srgbClr val="202122"/>
                </a:solidFill>
                <a:effectLst/>
                <a:latin typeface="+mn-lt"/>
              </a:rPr>
              <a:t>Az alaprajz készítés első körben úgy történik, mint a hagyományos papír alapú szerkesztésnél. </a:t>
            </a:r>
          </a:p>
          <a:p>
            <a:pPr algn="l"/>
            <a:r>
              <a:rPr lang="hu-HU" sz="1700" b="0" i="0" dirty="0">
                <a:solidFill>
                  <a:srgbClr val="202122"/>
                </a:solidFill>
                <a:effectLst/>
                <a:latin typeface="+mn-lt"/>
              </a:rPr>
              <a:t>A falak és egyéb elemek méreteit lemérhető hagyományos módszerekkel és azután felvihető az alkalmazásba, vagy akár használható a </a:t>
            </a:r>
            <a:r>
              <a:rPr lang="hu-HU" sz="1700" b="0" i="0" dirty="0" err="1">
                <a:solidFill>
                  <a:srgbClr val="202122"/>
                </a:solidFill>
                <a:effectLst/>
                <a:latin typeface="+mn-lt"/>
              </a:rPr>
              <a:t>Leica</a:t>
            </a:r>
            <a:r>
              <a:rPr lang="hu-HU" sz="1700" b="0" i="0" dirty="0">
                <a:solidFill>
                  <a:srgbClr val="202122"/>
                </a:solidFill>
                <a:effectLst/>
                <a:latin typeface="+mn-lt"/>
              </a:rPr>
              <a:t> </a:t>
            </a:r>
            <a:r>
              <a:rPr lang="hu-HU" sz="1700" b="0" i="0" dirty="0" err="1">
                <a:solidFill>
                  <a:srgbClr val="202122"/>
                </a:solidFill>
                <a:effectLst/>
                <a:latin typeface="+mn-lt"/>
              </a:rPr>
              <a:t>Disto</a:t>
            </a:r>
            <a:r>
              <a:rPr lang="hu-HU" sz="1700" b="0" i="0" dirty="0">
                <a:solidFill>
                  <a:srgbClr val="202122"/>
                </a:solidFill>
                <a:effectLst/>
                <a:latin typeface="+mn-lt"/>
              </a:rPr>
              <a:t> lézeres távolságmérő is. </a:t>
            </a:r>
          </a:p>
          <a:p>
            <a:pPr algn="l"/>
            <a:r>
              <a:rPr lang="hu-HU" sz="1700" b="0" i="0" dirty="0">
                <a:solidFill>
                  <a:srgbClr val="202122"/>
                </a:solidFill>
                <a:effectLst/>
                <a:latin typeface="+mn-lt"/>
              </a:rPr>
              <a:t>A </a:t>
            </a:r>
            <a:r>
              <a:rPr lang="hu-HU" sz="1700" b="0" i="0" dirty="0" err="1">
                <a:solidFill>
                  <a:srgbClr val="202122"/>
                </a:solidFill>
                <a:effectLst/>
                <a:latin typeface="+mn-lt"/>
              </a:rPr>
              <a:t>Leica</a:t>
            </a:r>
            <a:r>
              <a:rPr lang="hu-HU" sz="1700" b="0" i="0" dirty="0">
                <a:solidFill>
                  <a:srgbClr val="202122"/>
                </a:solidFill>
                <a:effectLst/>
                <a:latin typeface="+mn-lt"/>
              </a:rPr>
              <a:t> </a:t>
            </a:r>
            <a:r>
              <a:rPr lang="hu-HU" sz="1700" b="0" i="0" dirty="0" err="1">
                <a:solidFill>
                  <a:srgbClr val="202122"/>
                </a:solidFill>
                <a:effectLst/>
                <a:latin typeface="+mn-lt"/>
              </a:rPr>
              <a:t>Disto</a:t>
            </a:r>
            <a:r>
              <a:rPr lang="hu-HU" sz="1700" b="0" i="0" dirty="0">
                <a:solidFill>
                  <a:srgbClr val="202122"/>
                </a:solidFill>
                <a:effectLst/>
                <a:latin typeface="+mn-lt"/>
              </a:rPr>
              <a:t> az adatokat Bluetooth segítségével azonnal továbbítja a táblagép felé, így azok gyorsan megjeleníthetővé válnak az alkalmazásban.</a:t>
            </a:r>
          </a:p>
          <a:p>
            <a:pPr algn="l"/>
            <a:endParaRPr lang="hu-HU" sz="1700" b="0" i="0" dirty="0">
              <a:solidFill>
                <a:srgbClr val="202122"/>
              </a:solidFill>
              <a:effectLst/>
              <a:latin typeface="+mn-lt"/>
            </a:endParaRPr>
          </a:p>
        </p:txBody>
      </p:sp>
      <p:sp>
        <p:nvSpPr>
          <p:cNvPr id="7" name="Slide Number Placeholder 6">
            <a:extLst>
              <a:ext uri="{FF2B5EF4-FFF2-40B4-BE49-F238E27FC236}">
                <a16:creationId xmlns:a16="http://schemas.microsoft.com/office/drawing/2014/main" id="{8B697D5B-54D2-41BD-8175-AD3C07813595}"/>
              </a:ext>
            </a:extLst>
          </p:cNvPr>
          <p:cNvSpPr>
            <a:spLocks noGrp="1"/>
          </p:cNvSpPr>
          <p:nvPr>
            <p:ph type="sldNum" sz="quarter" idx="12"/>
          </p:nvPr>
        </p:nvSpPr>
        <p:spPr/>
        <p:txBody>
          <a:bodyPr/>
          <a:lstStyle/>
          <a:p>
            <a:fld id="{B21332D6-23E1-476A-A412-822FBBA5E59B}" type="slidenum">
              <a:rPr lang="hu-HU" smtClean="0"/>
              <a:t>31</a:t>
            </a:fld>
            <a:endParaRPr lang="hu-HU" dirty="0"/>
          </a:p>
        </p:txBody>
      </p:sp>
    </p:spTree>
    <p:extLst>
      <p:ext uri="{BB962C8B-B14F-4D97-AF65-F5344CB8AC3E}">
        <p14:creationId xmlns:p14="http://schemas.microsoft.com/office/powerpoint/2010/main" val="713977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fontScale="90000"/>
          </a:bodyPr>
          <a:lstStyle/>
          <a:p>
            <a:pPr algn="r"/>
            <a:r>
              <a:rPr lang="hu-HU" sz="3000" dirty="0" err="1"/>
              <a:t>OrthoGraph</a:t>
            </a:r>
            <a:r>
              <a:rPr lang="hu-HU" sz="3000" dirty="0"/>
              <a:t> </a:t>
            </a:r>
            <a:br>
              <a:rPr lang="hu-HU" sz="3000" dirty="0"/>
            </a:br>
            <a:r>
              <a:rPr lang="hu-HU" sz="3000" dirty="0"/>
              <a:t>[4/5]</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Az </a:t>
            </a:r>
            <a:r>
              <a:rPr lang="hu-HU" sz="2000" dirty="0" err="1"/>
              <a:t>OrthoGraph</a:t>
            </a:r>
            <a:r>
              <a:rPr lang="hu-HU" sz="2000" dirty="0"/>
              <a:t> használatának lépései:</a:t>
            </a:r>
            <a:br>
              <a:rPr lang="hu-HU" sz="2000" dirty="0"/>
            </a:br>
            <a:br>
              <a:rPr lang="hu-HU" sz="2000" dirty="0"/>
            </a:br>
            <a:r>
              <a:rPr lang="hu-HU" sz="2000" dirty="0"/>
              <a:t>Rajzolás</a:t>
            </a:r>
            <a:br>
              <a:rPr lang="hu-HU" sz="2000" dirty="0"/>
            </a:br>
            <a:br>
              <a:rPr lang="hu-HU" sz="2000" dirty="0"/>
            </a:br>
            <a:r>
              <a:rPr lang="hu-HU" sz="2000" dirty="0"/>
              <a:t>Mérési adatok felvitele</a:t>
            </a:r>
            <a:br>
              <a:rPr lang="hu-HU" sz="2000" dirty="0"/>
            </a:br>
            <a:br>
              <a:rPr lang="hu-HU" sz="2000" dirty="0"/>
            </a:br>
            <a:r>
              <a:rPr lang="hu-HU" sz="2000" dirty="0"/>
              <a:t>Riportok, kalkulációk készítése</a:t>
            </a:r>
            <a:br>
              <a:rPr lang="hu-HU" sz="2000" dirty="0"/>
            </a:br>
            <a:br>
              <a:rPr lang="hu-HU" sz="2000" dirty="0"/>
            </a:br>
            <a:r>
              <a:rPr lang="hu-HU" sz="2000" dirty="0"/>
              <a:t>CAD és BIM támogatottság</a:t>
            </a:r>
            <a:br>
              <a:rPr lang="hu-HU" sz="2000" dirty="0"/>
            </a:br>
            <a:br>
              <a:rPr lang="hu-HU" sz="2000" dirty="0"/>
            </a:br>
            <a:r>
              <a:rPr lang="hu-HU" sz="2000" dirty="0"/>
              <a:t>3D nézet</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aphicFrame>
        <p:nvGraphicFramePr>
          <p:cNvPr id="21" name="Table 7">
            <a:extLst>
              <a:ext uri="{FF2B5EF4-FFF2-40B4-BE49-F238E27FC236}">
                <a16:creationId xmlns:a16="http://schemas.microsoft.com/office/drawing/2014/main" id="{E22DBD12-375E-408F-BA2B-9C4E1C060453}"/>
              </a:ext>
            </a:extLst>
          </p:cNvPr>
          <p:cNvGraphicFramePr>
            <a:graphicFrameLocks noGrp="1"/>
          </p:cNvGraphicFramePr>
          <p:nvPr>
            <p:extLst>
              <p:ext uri="{D42A27DB-BD31-4B8C-83A1-F6EECF244321}">
                <p14:modId xmlns:p14="http://schemas.microsoft.com/office/powerpoint/2010/main" val="420820989"/>
              </p:ext>
            </p:extLst>
          </p:nvPr>
        </p:nvGraphicFramePr>
        <p:xfrm>
          <a:off x="4255955" y="797772"/>
          <a:ext cx="7796426" cy="5842310"/>
        </p:xfrm>
        <a:graphic>
          <a:graphicData uri="http://schemas.openxmlformats.org/drawingml/2006/table">
            <a:tbl>
              <a:tblPr firstRow="1" bandRow="1">
                <a:tableStyleId>{5C22544A-7EE6-4342-B048-85BDC9FD1C3A}</a:tableStyleId>
              </a:tblPr>
              <a:tblGrid>
                <a:gridCol w="350228">
                  <a:extLst>
                    <a:ext uri="{9D8B030D-6E8A-4147-A177-3AD203B41FA5}">
                      <a16:colId xmlns:a16="http://schemas.microsoft.com/office/drawing/2014/main" val="3909592064"/>
                    </a:ext>
                  </a:extLst>
                </a:gridCol>
                <a:gridCol w="7446198">
                  <a:extLst>
                    <a:ext uri="{9D8B030D-6E8A-4147-A177-3AD203B41FA5}">
                      <a16:colId xmlns:a16="http://schemas.microsoft.com/office/drawing/2014/main" val="2748866433"/>
                    </a:ext>
                  </a:extLst>
                </a:gridCol>
              </a:tblGrid>
              <a:tr h="1168462">
                <a:tc>
                  <a:txBody>
                    <a:bodyPr/>
                    <a:lstStyle/>
                    <a:p>
                      <a:pPr algn="l"/>
                      <a:r>
                        <a:rPr lang="hu-HU" sz="1700" b="1" dirty="0">
                          <a:solidFill>
                            <a:schemeClr val="bg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700" b="0" dirty="0">
                          <a:solidFill>
                            <a:schemeClr val="tx1"/>
                          </a:solidFill>
                        </a:rPr>
                        <a:t>A táblaképen ujjainkat használva meg kell rajzolni a fő falakat. Nem kell tökéletesen egyenes vonalakat húzni, mert az alkalmazás automatikusan korrigálni fogja hibákat.  A fő falak mellett pedig helyiségek megrajzolására is lehetőség van. Az ajtó, ablak, lépcsők, illetve bútorok pontos helye is megadható.</a:t>
                      </a:r>
                    </a:p>
                  </a:txBody>
                  <a:tcPr anchor="ctr">
                    <a:lnL w="38100" cap="flat" cmpd="sng" algn="ctr">
                      <a:solidFill>
                        <a:schemeClr val="bg1"/>
                      </a:solidFill>
                      <a:prstDash val="solid"/>
                      <a:round/>
                      <a:headEnd type="none" w="med" len="med"/>
                      <a:tailEnd type="none" w="med" len="med"/>
                    </a:lnL>
                    <a:lnT w="9525"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1168462">
                <a:tc>
                  <a:txBody>
                    <a:bodyPr/>
                    <a:lstStyle/>
                    <a:p>
                      <a:pPr algn="l"/>
                      <a:r>
                        <a:rPr lang="hu-HU" sz="1700" b="1" dirty="0">
                          <a:solidFill>
                            <a:schemeClr val="bg1"/>
                          </a:solidFill>
                        </a:rPr>
                        <a:t>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A rajzba a kézzel mért adatok is felvihetők. A mérési eredmények (falak, átlók, nyílászárók, belmagasság, vagy akár tárgyak) azonnal betölthetők a rajzba a kompatibilis Bluetooth-os </a:t>
                      </a:r>
                      <a:r>
                        <a:rPr lang="hu-HU" sz="1700" b="0" dirty="0" err="1">
                          <a:solidFill>
                            <a:schemeClr val="tx1"/>
                          </a:solidFill>
                        </a:rPr>
                        <a:t>Leica</a:t>
                      </a:r>
                      <a:r>
                        <a:rPr lang="hu-HU" sz="1700" b="0" dirty="0">
                          <a:solidFill>
                            <a:schemeClr val="tx1"/>
                          </a:solidFill>
                        </a:rPr>
                        <a:t> vagy Bosch lézeres távolságmérőkkel.</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1168462">
                <a:tc>
                  <a:txBody>
                    <a:bodyPr/>
                    <a:lstStyle/>
                    <a:p>
                      <a:pPr algn="l"/>
                      <a:r>
                        <a:rPr lang="hu-HU" sz="1700" b="1" dirty="0">
                          <a:solidFill>
                            <a:schemeClr val="bg1"/>
                          </a:solidFill>
                        </a:rPr>
                        <a:t>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Felszíni, térfogati és területi kalkulációk készítése. A felmért épület összes adata elküldhető e-mailben, saját gépre, ügyfeleknek, kollégáknak.</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1168462">
                <a:tc>
                  <a:txBody>
                    <a:bodyPr/>
                    <a:lstStyle/>
                    <a:p>
                      <a:pPr algn="l"/>
                      <a:r>
                        <a:rPr lang="hu-HU" sz="1700" b="1" dirty="0">
                          <a:solidFill>
                            <a:schemeClr val="bg1"/>
                          </a:solidFill>
                        </a:rPr>
                        <a:t>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BIM modellek építése, majd exportálása a fő szabvány </a:t>
                      </a:r>
                      <a:r>
                        <a:rPr lang="hu-HU" sz="1700" dirty="0" err="1"/>
                        <a:t>desktop</a:t>
                      </a:r>
                      <a:r>
                        <a:rPr lang="hu-HU" sz="1700" dirty="0"/>
                        <a:t> formátumban (IFC, DXF), melyet egyetlen érintéssel átküldhető emailben kollégáknak, ügyfeleknek.</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1168462">
                <a:tc>
                  <a:txBody>
                    <a:bodyPr/>
                    <a:lstStyle/>
                    <a:p>
                      <a:pPr algn="l"/>
                      <a:r>
                        <a:rPr lang="hu-HU" sz="1700" b="1" dirty="0">
                          <a:solidFill>
                            <a:schemeClr val="bg1"/>
                          </a:solidFill>
                        </a:rPr>
                        <a:t>5</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800" dirty="0">
                          <a:solidFill>
                            <a:srgbClr val="333333"/>
                          </a:solidFill>
                          <a:latin typeface="+mn-lt"/>
                        </a:rPr>
                        <a:t>Nézd át minden részletét alaprajzodnak, járd körbe 3D-ben. Mutasd meg ügyfeleidnek a valósághű, kész projekted.</a:t>
                      </a:r>
                      <a:endParaRPr lang="hu-HU" sz="1700" dirty="0"/>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90260810"/>
                  </a:ext>
                </a:extLst>
              </a:tr>
            </a:tbl>
          </a:graphicData>
        </a:graphic>
      </p:graphicFrame>
      <p:sp>
        <p:nvSpPr>
          <p:cNvPr id="25" name="Oval 24">
            <a:extLst>
              <a:ext uri="{FF2B5EF4-FFF2-40B4-BE49-F238E27FC236}">
                <a16:creationId xmlns:a16="http://schemas.microsoft.com/office/drawing/2014/main" id="{DC3ED42E-125A-4508-83FF-0A038DA66C2F}"/>
              </a:ext>
            </a:extLst>
          </p:cNvPr>
          <p:cNvSpPr/>
          <p:nvPr/>
        </p:nvSpPr>
        <p:spPr>
          <a:xfrm>
            <a:off x="1354803" y="4780349"/>
            <a:ext cx="371448" cy="39669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accent1">
                    <a:lumMod val="50000"/>
                  </a:schemeClr>
                </a:solidFill>
              </a:rPr>
              <a:t>2</a:t>
            </a:r>
          </a:p>
        </p:txBody>
      </p:sp>
      <p:sp>
        <p:nvSpPr>
          <p:cNvPr id="26" name="Oval 25">
            <a:extLst>
              <a:ext uri="{FF2B5EF4-FFF2-40B4-BE49-F238E27FC236}">
                <a16:creationId xmlns:a16="http://schemas.microsoft.com/office/drawing/2014/main" id="{6C1C7DD6-26DC-4315-BDCD-C7653F2FAA78}"/>
              </a:ext>
            </a:extLst>
          </p:cNvPr>
          <p:cNvSpPr/>
          <p:nvPr/>
        </p:nvSpPr>
        <p:spPr>
          <a:xfrm>
            <a:off x="705322" y="5282038"/>
            <a:ext cx="371448" cy="39669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accent1">
                    <a:lumMod val="50000"/>
                  </a:schemeClr>
                </a:solidFill>
              </a:rPr>
              <a:t>3</a:t>
            </a:r>
          </a:p>
        </p:txBody>
      </p:sp>
      <p:sp>
        <p:nvSpPr>
          <p:cNvPr id="27" name="Oval 26">
            <a:extLst>
              <a:ext uri="{FF2B5EF4-FFF2-40B4-BE49-F238E27FC236}">
                <a16:creationId xmlns:a16="http://schemas.microsoft.com/office/drawing/2014/main" id="{BE38A196-0F6A-4247-8441-363FC39FCA40}"/>
              </a:ext>
            </a:extLst>
          </p:cNvPr>
          <p:cNvSpPr/>
          <p:nvPr/>
        </p:nvSpPr>
        <p:spPr>
          <a:xfrm>
            <a:off x="983355" y="5794881"/>
            <a:ext cx="371448" cy="39669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accent1">
                    <a:lumMod val="50000"/>
                  </a:schemeClr>
                </a:solidFill>
              </a:rPr>
              <a:t>4</a:t>
            </a:r>
          </a:p>
        </p:txBody>
      </p:sp>
      <p:sp>
        <p:nvSpPr>
          <p:cNvPr id="28" name="Oval 27">
            <a:extLst>
              <a:ext uri="{FF2B5EF4-FFF2-40B4-BE49-F238E27FC236}">
                <a16:creationId xmlns:a16="http://schemas.microsoft.com/office/drawing/2014/main" id="{43AE7412-91AE-4718-8060-2A5BABA3D057}"/>
              </a:ext>
            </a:extLst>
          </p:cNvPr>
          <p:cNvSpPr/>
          <p:nvPr/>
        </p:nvSpPr>
        <p:spPr>
          <a:xfrm>
            <a:off x="2628126" y="6268947"/>
            <a:ext cx="371448" cy="39669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accent1">
                    <a:lumMod val="50000"/>
                  </a:schemeClr>
                </a:solidFill>
              </a:rPr>
              <a:t>5</a:t>
            </a:r>
          </a:p>
        </p:txBody>
      </p:sp>
      <p:sp>
        <p:nvSpPr>
          <p:cNvPr id="29" name="Oval 28">
            <a:extLst>
              <a:ext uri="{FF2B5EF4-FFF2-40B4-BE49-F238E27FC236}">
                <a16:creationId xmlns:a16="http://schemas.microsoft.com/office/drawing/2014/main" id="{8611CA0A-BF02-4C1C-B108-705C0293C293}"/>
              </a:ext>
            </a:extLst>
          </p:cNvPr>
          <p:cNvSpPr/>
          <p:nvPr/>
        </p:nvSpPr>
        <p:spPr>
          <a:xfrm>
            <a:off x="2737797" y="4284293"/>
            <a:ext cx="371448" cy="39669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accent1">
                    <a:lumMod val="50000"/>
                  </a:schemeClr>
                </a:solidFill>
              </a:rPr>
              <a:t>1</a:t>
            </a:r>
          </a:p>
        </p:txBody>
      </p:sp>
      <p:sp>
        <p:nvSpPr>
          <p:cNvPr id="7" name="Slide Number Placeholder 6">
            <a:extLst>
              <a:ext uri="{FF2B5EF4-FFF2-40B4-BE49-F238E27FC236}">
                <a16:creationId xmlns:a16="http://schemas.microsoft.com/office/drawing/2014/main" id="{5C7EEDF8-A4EB-4A72-B232-77F02BEE79E6}"/>
              </a:ext>
            </a:extLst>
          </p:cNvPr>
          <p:cNvSpPr>
            <a:spLocks noGrp="1"/>
          </p:cNvSpPr>
          <p:nvPr>
            <p:ph type="sldNum" sz="quarter" idx="12"/>
          </p:nvPr>
        </p:nvSpPr>
        <p:spPr/>
        <p:txBody>
          <a:bodyPr/>
          <a:lstStyle/>
          <a:p>
            <a:fld id="{B21332D6-23E1-476A-A412-822FBBA5E59B}" type="slidenum">
              <a:rPr lang="hu-HU" smtClean="0"/>
              <a:t>32</a:t>
            </a:fld>
            <a:endParaRPr lang="hu-HU"/>
          </a:p>
        </p:txBody>
      </p:sp>
    </p:spTree>
    <p:extLst>
      <p:ext uri="{BB962C8B-B14F-4D97-AF65-F5344CB8AC3E}">
        <p14:creationId xmlns:p14="http://schemas.microsoft.com/office/powerpoint/2010/main" val="1428896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err="1"/>
              <a:t>OrthoGraph</a:t>
            </a:r>
            <a:r>
              <a:rPr lang="hu-HU" sz="3000" dirty="0"/>
              <a:t> </a:t>
            </a:r>
            <a:br>
              <a:rPr lang="hu-HU" sz="3000" dirty="0"/>
            </a:br>
            <a:r>
              <a:rPr lang="hu-HU" sz="3000" dirty="0"/>
              <a:t>[5/5]</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1800" dirty="0"/>
              <a:t>Nézd át minden részletét alaprajzodnak, járd körbe 3D-ben. Mutasd meg ügyfeleidnek a valósághű, kész projekted.</a:t>
            </a:r>
            <a:br>
              <a:rPr lang="hu-HU" sz="3000" dirty="0"/>
            </a:br>
            <a:endParaRPr lang="hu-HU" sz="2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pic>
        <p:nvPicPr>
          <p:cNvPr id="22" name="Picture 2">
            <a:extLst>
              <a:ext uri="{FF2B5EF4-FFF2-40B4-BE49-F238E27FC236}">
                <a16:creationId xmlns:a16="http://schemas.microsoft.com/office/drawing/2014/main" id="{FA0DDF9E-177D-4D50-B75C-A217356612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381" y="672619"/>
            <a:ext cx="4754435" cy="2976436"/>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6">
            <a:extLst>
              <a:ext uri="{FF2B5EF4-FFF2-40B4-BE49-F238E27FC236}">
                <a16:creationId xmlns:a16="http://schemas.microsoft.com/office/drawing/2014/main" id="{7C0C57D4-30E5-433E-9785-6B6EBCF15C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5739" y="3758177"/>
            <a:ext cx="4881386" cy="2990700"/>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061ABB80-D2AE-4513-9A5F-46867CD8E5CB}"/>
              </a:ext>
            </a:extLst>
          </p:cNvPr>
          <p:cNvSpPr>
            <a:spLocks noGrp="1"/>
          </p:cNvSpPr>
          <p:nvPr>
            <p:ph type="sldNum" sz="quarter" idx="12"/>
          </p:nvPr>
        </p:nvSpPr>
        <p:spPr/>
        <p:txBody>
          <a:bodyPr/>
          <a:lstStyle/>
          <a:p>
            <a:fld id="{B21332D6-23E1-476A-A412-822FBBA5E59B}" type="slidenum">
              <a:rPr lang="hu-HU" smtClean="0"/>
              <a:t>33</a:t>
            </a:fld>
            <a:endParaRPr lang="hu-HU"/>
          </a:p>
        </p:txBody>
      </p:sp>
    </p:spTree>
    <p:extLst>
      <p:ext uri="{BB962C8B-B14F-4D97-AF65-F5344CB8AC3E}">
        <p14:creationId xmlns:p14="http://schemas.microsoft.com/office/powerpoint/2010/main" val="29674254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09066AA8-B8EE-405E-A03D-840A18E8FDF3}"/>
              </a:ext>
            </a:extLst>
          </p:cNvPr>
          <p:cNvSpPr>
            <a:spLocks noGrp="1"/>
          </p:cNvSpPr>
          <p:nvPr>
            <p:ph type="ctrTitle"/>
          </p:nvPr>
        </p:nvSpPr>
        <p:spPr>
          <a:xfrm>
            <a:off x="3953341" y="1169966"/>
            <a:ext cx="8238659" cy="3178689"/>
          </a:xfrm>
        </p:spPr>
        <p:txBody>
          <a:bodyPr>
            <a:normAutofit/>
          </a:bodyPr>
          <a:lstStyle/>
          <a:p>
            <a:pPr algn="l"/>
            <a:r>
              <a:rPr lang="hu-HU" sz="4800" dirty="0">
                <a:solidFill>
                  <a:srgbClr val="FFFFFF"/>
                </a:solidFill>
              </a:rPr>
              <a:t>4. Tervezés</a:t>
            </a:r>
          </a:p>
        </p:txBody>
      </p:sp>
      <p:sp>
        <p:nvSpPr>
          <p:cNvPr id="39" name="Rectangle 3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Pencil">
            <a:extLst>
              <a:ext uri="{FF2B5EF4-FFF2-40B4-BE49-F238E27FC236}">
                <a16:creationId xmlns:a16="http://schemas.microsoft.com/office/drawing/2014/main" id="{69646FA4-34AF-4BF0-AA17-CB90602D8B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45367" y="2546110"/>
            <a:ext cx="1944000" cy="1944000"/>
          </a:xfrm>
          <a:prstGeom prst="rect">
            <a:avLst/>
          </a:prstGeom>
        </p:spPr>
      </p:pic>
      <p:sp>
        <p:nvSpPr>
          <p:cNvPr id="2" name="Slide Number Placeholder 1">
            <a:extLst>
              <a:ext uri="{FF2B5EF4-FFF2-40B4-BE49-F238E27FC236}">
                <a16:creationId xmlns:a16="http://schemas.microsoft.com/office/drawing/2014/main" id="{4474E8FE-FCE5-4726-8A56-1999D62C06B9}"/>
              </a:ext>
            </a:extLst>
          </p:cNvPr>
          <p:cNvSpPr>
            <a:spLocks noGrp="1"/>
          </p:cNvSpPr>
          <p:nvPr>
            <p:ph type="sldNum" sz="quarter" idx="12"/>
          </p:nvPr>
        </p:nvSpPr>
        <p:spPr/>
        <p:txBody>
          <a:bodyPr/>
          <a:lstStyle/>
          <a:p>
            <a:fld id="{B21332D6-23E1-476A-A412-822FBBA5E59B}" type="slidenum">
              <a:rPr lang="hu-HU" smtClean="0"/>
              <a:t>34</a:t>
            </a:fld>
            <a:endParaRPr lang="hu-HU"/>
          </a:p>
        </p:txBody>
      </p:sp>
    </p:spTree>
    <p:extLst>
      <p:ext uri="{BB962C8B-B14F-4D97-AF65-F5344CB8AC3E}">
        <p14:creationId xmlns:p14="http://schemas.microsoft.com/office/powerpoint/2010/main" val="603162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954192" y="340512"/>
            <a:ext cx="10166499" cy="647271"/>
          </a:xfrm>
        </p:spPr>
        <p:txBody>
          <a:bodyPr anchor="ctr">
            <a:normAutofit fontScale="90000"/>
          </a:bodyPr>
          <a:lstStyle/>
          <a:p>
            <a:r>
              <a:rPr lang="hu-HU" sz="3000" b="1" dirty="0">
                <a:highlight>
                  <a:srgbClr val="3F762B"/>
                </a:highlight>
              </a:rPr>
              <a:t>A tervezés szakmai feladat, az ügyfél igényei, a felmérés eredménye, a szakmai ismeretek és a szabályozási környezet határozza meg. Sok digitális eszköz támogatja</a:t>
            </a: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pic>
        <p:nvPicPr>
          <p:cNvPr id="8" name="Tartalom helye 8">
            <a:extLst>
              <a:ext uri="{FF2B5EF4-FFF2-40B4-BE49-F238E27FC236}">
                <a16:creationId xmlns:a16="http://schemas.microsoft.com/office/drawing/2014/main" id="{1444CE11-57F0-4381-BCA7-B4E5F020CC1A}"/>
              </a:ext>
            </a:extLst>
          </p:cNvPr>
          <p:cNvPicPr>
            <a:picLocks noChangeAspect="1"/>
          </p:cNvPicPr>
          <p:nvPr/>
        </p:nvPicPr>
        <p:blipFill>
          <a:blip r:embed="rId4"/>
          <a:stretch>
            <a:fillRect/>
          </a:stretch>
        </p:blipFill>
        <p:spPr>
          <a:xfrm>
            <a:off x="957611" y="1356092"/>
            <a:ext cx="10271142" cy="5227585"/>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C87A2B54-BA54-4767-9FCF-04BB6221B08D}"/>
              </a:ext>
            </a:extLst>
          </p:cNvPr>
          <p:cNvSpPr>
            <a:spLocks noGrp="1"/>
          </p:cNvSpPr>
          <p:nvPr>
            <p:ph type="sldNum" sz="quarter" idx="12"/>
          </p:nvPr>
        </p:nvSpPr>
        <p:spPr>
          <a:xfrm>
            <a:off x="8610599" y="6356350"/>
            <a:ext cx="3336421" cy="365125"/>
          </a:xfrm>
        </p:spPr>
        <p:txBody>
          <a:bodyPr/>
          <a:lstStyle/>
          <a:p>
            <a:fld id="{B21332D6-23E1-476A-A412-822FBBA5E59B}" type="slidenum">
              <a:rPr lang="hu-HU" smtClean="0"/>
              <a:t>35</a:t>
            </a:fld>
            <a:endParaRPr lang="hu-HU" dirty="0"/>
          </a:p>
        </p:txBody>
      </p:sp>
    </p:spTree>
    <p:extLst>
      <p:ext uri="{BB962C8B-B14F-4D97-AF65-F5344CB8AC3E}">
        <p14:creationId xmlns:p14="http://schemas.microsoft.com/office/powerpoint/2010/main" val="41893621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err="1"/>
              <a:t>PlanGrid</a:t>
            </a:r>
            <a:r>
              <a:rPr lang="hu-HU" sz="3000" dirty="0"/>
              <a:t> </a:t>
            </a:r>
            <a:br>
              <a:rPr lang="hu-HU" sz="3000" dirty="0"/>
            </a:br>
            <a:r>
              <a:rPr lang="hu-HU" sz="3000" dirty="0"/>
              <a:t>[1/2]</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A szakma legelterjedtebb építési</a:t>
            </a:r>
            <a:br>
              <a:rPr lang="hu-HU" sz="2000" dirty="0"/>
            </a:br>
            <a:r>
              <a:rPr lang="hu-HU" sz="2000" dirty="0"/>
              <a:t> alkalmazása. 50+ millió projektben használják idő és munka megspórolására.</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2" name="Tartalom helye 2">
            <a:extLst>
              <a:ext uri="{FF2B5EF4-FFF2-40B4-BE49-F238E27FC236}">
                <a16:creationId xmlns:a16="http://schemas.microsoft.com/office/drawing/2014/main" id="{E0E09A3C-087E-481F-901E-BD136A0DD800}"/>
              </a:ext>
            </a:extLst>
          </p:cNvPr>
          <p:cNvSpPr>
            <a:spLocks noGrp="1"/>
          </p:cNvSpPr>
          <p:nvPr>
            <p:ph idx="1"/>
          </p:nvPr>
        </p:nvSpPr>
        <p:spPr>
          <a:xfrm>
            <a:off x="4344166" y="677482"/>
            <a:ext cx="7749678" cy="1968615"/>
          </a:xfrm>
        </p:spPr>
        <p:txBody>
          <a:bodyPr numCol="2">
            <a:noAutofit/>
          </a:bodyPr>
          <a:lstStyle/>
          <a:p>
            <a:pPr algn="l"/>
            <a:r>
              <a:rPr lang="hu-HU" sz="1700" b="0" i="0" dirty="0">
                <a:solidFill>
                  <a:srgbClr val="202122"/>
                </a:solidFill>
                <a:effectLst/>
                <a:latin typeface="+mn-lt"/>
              </a:rPr>
              <a:t>A </a:t>
            </a:r>
            <a:r>
              <a:rPr lang="hu-HU" sz="1700" b="0" i="0" dirty="0" err="1">
                <a:solidFill>
                  <a:srgbClr val="202122"/>
                </a:solidFill>
                <a:effectLst/>
                <a:latin typeface="+mn-lt"/>
              </a:rPr>
              <a:t>PlanGrid</a:t>
            </a:r>
            <a:r>
              <a:rPr lang="hu-HU" sz="1700" b="0" i="0" dirty="0">
                <a:solidFill>
                  <a:srgbClr val="202122"/>
                </a:solidFill>
                <a:effectLst/>
                <a:latin typeface="+mn-lt"/>
              </a:rPr>
              <a:t>           segítségével bárhonnan, azonnal és könnyedén megoszthatók a tervrajzok, jelölések, fotók, problémák és napi jelentések a teljes munkacsoporttal.</a:t>
            </a:r>
          </a:p>
          <a:p>
            <a:pPr algn="l"/>
            <a:r>
              <a:rPr lang="hu-HU" sz="1700" b="0" i="0" dirty="0">
                <a:solidFill>
                  <a:srgbClr val="202122"/>
                </a:solidFill>
                <a:effectLst/>
                <a:latin typeface="+mn-lt"/>
              </a:rPr>
              <a:t>Minden résztvevő követheti az aktuális terveket, könnyedén és gyorsan követheti a módosításokat, megtekintheti a dokumentumokat, és kezelheti a helyszínen a problémákat, internetkapcsolat nélkül is.</a:t>
            </a:r>
          </a:p>
          <a:p>
            <a:pPr algn="l"/>
            <a:r>
              <a:rPr lang="hu-HU" sz="1700" b="0" i="0" dirty="0">
                <a:solidFill>
                  <a:srgbClr val="202122"/>
                </a:solidFill>
                <a:effectLst/>
                <a:latin typeface="+mn-lt"/>
              </a:rPr>
              <a:t>Egyszerűségének köszönhetően a csapat minden tagja tudja használni, beleértve a fővállalkozókat, az építési vezetőket, projektmenedzsereket, szakembereket, építészeket és a munkafelügyelőket.</a:t>
            </a:r>
          </a:p>
        </p:txBody>
      </p:sp>
      <p:graphicFrame>
        <p:nvGraphicFramePr>
          <p:cNvPr id="21" name="Table 7">
            <a:extLst>
              <a:ext uri="{FF2B5EF4-FFF2-40B4-BE49-F238E27FC236}">
                <a16:creationId xmlns:a16="http://schemas.microsoft.com/office/drawing/2014/main" id="{6E688E5D-F273-4C85-A677-2F1AC46CE5DE}"/>
              </a:ext>
            </a:extLst>
          </p:cNvPr>
          <p:cNvGraphicFramePr>
            <a:graphicFrameLocks noGrp="1"/>
          </p:cNvGraphicFramePr>
          <p:nvPr>
            <p:extLst>
              <p:ext uri="{D42A27DB-BD31-4B8C-83A1-F6EECF244321}">
                <p14:modId xmlns:p14="http://schemas.microsoft.com/office/powerpoint/2010/main" val="1138630860"/>
              </p:ext>
            </p:extLst>
          </p:nvPr>
        </p:nvGraphicFramePr>
        <p:xfrm>
          <a:off x="4452834" y="3206612"/>
          <a:ext cx="7532342" cy="3398520"/>
        </p:xfrm>
        <a:graphic>
          <a:graphicData uri="http://schemas.openxmlformats.org/drawingml/2006/table">
            <a:tbl>
              <a:tblPr firstRow="1" bandRow="1">
                <a:tableStyleId>{5C22544A-7EE6-4342-B048-85BDC9FD1C3A}</a:tableStyleId>
              </a:tblPr>
              <a:tblGrid>
                <a:gridCol w="403090">
                  <a:extLst>
                    <a:ext uri="{9D8B030D-6E8A-4147-A177-3AD203B41FA5}">
                      <a16:colId xmlns:a16="http://schemas.microsoft.com/office/drawing/2014/main" val="3909592064"/>
                    </a:ext>
                  </a:extLst>
                </a:gridCol>
                <a:gridCol w="7129252">
                  <a:extLst>
                    <a:ext uri="{9D8B030D-6E8A-4147-A177-3AD203B41FA5}">
                      <a16:colId xmlns:a16="http://schemas.microsoft.com/office/drawing/2014/main" val="2748866433"/>
                    </a:ext>
                  </a:extLst>
                </a:gridCol>
              </a:tblGrid>
              <a:tr h="334528">
                <a:tc>
                  <a:txBody>
                    <a:bodyPr/>
                    <a:lstStyle/>
                    <a:p>
                      <a:pPr algn="ctr"/>
                      <a:r>
                        <a:rPr lang="hu-HU" sz="1700" b="1" dirty="0">
                          <a:solidFill>
                            <a:schemeClr val="bg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700" b="0" dirty="0">
                          <a:solidFill>
                            <a:schemeClr val="tx1"/>
                          </a:solidFill>
                        </a:rPr>
                        <a:t>Mobilkészüléken elérhető a tervrajzmegtekintő alkalmazás</a:t>
                      </a:r>
                    </a:p>
                  </a:txBody>
                  <a:tcPr anchor="ctr">
                    <a:lnL w="38100" cap="flat" cmpd="sng" algn="ctr">
                      <a:solidFill>
                        <a:schemeClr val="bg1"/>
                      </a:solidFill>
                      <a:prstDash val="solid"/>
                      <a:round/>
                      <a:headEnd type="none" w="med" len="med"/>
                      <a:tailEnd type="none" w="med" len="med"/>
                    </a:lnL>
                    <a:lnT w="9525"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334528">
                <a:tc>
                  <a:txBody>
                    <a:bodyPr/>
                    <a:lstStyle/>
                    <a:p>
                      <a:pPr algn="ctr"/>
                      <a:r>
                        <a:rPr lang="hu-HU" sz="1700" b="1" dirty="0">
                          <a:solidFill>
                            <a:schemeClr val="bg1"/>
                          </a:solidFill>
                        </a:rPr>
                        <a:t>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Mindig naprakész aktuális tervek, még offline módban is.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334528">
                <a:tc>
                  <a:txBody>
                    <a:bodyPr/>
                    <a:lstStyle/>
                    <a:p>
                      <a:pPr algn="ctr"/>
                      <a:r>
                        <a:rPr lang="hu-HU" sz="1700" b="1" dirty="0">
                          <a:solidFill>
                            <a:schemeClr val="bg1"/>
                          </a:solidFill>
                        </a:rPr>
                        <a:t>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Az új tervváltoztatások automatikus digitális beillesztése és verziókezelése.</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581788">
                <a:tc>
                  <a:txBody>
                    <a:bodyPr/>
                    <a:lstStyle/>
                    <a:p>
                      <a:pPr algn="ctr"/>
                      <a:r>
                        <a:rPr lang="hu-HU" sz="1700" b="1" dirty="0">
                          <a:solidFill>
                            <a:schemeClr val="bg1"/>
                          </a:solidFill>
                        </a:rPr>
                        <a:t>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Folyamatfotók közvetlenül a tervrajzokhoz tűzése. Az építésifolyamat-fotók automatikus biztonsági mentése és archiválása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1076308">
                <a:tc>
                  <a:txBody>
                    <a:bodyPr/>
                    <a:lstStyle/>
                    <a:p>
                      <a:pPr algn="ctr"/>
                      <a:r>
                        <a:rPr lang="hu-HU" sz="1700" b="1" dirty="0">
                          <a:solidFill>
                            <a:schemeClr val="bg1"/>
                          </a:solidFill>
                        </a:rPr>
                        <a:t>5</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solidFill>
                            <a:srgbClr val="333333"/>
                          </a:solidFill>
                          <a:latin typeface="+mn-lt"/>
                        </a:rPr>
                        <a:t>Hibák létrehozása és nyomon követése a testre szabható hiányjegyzék eszközzel. Hibajegyzékek követése és megoldása könnyedén. Azonnali értesítés a projektek és hibajegyzékek módosításáról. Automatikusan gördülő  hibanapló, amely kereshető és letölthető.</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90260810"/>
                  </a:ext>
                </a:extLst>
              </a:tr>
              <a:tr h="581788">
                <a:tc>
                  <a:txBody>
                    <a:bodyPr/>
                    <a:lstStyle/>
                    <a:p>
                      <a:pPr algn="ctr"/>
                      <a:r>
                        <a:rPr lang="hu-HU" sz="1700" b="1" dirty="0">
                          <a:solidFill>
                            <a:schemeClr val="bg1"/>
                          </a:solidFill>
                        </a:rPr>
                        <a:t>6</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solidFill>
                            <a:srgbClr val="333333"/>
                          </a:solidFill>
                          <a:latin typeface="+mn-lt"/>
                        </a:rPr>
                        <a:t>Építésmenedzsment eszközök, mint például az információkérés közzététele és a javaslatok kiosztása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87882305"/>
                  </a:ext>
                </a:extLst>
              </a:tr>
            </a:tbl>
          </a:graphicData>
        </a:graphic>
      </p:graphicFrame>
      <p:sp>
        <p:nvSpPr>
          <p:cNvPr id="28" name="Tartalom helye 2">
            <a:extLst>
              <a:ext uri="{FF2B5EF4-FFF2-40B4-BE49-F238E27FC236}">
                <a16:creationId xmlns:a16="http://schemas.microsoft.com/office/drawing/2014/main" id="{690761AF-CD44-4CB2-BCA9-0EEDE068E595}"/>
              </a:ext>
            </a:extLst>
          </p:cNvPr>
          <p:cNvSpPr txBox="1">
            <a:spLocks/>
          </p:cNvSpPr>
          <p:nvPr/>
        </p:nvSpPr>
        <p:spPr>
          <a:xfrm>
            <a:off x="4452834" y="2888853"/>
            <a:ext cx="7641010" cy="317759"/>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1700" b="1" dirty="0">
                <a:solidFill>
                  <a:schemeClr val="accent1">
                    <a:lumMod val="50000"/>
                  </a:schemeClr>
                </a:solidFill>
                <a:latin typeface="+mn-lt"/>
              </a:rPr>
              <a:t>Főbb funkciói:</a:t>
            </a:r>
          </a:p>
        </p:txBody>
      </p:sp>
      <p:pic>
        <p:nvPicPr>
          <p:cNvPr id="29" name="Picture 6" descr="PlanGrid - Wikipedia">
            <a:extLst>
              <a:ext uri="{FF2B5EF4-FFF2-40B4-BE49-F238E27FC236}">
                <a16:creationId xmlns:a16="http://schemas.microsoft.com/office/drawing/2014/main" id="{28F91706-8205-49AD-8B3A-8D2775D390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8310" y="511388"/>
            <a:ext cx="476166" cy="50456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5EC4F498-9001-48C8-9489-439B32B1F7C4}"/>
              </a:ext>
            </a:extLst>
          </p:cNvPr>
          <p:cNvSpPr>
            <a:spLocks noGrp="1"/>
          </p:cNvSpPr>
          <p:nvPr>
            <p:ph type="sldNum" sz="quarter" idx="12"/>
          </p:nvPr>
        </p:nvSpPr>
        <p:spPr/>
        <p:txBody>
          <a:bodyPr/>
          <a:lstStyle/>
          <a:p>
            <a:fld id="{B21332D6-23E1-476A-A412-822FBBA5E59B}" type="slidenum">
              <a:rPr lang="hu-HU" smtClean="0"/>
              <a:t>36</a:t>
            </a:fld>
            <a:endParaRPr lang="hu-HU"/>
          </a:p>
        </p:txBody>
      </p:sp>
    </p:spTree>
    <p:extLst>
      <p:ext uri="{BB962C8B-B14F-4D97-AF65-F5344CB8AC3E}">
        <p14:creationId xmlns:p14="http://schemas.microsoft.com/office/powerpoint/2010/main" val="1199413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err="1"/>
              <a:t>PlanGrid</a:t>
            </a:r>
            <a:r>
              <a:rPr lang="hu-HU" sz="3000" dirty="0"/>
              <a:t> előnyei </a:t>
            </a:r>
            <a:br>
              <a:rPr lang="hu-HU" sz="3000" dirty="0"/>
            </a:br>
            <a:r>
              <a:rPr lang="hu-HU" sz="3000" dirty="0"/>
              <a:t>[2/2]</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A szakma legelterjedtebb építési</a:t>
            </a:r>
            <a:br>
              <a:rPr lang="hu-HU" sz="2000" dirty="0"/>
            </a:br>
            <a:r>
              <a:rPr lang="hu-HU" sz="2000" dirty="0"/>
              <a:t> alkalmazása. 50+ millió projektben használják idő és munka megspórolására.</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pic>
        <p:nvPicPr>
          <p:cNvPr id="24" name="Picture 4" descr="Construction Management Software - PlanGrid">
            <a:extLst>
              <a:ext uri="{FF2B5EF4-FFF2-40B4-BE49-F238E27FC236}">
                <a16:creationId xmlns:a16="http://schemas.microsoft.com/office/drawing/2014/main" id="{42E90E1F-E528-4E9C-945C-ABF7E7185C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6031" y="3825233"/>
            <a:ext cx="2120324" cy="28933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2" name="Tartalom helye 2">
            <a:extLst>
              <a:ext uri="{FF2B5EF4-FFF2-40B4-BE49-F238E27FC236}">
                <a16:creationId xmlns:a16="http://schemas.microsoft.com/office/drawing/2014/main" id="{E0E09A3C-087E-481F-901E-BD136A0DD800}"/>
              </a:ext>
            </a:extLst>
          </p:cNvPr>
          <p:cNvSpPr>
            <a:spLocks noGrp="1"/>
          </p:cNvSpPr>
          <p:nvPr>
            <p:ph idx="1"/>
          </p:nvPr>
        </p:nvSpPr>
        <p:spPr>
          <a:xfrm>
            <a:off x="4344166" y="677482"/>
            <a:ext cx="7749678" cy="6030967"/>
          </a:xfrm>
        </p:spPr>
        <p:txBody>
          <a:bodyPr numCol="2">
            <a:noAutofit/>
          </a:bodyPr>
          <a:lstStyle/>
          <a:p>
            <a:pPr marL="0" indent="0">
              <a:buNone/>
            </a:pPr>
            <a:r>
              <a:rPr lang="hu-HU" sz="1700" b="1" i="0" dirty="0">
                <a:solidFill>
                  <a:schemeClr val="accent1">
                    <a:lumMod val="50000"/>
                  </a:schemeClr>
                </a:solidFill>
                <a:effectLst/>
                <a:latin typeface="+mn-lt"/>
              </a:rPr>
              <a:t>Könnyű kezelés és </a:t>
            </a:r>
            <a:r>
              <a:rPr lang="hu-HU" sz="1700" b="1" i="0" dirty="0" err="1">
                <a:solidFill>
                  <a:schemeClr val="accent1">
                    <a:lumMod val="50000"/>
                  </a:schemeClr>
                </a:solidFill>
                <a:effectLst/>
                <a:latin typeface="+mn-lt"/>
              </a:rPr>
              <a:t>automatizáció</a:t>
            </a:r>
            <a:endParaRPr lang="hu-HU" sz="1700" b="1" i="0" dirty="0">
              <a:solidFill>
                <a:schemeClr val="accent1">
                  <a:lumMod val="50000"/>
                </a:schemeClr>
              </a:solidFill>
              <a:effectLst/>
              <a:latin typeface="+mn-lt"/>
            </a:endParaRPr>
          </a:p>
          <a:p>
            <a:r>
              <a:rPr lang="hu-HU" sz="1700" b="0" i="0" dirty="0">
                <a:solidFill>
                  <a:srgbClr val="202122"/>
                </a:solidFill>
                <a:effectLst/>
                <a:latin typeface="+mn-lt"/>
              </a:rPr>
              <a:t>Könnyen hozzáférhetők a teljes körű rajzok a területen, a rajz módosításai azonnal követhetők.</a:t>
            </a:r>
          </a:p>
          <a:p>
            <a:r>
              <a:rPr lang="hu-HU" sz="1700" b="0" i="0" dirty="0">
                <a:solidFill>
                  <a:srgbClr val="202122"/>
                </a:solidFill>
                <a:effectLst/>
                <a:latin typeface="+mn-lt"/>
              </a:rPr>
              <a:t>A rajzba helyezehető fényképen lévő előrehaladás.</a:t>
            </a:r>
          </a:p>
          <a:p>
            <a:r>
              <a:rPr lang="hu-HU" sz="1700" b="0" i="0" dirty="0">
                <a:solidFill>
                  <a:srgbClr val="202122"/>
                </a:solidFill>
                <a:effectLst/>
                <a:latin typeface="+mn-lt"/>
              </a:rPr>
              <a:t>A fényképek automatikusan rögzítik a fotót felvevő felhasználót, a felvétel dátumát és a rajta rögzített rajzot.</a:t>
            </a:r>
          </a:p>
          <a:p>
            <a:r>
              <a:rPr lang="hu-HU" sz="1700" b="0" i="0" dirty="0">
                <a:solidFill>
                  <a:srgbClr val="202122"/>
                </a:solidFill>
                <a:effectLst/>
                <a:latin typeface="+mn-lt"/>
              </a:rPr>
              <a:t>A teljes méretű rajz megosztása.</a:t>
            </a:r>
          </a:p>
          <a:p>
            <a:r>
              <a:rPr lang="hu-HU" sz="1700" b="0" i="0" dirty="0">
                <a:solidFill>
                  <a:srgbClr val="202122"/>
                </a:solidFill>
                <a:effectLst/>
                <a:latin typeface="+mn-lt"/>
              </a:rPr>
              <a:t>Lehetővé teszi a többszörös módosításokkal való interakciókat, és megmutatja, hogy mikor jöttek létre a módosítások.</a:t>
            </a:r>
          </a:p>
          <a:p>
            <a:pPr marL="0" indent="0">
              <a:buNone/>
            </a:pPr>
            <a:r>
              <a:rPr lang="hu-HU" sz="1700" b="1" dirty="0">
                <a:solidFill>
                  <a:schemeClr val="accent1">
                    <a:lumMod val="50000"/>
                  </a:schemeClr>
                </a:solidFill>
                <a:latin typeface="+mn-lt"/>
              </a:rPr>
              <a:t>Szinkronizáció</a:t>
            </a:r>
            <a:endParaRPr lang="hu-HU" sz="1700" b="1" i="0" dirty="0">
              <a:solidFill>
                <a:schemeClr val="accent1">
                  <a:lumMod val="50000"/>
                </a:schemeClr>
              </a:solidFill>
              <a:effectLst/>
              <a:latin typeface="+mn-lt"/>
            </a:endParaRPr>
          </a:p>
          <a:p>
            <a:r>
              <a:rPr lang="hu-HU" sz="1700" b="0" i="0" dirty="0">
                <a:solidFill>
                  <a:srgbClr val="202122"/>
                </a:solidFill>
                <a:effectLst/>
                <a:latin typeface="+mn-lt"/>
              </a:rPr>
              <a:t>A szinkronizált projekt dokumentumok közvetlenül az iPhone / </a:t>
            </a:r>
            <a:r>
              <a:rPr lang="hu-HU" sz="1700" b="0" i="0" dirty="0" err="1">
                <a:solidFill>
                  <a:srgbClr val="202122"/>
                </a:solidFill>
                <a:effectLst/>
                <a:latin typeface="+mn-lt"/>
              </a:rPr>
              <a:t>iPad</a:t>
            </a:r>
            <a:r>
              <a:rPr lang="hu-HU" sz="1700" b="0" i="0" dirty="0">
                <a:solidFill>
                  <a:srgbClr val="202122"/>
                </a:solidFill>
                <a:effectLst/>
                <a:latin typeface="+mn-lt"/>
              </a:rPr>
              <a:t> készülékre kerülnek, és közvetlenül tárolódnak, így nincs szükség internet-hozzáférésre.</a:t>
            </a:r>
          </a:p>
          <a:p>
            <a:r>
              <a:rPr lang="hu-HU" sz="1700" b="0" i="0" dirty="0">
                <a:solidFill>
                  <a:srgbClr val="202122"/>
                </a:solidFill>
                <a:effectLst/>
                <a:latin typeface="+mn-lt"/>
              </a:rPr>
              <a:t>A nem </a:t>
            </a:r>
            <a:r>
              <a:rPr lang="hu-HU" sz="1700" b="0" i="0" dirty="0" err="1">
                <a:solidFill>
                  <a:srgbClr val="202122"/>
                </a:solidFill>
                <a:effectLst/>
                <a:latin typeface="+mn-lt"/>
              </a:rPr>
              <a:t>PlanGrid</a:t>
            </a:r>
            <a:r>
              <a:rPr lang="hu-HU" sz="1700" b="0" i="0" dirty="0">
                <a:solidFill>
                  <a:srgbClr val="202122"/>
                </a:solidFill>
                <a:effectLst/>
                <a:latin typeface="+mn-lt"/>
              </a:rPr>
              <a:t> felhasználók számára is hozzáférhet a rajzokhoz, miután e-mailben elküldték a megosztott információkat.</a:t>
            </a:r>
          </a:p>
          <a:p>
            <a:r>
              <a:rPr lang="hu-HU" sz="1700" b="0" i="0" dirty="0">
                <a:solidFill>
                  <a:srgbClr val="202122"/>
                </a:solidFill>
                <a:effectLst/>
                <a:latin typeface="+mn-lt"/>
              </a:rPr>
              <a:t>Beépített mérőeszköz, amely lehetővé teszi a mérések és a pontos információk megszerzését a rajzokból.</a:t>
            </a:r>
          </a:p>
          <a:p>
            <a:pPr marL="0" indent="0">
              <a:buNone/>
            </a:pPr>
            <a:r>
              <a:rPr lang="hu-HU" sz="1700" b="1" i="0" dirty="0">
                <a:solidFill>
                  <a:schemeClr val="accent1">
                    <a:lumMod val="50000"/>
                  </a:schemeClr>
                </a:solidFill>
                <a:effectLst/>
                <a:latin typeface="+mn-lt"/>
              </a:rPr>
              <a:t>Védelem</a:t>
            </a:r>
          </a:p>
          <a:p>
            <a:r>
              <a:rPr lang="hu-HU" sz="1700" b="0" i="0" dirty="0">
                <a:solidFill>
                  <a:srgbClr val="202122"/>
                </a:solidFill>
                <a:effectLst/>
                <a:latin typeface="+mn-lt"/>
              </a:rPr>
              <a:t>Privát jegyzetek is készíthetők, és nem lesznek láthatóak a többi csapattag számára.</a:t>
            </a:r>
          </a:p>
          <a:p>
            <a:r>
              <a:rPr lang="hu-HU" sz="1700" b="0" i="0" dirty="0">
                <a:solidFill>
                  <a:srgbClr val="202122"/>
                </a:solidFill>
                <a:effectLst/>
                <a:latin typeface="+mn-lt"/>
              </a:rPr>
              <a:t>A </a:t>
            </a:r>
            <a:r>
              <a:rPr lang="hu-HU" sz="1700" b="0" i="0" dirty="0" err="1">
                <a:solidFill>
                  <a:srgbClr val="202122"/>
                </a:solidFill>
                <a:effectLst/>
                <a:latin typeface="+mn-lt"/>
              </a:rPr>
              <a:t>PlanGridet</a:t>
            </a:r>
            <a:r>
              <a:rPr lang="hu-HU" sz="1700" b="0" i="0" dirty="0">
                <a:solidFill>
                  <a:srgbClr val="202122"/>
                </a:solidFill>
                <a:effectLst/>
                <a:latin typeface="+mn-lt"/>
              </a:rPr>
              <a:t> 256 bites SSL-végvédett titkosítás védi a böngésző és a szervereink között.</a:t>
            </a:r>
          </a:p>
          <a:p>
            <a:endParaRPr lang="hu-HU" sz="1700" b="0" i="0" dirty="0">
              <a:solidFill>
                <a:srgbClr val="202122"/>
              </a:solidFill>
              <a:effectLst/>
              <a:latin typeface="+mn-lt"/>
            </a:endParaRPr>
          </a:p>
        </p:txBody>
      </p:sp>
      <p:sp>
        <p:nvSpPr>
          <p:cNvPr id="3" name="Slide Number Placeholder 2">
            <a:extLst>
              <a:ext uri="{FF2B5EF4-FFF2-40B4-BE49-F238E27FC236}">
                <a16:creationId xmlns:a16="http://schemas.microsoft.com/office/drawing/2014/main" id="{39D4C378-97D1-4E3C-AC85-BFC06CEE5ACB}"/>
              </a:ext>
            </a:extLst>
          </p:cNvPr>
          <p:cNvSpPr>
            <a:spLocks noGrp="1"/>
          </p:cNvSpPr>
          <p:nvPr>
            <p:ph type="sldNum" sz="quarter" idx="12"/>
          </p:nvPr>
        </p:nvSpPr>
        <p:spPr/>
        <p:txBody>
          <a:bodyPr/>
          <a:lstStyle/>
          <a:p>
            <a:fld id="{B21332D6-23E1-476A-A412-822FBBA5E59B}" type="slidenum">
              <a:rPr lang="hu-HU" smtClean="0"/>
              <a:t>37</a:t>
            </a:fld>
            <a:endParaRPr lang="hu-HU"/>
          </a:p>
        </p:txBody>
      </p:sp>
    </p:spTree>
    <p:extLst>
      <p:ext uri="{BB962C8B-B14F-4D97-AF65-F5344CB8AC3E}">
        <p14:creationId xmlns:p14="http://schemas.microsoft.com/office/powerpoint/2010/main" val="2518776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err="1"/>
              <a:t>PlanRadar</a:t>
            </a:r>
            <a:br>
              <a:rPr lang="hu-HU" sz="3000" dirty="0"/>
            </a:br>
            <a:r>
              <a:rPr lang="hu-HU" sz="3000" dirty="0"/>
              <a:t>[1/2]</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Felöleli az ingatlan teljes életciklusát. A tervezéstől és építéstől kezdve a működésen át, egészen a lebontásig segíti felhasználóit az optimalizációban.</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1899D1-CF49-4751-A3C1-9796001CA65E}"/>
              </a:ext>
            </a:extLst>
          </p:cNvPr>
          <p:cNvSpPr txBox="1">
            <a:spLocks/>
          </p:cNvSpPr>
          <p:nvPr/>
        </p:nvSpPr>
        <p:spPr>
          <a:xfrm>
            <a:off x="4344166" y="677482"/>
            <a:ext cx="7749678" cy="1968615"/>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solidFill>
                  <a:srgbClr val="202122"/>
                </a:solidFill>
                <a:latin typeface="+mn-lt"/>
              </a:rPr>
              <a:t>A </a:t>
            </a:r>
            <a:r>
              <a:rPr lang="hu-HU" sz="1700" dirty="0" err="1">
                <a:solidFill>
                  <a:srgbClr val="202122"/>
                </a:solidFill>
                <a:latin typeface="+mn-lt"/>
              </a:rPr>
              <a:t>PlanRadar</a:t>
            </a:r>
            <a:r>
              <a:rPr lang="hu-HU" sz="1700" dirty="0">
                <a:solidFill>
                  <a:srgbClr val="202122"/>
                </a:solidFill>
                <a:latin typeface="+mn-lt"/>
              </a:rPr>
              <a:t>   egy építőipari, ingatlankezelési szoftver, amely az épületek teljes életciklusán keresztül, a tervezéstől és az építéstől kezdve a működtetésen át egészen a lebontásig segíti felhasználóit a munkafolyamatok optimalizálásában, kézben tartásában. </a:t>
            </a:r>
          </a:p>
          <a:p>
            <a:r>
              <a:rPr lang="hu-HU" sz="1700" dirty="0">
                <a:solidFill>
                  <a:srgbClr val="202122"/>
                </a:solidFill>
                <a:latin typeface="+mn-lt"/>
              </a:rPr>
              <a:t>A </a:t>
            </a:r>
            <a:r>
              <a:rPr lang="hu-HU" sz="1700" dirty="0" err="1">
                <a:solidFill>
                  <a:srgbClr val="202122"/>
                </a:solidFill>
                <a:latin typeface="+mn-lt"/>
              </a:rPr>
              <a:t>PlanRadar</a:t>
            </a:r>
            <a:r>
              <a:rPr lang="hu-HU" sz="1700" dirty="0">
                <a:solidFill>
                  <a:srgbClr val="202122"/>
                </a:solidFill>
                <a:latin typeface="+mn-lt"/>
              </a:rPr>
              <a:t> webapplikáció telepítés nélkül elérhető böngészőn keresztül asztali számítógépről vagy laptopról. </a:t>
            </a:r>
          </a:p>
          <a:p>
            <a:r>
              <a:rPr lang="hu-HU" sz="1700" dirty="0">
                <a:solidFill>
                  <a:srgbClr val="202122"/>
                </a:solidFill>
                <a:latin typeface="+mn-lt"/>
              </a:rPr>
              <a:t>Az applikáció minden mobil eszközön elérhető. Az alkalmazás offline módban, internet-kapcsolat nélkül is használható.</a:t>
            </a:r>
          </a:p>
          <a:p>
            <a:r>
              <a:rPr lang="hu-HU" sz="1700" dirty="0">
                <a:solidFill>
                  <a:srgbClr val="202122"/>
                </a:solidFill>
                <a:latin typeface="+mn-lt"/>
              </a:rPr>
              <a:t>A </a:t>
            </a:r>
            <a:r>
              <a:rPr lang="hu-HU" sz="1700" dirty="0" err="1">
                <a:solidFill>
                  <a:srgbClr val="202122"/>
                </a:solidFill>
                <a:latin typeface="+mn-lt"/>
              </a:rPr>
              <a:t>PlanRadar</a:t>
            </a:r>
            <a:r>
              <a:rPr lang="hu-HU" sz="1700" dirty="0">
                <a:solidFill>
                  <a:srgbClr val="202122"/>
                </a:solidFill>
                <a:latin typeface="+mn-lt"/>
              </a:rPr>
              <a:t>-t eddig a világ 45 országában több mint 8000 ügyfél választotta, jelenleg 25 ezerre tehető azoknak a már futó építőipari beruházásoknak a száma, ahol ezt a megoldást használják.</a:t>
            </a:r>
          </a:p>
          <a:p>
            <a:endParaRPr lang="hu-HU" sz="1700" dirty="0">
              <a:solidFill>
                <a:srgbClr val="202122"/>
              </a:solidFill>
              <a:latin typeface="+mn-lt"/>
            </a:endParaRPr>
          </a:p>
          <a:p>
            <a:endParaRPr lang="hu-HU" sz="1700" dirty="0">
              <a:solidFill>
                <a:srgbClr val="202122"/>
              </a:solidFill>
              <a:latin typeface="+mn-lt"/>
            </a:endParaRPr>
          </a:p>
          <a:p>
            <a:endParaRPr lang="hu-HU" sz="1700" dirty="0">
              <a:solidFill>
                <a:srgbClr val="202122"/>
              </a:solidFill>
              <a:latin typeface="+mn-lt"/>
            </a:endParaRPr>
          </a:p>
        </p:txBody>
      </p:sp>
      <p:pic>
        <p:nvPicPr>
          <p:cNvPr id="23" name="Picture 2" descr="Hibakezelés és digitális tervdokumentáció a PlanRadar segítségével">
            <a:extLst>
              <a:ext uri="{FF2B5EF4-FFF2-40B4-BE49-F238E27FC236}">
                <a16:creationId xmlns:a16="http://schemas.microsoft.com/office/drawing/2014/main" id="{2DFB2F43-01E8-4B6E-9E82-B9EA2E8EBB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8996" y="728428"/>
            <a:ext cx="980690" cy="235366"/>
          </a:xfrm>
          <a:prstGeom prst="rect">
            <a:avLst/>
          </a:prstGeom>
          <a:noFill/>
          <a:extLst>
            <a:ext uri="{909E8E84-426E-40DD-AFC4-6F175D3DCCD1}">
              <a14:hiddenFill xmlns:a14="http://schemas.microsoft.com/office/drawing/2010/main">
                <a:solidFill>
                  <a:srgbClr val="FFFFFF"/>
                </a:solidFill>
              </a14:hiddenFill>
            </a:ext>
          </a:extLst>
        </p:spPr>
      </p:pic>
      <p:pic>
        <p:nvPicPr>
          <p:cNvPr id="25" name="Kép 3">
            <a:extLst>
              <a:ext uri="{FF2B5EF4-FFF2-40B4-BE49-F238E27FC236}">
                <a16:creationId xmlns:a16="http://schemas.microsoft.com/office/drawing/2014/main" id="{88474DF6-B920-44DF-A7BE-897152202DA6}"/>
              </a:ext>
            </a:extLst>
          </p:cNvPr>
          <p:cNvPicPr>
            <a:picLocks noChangeAspect="1"/>
          </p:cNvPicPr>
          <p:nvPr/>
        </p:nvPicPr>
        <p:blipFill>
          <a:blip r:embed="rId5"/>
          <a:stretch>
            <a:fillRect/>
          </a:stretch>
        </p:blipFill>
        <p:spPr>
          <a:xfrm>
            <a:off x="8154168" y="4161720"/>
            <a:ext cx="3824287" cy="2273545"/>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Slide Number Placeholder 4">
            <a:extLst>
              <a:ext uri="{FF2B5EF4-FFF2-40B4-BE49-F238E27FC236}">
                <a16:creationId xmlns:a16="http://schemas.microsoft.com/office/drawing/2014/main" id="{2EAB2200-1684-48CC-BFBD-A0E0F4CD3D3B}"/>
              </a:ext>
            </a:extLst>
          </p:cNvPr>
          <p:cNvSpPr>
            <a:spLocks noGrp="1"/>
          </p:cNvSpPr>
          <p:nvPr>
            <p:ph type="sldNum" sz="quarter" idx="12"/>
          </p:nvPr>
        </p:nvSpPr>
        <p:spPr/>
        <p:txBody>
          <a:bodyPr/>
          <a:lstStyle/>
          <a:p>
            <a:fld id="{B21332D6-23E1-476A-A412-822FBBA5E59B}" type="slidenum">
              <a:rPr lang="hu-HU" smtClean="0"/>
              <a:t>38</a:t>
            </a:fld>
            <a:endParaRPr lang="hu-HU" dirty="0"/>
          </a:p>
        </p:txBody>
      </p:sp>
    </p:spTree>
    <p:extLst>
      <p:ext uri="{BB962C8B-B14F-4D97-AF65-F5344CB8AC3E}">
        <p14:creationId xmlns:p14="http://schemas.microsoft.com/office/powerpoint/2010/main" val="3058563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err="1"/>
              <a:t>PlanRadar</a:t>
            </a:r>
            <a:r>
              <a:rPr lang="hu-HU" sz="3000" dirty="0"/>
              <a:t> működése</a:t>
            </a:r>
            <a:br>
              <a:rPr lang="hu-HU" sz="3000" dirty="0"/>
            </a:br>
            <a:r>
              <a:rPr lang="hu-HU" sz="3000" dirty="0"/>
              <a:t>[2/2]</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Felöleli az ingatlan teljes életciklusát. A tervezéstől és építéstől kezdve a működésen át, egészen a lebontásig segíti felhasználóit az optimalizációban.</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1899D1-CF49-4751-A3C1-9796001CA65E}"/>
              </a:ext>
            </a:extLst>
          </p:cNvPr>
          <p:cNvSpPr txBox="1">
            <a:spLocks/>
          </p:cNvSpPr>
          <p:nvPr/>
        </p:nvSpPr>
        <p:spPr>
          <a:xfrm>
            <a:off x="4344166" y="677482"/>
            <a:ext cx="7749678" cy="3364679"/>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solidFill>
                  <a:srgbClr val="202122"/>
                </a:solidFill>
                <a:latin typeface="+mn-lt"/>
              </a:rPr>
              <a:t>A felhasználók minden fontos információról: az építkezés tervrajzairól, a kivitelezés adott szakaszairól, állásáról, az elkészült ingatlan állapotáról, annak változásairól, a hatékony fenntartás és üzemeltetés biztosításához szükséges soron következő feladatokról, teendőkről bejegyzéseket, úgynevezett jegyeket készítenek, amelyeket az applikációban rögzítenek. </a:t>
            </a:r>
          </a:p>
          <a:p>
            <a:r>
              <a:rPr lang="hu-HU" sz="1700" dirty="0">
                <a:solidFill>
                  <a:srgbClr val="202122"/>
                </a:solidFill>
                <a:latin typeface="+mn-lt"/>
              </a:rPr>
              <a:t>A bejegyzésben azt is megjelölik, hogy kinek biztosítanak automatikus, azonnali hozzáférést a rendszerben frissített adatokhoz, dokumentumokhoz, tudnivalókhoz, döntésekhez, így az érintettek naprakész, folyamatos, teljeskörű tájékoztatást kapnak az építkezés, valamint az ingatlankezelés folyamatairól.</a:t>
            </a:r>
          </a:p>
          <a:p>
            <a:r>
              <a:rPr lang="hu-HU" sz="1700" dirty="0">
                <a:solidFill>
                  <a:srgbClr val="202122"/>
                </a:solidFill>
                <a:latin typeface="+mn-lt"/>
              </a:rPr>
              <a:t>A folyamatok valós idejű nyomon követésének köszönhetően a hibák gyorsan orvosolhatóak, a komoly kiadással járó, a tervezett költségek túllépését vagy az építkezés csúszását eredményező változások megelőzhetők.</a:t>
            </a:r>
          </a:p>
        </p:txBody>
      </p:sp>
      <p:pic>
        <p:nvPicPr>
          <p:cNvPr id="15" name="Picture 4" descr="PlanRadar Reviews, Prices &amp; Ratings | GetApp UK 2020">
            <a:extLst>
              <a:ext uri="{FF2B5EF4-FFF2-40B4-BE49-F238E27FC236}">
                <a16:creationId xmlns:a16="http://schemas.microsoft.com/office/drawing/2014/main" id="{4C2ECB84-77B7-4B4D-B1C2-72CD44378D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4311" y="4068807"/>
            <a:ext cx="3879533" cy="2277405"/>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66CD47D8-A469-4CF2-9D03-BE350F49EAFA}"/>
              </a:ext>
            </a:extLst>
          </p:cNvPr>
          <p:cNvSpPr>
            <a:spLocks noGrp="1"/>
          </p:cNvSpPr>
          <p:nvPr>
            <p:ph type="sldNum" sz="quarter" idx="12"/>
          </p:nvPr>
        </p:nvSpPr>
        <p:spPr/>
        <p:txBody>
          <a:bodyPr/>
          <a:lstStyle/>
          <a:p>
            <a:fld id="{B21332D6-23E1-476A-A412-822FBBA5E59B}" type="slidenum">
              <a:rPr lang="hu-HU" smtClean="0"/>
              <a:t>39</a:t>
            </a:fld>
            <a:endParaRPr lang="hu-HU"/>
          </a:p>
        </p:txBody>
      </p:sp>
    </p:spTree>
    <p:extLst>
      <p:ext uri="{BB962C8B-B14F-4D97-AF65-F5344CB8AC3E}">
        <p14:creationId xmlns:p14="http://schemas.microsoft.com/office/powerpoint/2010/main" val="67653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Az ügyféligények felmérése elsősorban kommunikációval lehetséges</a:t>
            </a:r>
          </a:p>
        </p:txBody>
      </p:sp>
      <p:sp>
        <p:nvSpPr>
          <p:cNvPr id="3" name="Tartalom helye 2">
            <a:extLst>
              <a:ext uri="{FF2B5EF4-FFF2-40B4-BE49-F238E27FC236}">
                <a16:creationId xmlns:a16="http://schemas.microsoft.com/office/drawing/2014/main" id="{12A6D9DC-FE93-4771-BDF2-492AA8D03629}"/>
              </a:ext>
            </a:extLst>
          </p:cNvPr>
          <p:cNvSpPr>
            <a:spLocks noGrp="1"/>
          </p:cNvSpPr>
          <p:nvPr>
            <p:ph idx="1"/>
          </p:nvPr>
        </p:nvSpPr>
        <p:spPr>
          <a:xfrm>
            <a:off x="4241608" y="649481"/>
            <a:ext cx="7852235" cy="2779519"/>
          </a:xfrm>
        </p:spPr>
        <p:txBody>
          <a:bodyPr anchor="ctr">
            <a:normAutofit/>
          </a:bodyPr>
          <a:lstStyle/>
          <a:p>
            <a:r>
              <a:rPr lang="hu-HU" sz="1700" dirty="0">
                <a:latin typeface="+mn-lt"/>
              </a:rPr>
              <a:t>Az ügyféligények pontos megismerése a projekt sikerességét alapozza meg.</a:t>
            </a:r>
          </a:p>
          <a:p>
            <a:r>
              <a:rPr lang="hu-HU" sz="1700" dirty="0">
                <a:latin typeface="+mn-lt"/>
              </a:rPr>
              <a:t>Fontos kiemelni, hogy az ügyfelek többsége nem szakember, így sem a szakmai lehetőségeket, sem az esetleges szabályozási előírásokat nem ismeri. </a:t>
            </a:r>
          </a:p>
          <a:p>
            <a:r>
              <a:rPr lang="hu-HU" sz="1700" dirty="0">
                <a:latin typeface="+mn-lt"/>
              </a:rPr>
              <a:t>Az ügyfelek között többen a közösségi média alapján tájékozódnak, ahol egymásnak adnak ötleteket, tanácsokat, sokszor kellő ismeret nélkül:</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13" name="Téglalap 3">
            <a:extLst>
              <a:ext uri="{FF2B5EF4-FFF2-40B4-BE49-F238E27FC236}">
                <a16:creationId xmlns:a16="http://schemas.microsoft.com/office/drawing/2014/main" id="{88492E40-5781-42C5-A82E-EE957FE31F90}"/>
              </a:ext>
            </a:extLst>
          </p:cNvPr>
          <p:cNvSpPr/>
          <p:nvPr/>
        </p:nvSpPr>
        <p:spPr>
          <a:xfrm>
            <a:off x="4329650" y="2898978"/>
            <a:ext cx="2093748" cy="7132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a:t>„Okosban kéne megcsinálni”</a:t>
            </a:r>
          </a:p>
        </p:txBody>
      </p:sp>
      <p:sp>
        <p:nvSpPr>
          <p:cNvPr id="15" name="Téglalap 4">
            <a:extLst>
              <a:ext uri="{FF2B5EF4-FFF2-40B4-BE49-F238E27FC236}">
                <a16:creationId xmlns:a16="http://schemas.microsoft.com/office/drawing/2014/main" id="{6AC70947-6578-4D61-802C-393DF96B591E}"/>
              </a:ext>
            </a:extLst>
          </p:cNvPr>
          <p:cNvSpPr/>
          <p:nvPr/>
        </p:nvSpPr>
        <p:spPr>
          <a:xfrm>
            <a:off x="7120851" y="2898978"/>
            <a:ext cx="2093748" cy="7132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dirty="0"/>
              <a:t>„A szomszéd is így csinálta”</a:t>
            </a:r>
          </a:p>
        </p:txBody>
      </p:sp>
      <p:sp>
        <p:nvSpPr>
          <p:cNvPr id="21" name="Téglalap 8">
            <a:extLst>
              <a:ext uri="{FF2B5EF4-FFF2-40B4-BE49-F238E27FC236}">
                <a16:creationId xmlns:a16="http://schemas.microsoft.com/office/drawing/2014/main" id="{94A36238-FD51-4032-AFB8-3420E5FA008F}"/>
              </a:ext>
            </a:extLst>
          </p:cNvPr>
          <p:cNvSpPr/>
          <p:nvPr/>
        </p:nvSpPr>
        <p:spPr>
          <a:xfrm>
            <a:off x="9723328" y="2898978"/>
            <a:ext cx="2093748" cy="7132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a:t>„Láttam a neten”</a:t>
            </a:r>
          </a:p>
        </p:txBody>
      </p:sp>
      <p:sp>
        <p:nvSpPr>
          <p:cNvPr id="22" name="Tartalom helye 2">
            <a:extLst>
              <a:ext uri="{FF2B5EF4-FFF2-40B4-BE49-F238E27FC236}">
                <a16:creationId xmlns:a16="http://schemas.microsoft.com/office/drawing/2014/main" id="{34CA2C5C-1D6A-4EB3-8D1A-7482D3AEE514}"/>
              </a:ext>
            </a:extLst>
          </p:cNvPr>
          <p:cNvSpPr txBox="1">
            <a:spLocks/>
          </p:cNvSpPr>
          <p:nvPr/>
        </p:nvSpPr>
        <p:spPr>
          <a:xfrm>
            <a:off x="4329650" y="5206079"/>
            <a:ext cx="7764193" cy="1311256"/>
          </a:xfrm>
          <a:prstGeom prst="rect">
            <a:avLst/>
          </a:prstGeom>
          <a:ln w="19050">
            <a:solidFill>
              <a:schemeClr val="tx2"/>
            </a:solidFill>
            <a:prstDash val="lgDash"/>
          </a:ln>
        </p:spPr>
        <p:txBody>
          <a:bodyPr vert="horz" lIns="91440" tIns="45720" rIns="91440" bIns="45720" numCol="1" rtlCol="0" anchor="ctr">
            <a:noAutofit/>
          </a:bodyPr>
          <a:lstStyle>
            <a:defPPr>
              <a:defRPr lang="hu-HU"/>
            </a:defPPr>
            <a:lvl1pPr indent="0" algn="ctr">
              <a:lnSpc>
                <a:spcPct val="90000"/>
              </a:lnSpc>
              <a:spcBef>
                <a:spcPts val="1000"/>
              </a:spcBef>
              <a:buFont typeface="Arial" panose="020B0604020202020204" pitchFamily="34" charset="0"/>
              <a:buNone/>
              <a:defRPr sz="1700" b="1">
                <a:solidFill>
                  <a:schemeClr val="accent1">
                    <a:lumMod val="50000"/>
                  </a:schemeClr>
                </a:solidFill>
              </a:defRPr>
            </a:lvl1pPr>
            <a:lvl2pPr marL="685800" indent="-228600">
              <a:lnSpc>
                <a:spcPct val="90000"/>
              </a:lnSpc>
              <a:spcBef>
                <a:spcPts val="500"/>
              </a:spcBef>
              <a:buFont typeface="Arial" panose="020B0604020202020204" pitchFamily="34" charset="0"/>
              <a:buChar char="•"/>
              <a:defRPr sz="2400">
                <a:latin typeface="+mj-lt"/>
              </a:defRPr>
            </a:lvl2pPr>
            <a:lvl3pPr marL="1143000" indent="-228600">
              <a:lnSpc>
                <a:spcPct val="90000"/>
              </a:lnSpc>
              <a:spcBef>
                <a:spcPts val="500"/>
              </a:spcBef>
              <a:buFont typeface="Arial" panose="020B0604020202020204" pitchFamily="34" charset="0"/>
              <a:buChar char="•"/>
              <a:defRPr sz="2000">
                <a:latin typeface="+mj-lt"/>
              </a:defRPr>
            </a:lvl3pPr>
            <a:lvl4pPr marL="1600200" indent="-228600">
              <a:lnSpc>
                <a:spcPct val="90000"/>
              </a:lnSpc>
              <a:spcBef>
                <a:spcPts val="500"/>
              </a:spcBef>
              <a:buFont typeface="Arial" panose="020B0604020202020204" pitchFamily="34" charset="0"/>
              <a:buChar char="•"/>
              <a:defRPr>
                <a:latin typeface="+mj-lt"/>
              </a:defRPr>
            </a:lvl4pPr>
            <a:lvl5pPr marL="2057400" indent="-228600">
              <a:lnSpc>
                <a:spcPct val="90000"/>
              </a:lnSpc>
              <a:spcBef>
                <a:spcPts val="500"/>
              </a:spcBef>
              <a:buFont typeface="Arial" panose="020B0604020202020204" pitchFamily="34" charset="0"/>
              <a:buChar char="•"/>
              <a:defRPr>
                <a:latin typeface="+mj-lt"/>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u-HU" dirty="0"/>
              <a:t>A kommunikációs tananyagban bemutatott eszközök azért is fontosak, hogy a vállalkozók weboldalain, közösségi média felületein szakmailag valós és a jogszabályoknak megfelelő megoldások kerüljenek bemutatásra.</a:t>
            </a:r>
          </a:p>
        </p:txBody>
      </p:sp>
      <p:sp>
        <p:nvSpPr>
          <p:cNvPr id="4" name="Slide Number Placeholder 3">
            <a:extLst>
              <a:ext uri="{FF2B5EF4-FFF2-40B4-BE49-F238E27FC236}">
                <a16:creationId xmlns:a16="http://schemas.microsoft.com/office/drawing/2014/main" id="{4E3C8A28-AC6C-4B91-92CB-800AB642A2C1}"/>
              </a:ext>
            </a:extLst>
          </p:cNvPr>
          <p:cNvSpPr>
            <a:spLocks noGrp="1"/>
          </p:cNvSpPr>
          <p:nvPr>
            <p:ph type="sldNum" sz="quarter" idx="12"/>
          </p:nvPr>
        </p:nvSpPr>
        <p:spPr>
          <a:xfrm>
            <a:off x="9245600" y="6527477"/>
            <a:ext cx="2743200" cy="193998"/>
          </a:xfrm>
        </p:spPr>
        <p:txBody>
          <a:bodyPr/>
          <a:lstStyle/>
          <a:p>
            <a:fld id="{B21332D6-23E1-476A-A412-822FBBA5E59B}" type="slidenum">
              <a:rPr lang="hu-HU" smtClean="0"/>
              <a:t>4</a:t>
            </a:fld>
            <a:endParaRPr lang="hu-HU" dirty="0"/>
          </a:p>
        </p:txBody>
      </p:sp>
    </p:spTree>
    <p:extLst>
      <p:ext uri="{BB962C8B-B14F-4D97-AF65-F5344CB8AC3E}">
        <p14:creationId xmlns:p14="http://schemas.microsoft.com/office/powerpoint/2010/main" val="1128187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2800" dirty="0"/>
              <a:t>Speciális alkalmazások – uplan.io</a:t>
            </a:r>
            <a:br>
              <a:rPr lang="hu-HU" sz="2800" dirty="0"/>
            </a:br>
            <a:r>
              <a:rPr lang="hu-HU" sz="2800" dirty="0"/>
              <a:t>[1/2]</a:t>
            </a:r>
            <a:br>
              <a:rPr lang="hu-HU" sz="2800" dirty="0"/>
            </a:br>
            <a:br>
              <a:rPr lang="hu-HU" sz="2800" dirty="0"/>
            </a:br>
            <a:br>
              <a:rPr lang="hu-HU" sz="2800" dirty="0"/>
            </a:br>
            <a:br>
              <a:rPr lang="hu-HU" sz="2800" dirty="0"/>
            </a:br>
            <a:br>
              <a:rPr lang="hu-HU" sz="2800" dirty="0"/>
            </a:br>
            <a:br>
              <a:rPr lang="hu-HU" sz="2800" dirty="0"/>
            </a:br>
            <a:br>
              <a:rPr lang="hu-HU" sz="2800" dirty="0"/>
            </a:br>
            <a:br>
              <a:rPr lang="hu-HU" sz="2800" dirty="0"/>
            </a:br>
            <a:br>
              <a:rPr lang="hu-HU" sz="2800" dirty="0"/>
            </a:br>
            <a:r>
              <a:rPr lang="hu-HU" sz="1800" dirty="0"/>
              <a:t>A szakipari munkák tervezéséhez speciális alkalmazások állnak rendelkezésre.</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1899D1-CF49-4751-A3C1-9796001CA65E}"/>
              </a:ext>
            </a:extLst>
          </p:cNvPr>
          <p:cNvSpPr txBox="1">
            <a:spLocks/>
          </p:cNvSpPr>
          <p:nvPr/>
        </p:nvSpPr>
        <p:spPr>
          <a:xfrm>
            <a:off x="4344166" y="677483"/>
            <a:ext cx="7749678" cy="2510098"/>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solidFill>
                  <a:srgbClr val="202122"/>
                </a:solidFill>
                <a:latin typeface="+mn-lt"/>
              </a:rPr>
              <a:t>Az uplan.io alkalmazás az ingatlan összes elektromos rendszerének megtervezésére alkalmas, külön szolgáltatások segítik a fény, az wifi és a fűtés tervezését.</a:t>
            </a:r>
          </a:p>
          <a:p>
            <a:r>
              <a:rPr lang="hu-HU" sz="1700" dirty="0">
                <a:solidFill>
                  <a:srgbClr val="202122"/>
                </a:solidFill>
                <a:latin typeface="+mn-lt"/>
              </a:rPr>
              <a:t>A kész tervekhez az alkalmazás, komplett, átadható ajánlatot, költségvetést és kiviteli terveket állít össze. </a:t>
            </a:r>
          </a:p>
          <a:p>
            <a:r>
              <a:rPr lang="hu-HU" sz="1700" dirty="0">
                <a:solidFill>
                  <a:srgbClr val="202122"/>
                </a:solidFill>
                <a:latin typeface="+mn-lt"/>
              </a:rPr>
              <a:t>A tervrajzok átadhatók más tervező szoftvereknek, illetve betölthetők a tervező szoftverek által készített alaprajzok.</a:t>
            </a:r>
          </a:p>
          <a:p>
            <a:endParaRPr lang="hu-HU" sz="1700" dirty="0">
              <a:solidFill>
                <a:srgbClr val="202122"/>
              </a:solidFill>
              <a:latin typeface="+mn-lt"/>
            </a:endParaRPr>
          </a:p>
        </p:txBody>
      </p:sp>
      <p:pic>
        <p:nvPicPr>
          <p:cNvPr id="24" name="Picture 2" descr="The shortcut in electrical planning">
            <a:extLst>
              <a:ext uri="{FF2B5EF4-FFF2-40B4-BE49-F238E27FC236}">
                <a16:creationId xmlns:a16="http://schemas.microsoft.com/office/drawing/2014/main" id="{77B66215-6336-48B8-96A1-C8BF038B4CA5}"/>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887475" y="3217999"/>
            <a:ext cx="3277656" cy="2143383"/>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pic>
        <p:nvPicPr>
          <p:cNvPr id="25" name="Kép 4">
            <a:extLst>
              <a:ext uri="{FF2B5EF4-FFF2-40B4-BE49-F238E27FC236}">
                <a16:creationId xmlns:a16="http://schemas.microsoft.com/office/drawing/2014/main" id="{882CF35F-4AD8-4AEE-B12A-0F91D6F6A835}"/>
              </a:ext>
            </a:extLst>
          </p:cNvPr>
          <p:cNvPicPr>
            <a:picLocks noChangeAspect="1"/>
          </p:cNvPicPr>
          <p:nvPr/>
        </p:nvPicPr>
        <p:blipFill>
          <a:blip r:embed="rId5"/>
          <a:stretch>
            <a:fillRect/>
          </a:stretch>
        </p:blipFill>
        <p:spPr>
          <a:xfrm>
            <a:off x="4316735" y="3351924"/>
            <a:ext cx="4433879" cy="1875531"/>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4C668B7B-4DA7-40AD-9FCB-5E37AC546FDE}"/>
              </a:ext>
            </a:extLst>
          </p:cNvPr>
          <p:cNvSpPr>
            <a:spLocks noGrp="1"/>
          </p:cNvSpPr>
          <p:nvPr>
            <p:ph type="sldNum" sz="quarter" idx="12"/>
          </p:nvPr>
        </p:nvSpPr>
        <p:spPr/>
        <p:txBody>
          <a:bodyPr/>
          <a:lstStyle/>
          <a:p>
            <a:fld id="{B21332D6-23E1-476A-A412-822FBBA5E59B}" type="slidenum">
              <a:rPr lang="hu-HU" smtClean="0"/>
              <a:t>40</a:t>
            </a:fld>
            <a:endParaRPr lang="hu-HU"/>
          </a:p>
        </p:txBody>
      </p:sp>
    </p:spTree>
    <p:extLst>
      <p:ext uri="{BB962C8B-B14F-4D97-AF65-F5344CB8AC3E}">
        <p14:creationId xmlns:p14="http://schemas.microsoft.com/office/powerpoint/2010/main" val="3405135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2800" dirty="0"/>
              <a:t>Tervezés szabályozás– </a:t>
            </a:r>
            <a:r>
              <a:rPr lang="hu-HU" sz="2800" dirty="0" err="1"/>
              <a:t>Splan</a:t>
            </a:r>
            <a:r>
              <a:rPr lang="hu-HU" sz="2800" dirty="0"/>
              <a:t> 7.0</a:t>
            </a:r>
            <a:br>
              <a:rPr lang="hu-HU" sz="2800" dirty="0"/>
            </a:br>
            <a:r>
              <a:rPr lang="hu-HU" sz="2800" dirty="0"/>
              <a:t>[2/2]</a:t>
            </a:r>
            <a:br>
              <a:rPr lang="hu-HU" sz="2800" dirty="0"/>
            </a:br>
            <a:br>
              <a:rPr lang="hu-HU" sz="2800" dirty="0"/>
            </a:br>
            <a:br>
              <a:rPr lang="hu-HU" sz="2800" dirty="0"/>
            </a:br>
            <a:br>
              <a:rPr lang="hu-HU" sz="2800" dirty="0"/>
            </a:br>
            <a:br>
              <a:rPr lang="hu-HU" sz="2800" dirty="0"/>
            </a:br>
            <a:br>
              <a:rPr lang="hu-HU" sz="2800" dirty="0"/>
            </a:br>
            <a:br>
              <a:rPr lang="hu-HU" sz="2800" dirty="0"/>
            </a:br>
            <a:br>
              <a:rPr lang="hu-HU" sz="2800" dirty="0"/>
            </a:br>
            <a:br>
              <a:rPr lang="hu-HU" sz="2800" dirty="0"/>
            </a:br>
            <a:r>
              <a:rPr lang="hu-HU" sz="1800" dirty="0"/>
              <a:t>Az elektromos hálózatok tervezéséhez további szoftverek állnak rendelkezésre.</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1899D1-CF49-4751-A3C1-9796001CA65E}"/>
              </a:ext>
            </a:extLst>
          </p:cNvPr>
          <p:cNvSpPr txBox="1">
            <a:spLocks/>
          </p:cNvSpPr>
          <p:nvPr/>
        </p:nvSpPr>
        <p:spPr>
          <a:xfrm>
            <a:off x="4344166" y="677483"/>
            <a:ext cx="7749678" cy="251009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solidFill>
                  <a:srgbClr val="202122"/>
                </a:solidFill>
                <a:latin typeface="+mn-lt"/>
              </a:rPr>
              <a:t>A </a:t>
            </a:r>
            <a:r>
              <a:rPr lang="hu-HU" sz="1700" dirty="0" err="1">
                <a:solidFill>
                  <a:srgbClr val="202122"/>
                </a:solidFill>
                <a:latin typeface="+mn-lt"/>
              </a:rPr>
              <a:t>Splan</a:t>
            </a:r>
            <a:r>
              <a:rPr lang="hu-HU" sz="1700" dirty="0">
                <a:solidFill>
                  <a:srgbClr val="202122"/>
                </a:solidFill>
                <a:latin typeface="+mn-lt"/>
              </a:rPr>
              <a:t> 7.0 a hazai villanyszerelő szakképzésben használt alkalmazás amely áramkörök tervezésére alkalmas.</a:t>
            </a:r>
          </a:p>
          <a:p>
            <a:r>
              <a:rPr lang="hu-HU" sz="1700" dirty="0">
                <a:solidFill>
                  <a:srgbClr val="202122"/>
                </a:solidFill>
                <a:latin typeface="+mn-lt"/>
              </a:rPr>
              <a:t>A szoftver nem alaprajzra épül, az ingatlan, vagy kisebb egységek kapcsolási rajzát lehet vele megtervezni, illetve elvégzi az alap számításokat. </a:t>
            </a:r>
          </a:p>
          <a:p>
            <a:r>
              <a:rPr lang="hu-HU" sz="1700" dirty="0">
                <a:solidFill>
                  <a:srgbClr val="202122"/>
                </a:solidFill>
                <a:latin typeface="+mn-lt"/>
              </a:rPr>
              <a:t>Az elkészült tervek az ügyfelek, vagy a kivitelezés számára nem használhatók.</a:t>
            </a:r>
          </a:p>
        </p:txBody>
      </p:sp>
      <p:pic>
        <p:nvPicPr>
          <p:cNvPr id="15" name="Kép 4">
            <a:extLst>
              <a:ext uri="{FF2B5EF4-FFF2-40B4-BE49-F238E27FC236}">
                <a16:creationId xmlns:a16="http://schemas.microsoft.com/office/drawing/2014/main" id="{88864843-7558-4EEC-8E6D-AA5A2A992CC7}"/>
              </a:ext>
            </a:extLst>
          </p:cNvPr>
          <p:cNvPicPr>
            <a:picLocks noChangeAspect="1"/>
          </p:cNvPicPr>
          <p:nvPr/>
        </p:nvPicPr>
        <p:blipFill>
          <a:blip r:embed="rId4"/>
          <a:stretch>
            <a:fillRect/>
          </a:stretch>
        </p:blipFill>
        <p:spPr>
          <a:xfrm>
            <a:off x="7548594" y="3768853"/>
            <a:ext cx="4545250" cy="2580971"/>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Kép 6">
            <a:extLst>
              <a:ext uri="{FF2B5EF4-FFF2-40B4-BE49-F238E27FC236}">
                <a16:creationId xmlns:a16="http://schemas.microsoft.com/office/drawing/2014/main" id="{CF94F578-BE25-4620-B056-413D8E160383}"/>
              </a:ext>
            </a:extLst>
          </p:cNvPr>
          <p:cNvPicPr>
            <a:picLocks noChangeAspect="1"/>
          </p:cNvPicPr>
          <p:nvPr/>
        </p:nvPicPr>
        <p:blipFill>
          <a:blip r:embed="rId5"/>
          <a:stretch>
            <a:fillRect/>
          </a:stretch>
        </p:blipFill>
        <p:spPr>
          <a:xfrm>
            <a:off x="4341262" y="2358564"/>
            <a:ext cx="2948302" cy="2214124"/>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4">
            <a:extLst>
              <a:ext uri="{FF2B5EF4-FFF2-40B4-BE49-F238E27FC236}">
                <a16:creationId xmlns:a16="http://schemas.microsoft.com/office/drawing/2014/main" id="{226B8D8B-191F-4FA4-BAFB-44BAE76EA7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5811" y="4906917"/>
            <a:ext cx="1428750" cy="1400175"/>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304F6362-22C1-401C-B0BC-32E51288C903}"/>
              </a:ext>
            </a:extLst>
          </p:cNvPr>
          <p:cNvSpPr>
            <a:spLocks noGrp="1"/>
          </p:cNvSpPr>
          <p:nvPr>
            <p:ph type="sldNum" sz="quarter" idx="12"/>
          </p:nvPr>
        </p:nvSpPr>
        <p:spPr/>
        <p:txBody>
          <a:bodyPr/>
          <a:lstStyle/>
          <a:p>
            <a:fld id="{B21332D6-23E1-476A-A412-822FBBA5E59B}" type="slidenum">
              <a:rPr lang="hu-HU" smtClean="0"/>
              <a:t>41</a:t>
            </a:fld>
            <a:endParaRPr lang="hu-HU"/>
          </a:p>
        </p:txBody>
      </p:sp>
    </p:spTree>
    <p:extLst>
      <p:ext uri="{BB962C8B-B14F-4D97-AF65-F5344CB8AC3E}">
        <p14:creationId xmlns:p14="http://schemas.microsoft.com/office/powerpoint/2010/main" val="3626860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Speciális alkalmazások – ÉMI</a:t>
            </a:r>
            <a:br>
              <a:rPr lang="hu-HU" sz="3000" dirty="0"/>
            </a:br>
            <a:r>
              <a:rPr lang="hu-HU" sz="3000" dirty="0"/>
              <a:t>[1/2]</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Több közcélú weboldal is nyújt információkat</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1899D1-CF49-4751-A3C1-9796001CA65E}"/>
              </a:ext>
            </a:extLst>
          </p:cNvPr>
          <p:cNvSpPr txBox="1">
            <a:spLocks/>
          </p:cNvSpPr>
          <p:nvPr/>
        </p:nvSpPr>
        <p:spPr>
          <a:xfrm>
            <a:off x="4344166" y="677483"/>
            <a:ext cx="7749678" cy="251009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latin typeface="+mn-lt"/>
              </a:rPr>
              <a:t>ÉMI Építésügyi Minőségellenőrző Innovációs Kft weboldala (</a:t>
            </a:r>
            <a:r>
              <a:rPr lang="hu-HU" sz="1700" dirty="0">
                <a:latin typeface="+mn-lt"/>
                <a:hlinkClick r:id="rId4"/>
              </a:rPr>
              <a:t>www.emi.hu</a:t>
            </a:r>
            <a:r>
              <a:rPr lang="hu-HU" sz="1700" dirty="0">
                <a:latin typeface="+mn-lt"/>
              </a:rPr>
              <a:t>) több nyilvántartást és tudásbázist is elérhetővé tesz</a:t>
            </a:r>
          </a:p>
          <a:p>
            <a:pPr lvl="1"/>
            <a:r>
              <a:rPr lang="hu-HU" sz="1700" dirty="0">
                <a:latin typeface="+mn-lt"/>
              </a:rPr>
              <a:t>Az Építőipari Műszaki Engedélyek</a:t>
            </a:r>
          </a:p>
          <a:p>
            <a:pPr lvl="1"/>
            <a:r>
              <a:rPr lang="hu-HU" sz="1700" dirty="0">
                <a:latin typeface="+mn-lt"/>
              </a:rPr>
              <a:t>Nemzeti Műszaki Értékelések (NMÉ)</a:t>
            </a:r>
          </a:p>
          <a:p>
            <a:pPr lvl="1"/>
            <a:r>
              <a:rPr lang="hu-HU" sz="1700" dirty="0">
                <a:latin typeface="+mn-lt"/>
              </a:rPr>
              <a:t>Tűzvédelmi Megfelelőségi Igazolás</a:t>
            </a:r>
          </a:p>
          <a:p>
            <a:pPr lvl="1"/>
            <a:r>
              <a:rPr lang="hu-HU" sz="1700" dirty="0">
                <a:latin typeface="+mn-lt"/>
              </a:rPr>
              <a:t>Üzemi Gyártásellenőrzési Tanúsítványok és Üzemi Gyártásellenőrzési Megfelelőségi Tanúsítványok</a:t>
            </a:r>
          </a:p>
          <a:p>
            <a:pPr lvl="1"/>
            <a:r>
              <a:rPr lang="hu-HU" sz="1700" dirty="0">
                <a:latin typeface="+mn-lt"/>
              </a:rPr>
              <a:t>Termék Megfelelőségi Tanúsítványok és Termék Teljesítmény Állandósági Tanúsítványok</a:t>
            </a:r>
          </a:p>
          <a:p>
            <a:pPr lvl="1"/>
            <a:r>
              <a:rPr lang="hu-HU" sz="1700" dirty="0">
                <a:latin typeface="+mn-lt"/>
              </a:rPr>
              <a:t>Tervezzünk a CPR szerint!</a:t>
            </a:r>
            <a:endParaRPr lang="hu-HU" sz="1700" dirty="0">
              <a:solidFill>
                <a:srgbClr val="202122"/>
              </a:solidFill>
              <a:latin typeface="+mn-lt"/>
            </a:endParaRPr>
          </a:p>
        </p:txBody>
      </p:sp>
      <p:pic>
        <p:nvPicPr>
          <p:cNvPr id="26" name="Kép 5">
            <a:extLst>
              <a:ext uri="{FF2B5EF4-FFF2-40B4-BE49-F238E27FC236}">
                <a16:creationId xmlns:a16="http://schemas.microsoft.com/office/drawing/2014/main" id="{E62A77DE-73A5-4041-9ADB-56C239241647}"/>
              </a:ext>
            </a:extLst>
          </p:cNvPr>
          <p:cNvPicPr>
            <a:picLocks noChangeAspect="1"/>
          </p:cNvPicPr>
          <p:nvPr/>
        </p:nvPicPr>
        <p:blipFill>
          <a:blip r:embed="rId5"/>
          <a:stretch>
            <a:fillRect/>
          </a:stretch>
        </p:blipFill>
        <p:spPr>
          <a:xfrm>
            <a:off x="5924286" y="3533088"/>
            <a:ext cx="4372101" cy="3099816"/>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C0678DD4-FED0-4086-961D-43FDC5664D35}"/>
              </a:ext>
            </a:extLst>
          </p:cNvPr>
          <p:cNvSpPr>
            <a:spLocks noGrp="1"/>
          </p:cNvSpPr>
          <p:nvPr>
            <p:ph type="sldNum" sz="quarter" idx="12"/>
          </p:nvPr>
        </p:nvSpPr>
        <p:spPr/>
        <p:txBody>
          <a:bodyPr/>
          <a:lstStyle/>
          <a:p>
            <a:fld id="{B21332D6-23E1-476A-A412-822FBBA5E59B}" type="slidenum">
              <a:rPr lang="hu-HU" smtClean="0"/>
              <a:t>42</a:t>
            </a:fld>
            <a:endParaRPr lang="hu-HU"/>
          </a:p>
        </p:txBody>
      </p:sp>
    </p:spTree>
    <p:extLst>
      <p:ext uri="{BB962C8B-B14F-4D97-AF65-F5344CB8AC3E}">
        <p14:creationId xmlns:p14="http://schemas.microsoft.com/office/powerpoint/2010/main" val="546008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200" dirty="0"/>
              <a:t>Speciális alkalmazások – E-építésügy Lechner Tudásközpont</a:t>
            </a:r>
            <a:br>
              <a:rPr lang="hu-HU" sz="3200" dirty="0"/>
            </a:br>
            <a:r>
              <a:rPr lang="hu-HU" sz="3200" dirty="0"/>
              <a:t>[2/2]</a:t>
            </a:r>
            <a:br>
              <a:rPr lang="hu-HU" sz="3200" dirty="0"/>
            </a:br>
            <a:br>
              <a:rPr lang="hu-HU" sz="2800" dirty="0"/>
            </a:br>
            <a:br>
              <a:rPr lang="hu-HU" sz="2800" dirty="0"/>
            </a:br>
            <a:br>
              <a:rPr lang="hu-HU" sz="2800" dirty="0"/>
            </a:br>
            <a:br>
              <a:rPr lang="hu-HU" sz="2800" dirty="0"/>
            </a:br>
            <a:br>
              <a:rPr lang="hu-HU" sz="2800" dirty="0"/>
            </a:br>
            <a:br>
              <a:rPr lang="hu-HU" sz="2800" dirty="0"/>
            </a:br>
            <a:br>
              <a:rPr lang="hu-HU" sz="2800" dirty="0"/>
            </a:br>
            <a:br>
              <a:rPr lang="hu-HU" sz="2800" dirty="0"/>
            </a:br>
            <a:r>
              <a:rPr lang="hu-HU" sz="1800" dirty="0"/>
              <a:t>Több közcélú weboldal is nyújt információkat</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1899D1-CF49-4751-A3C1-9796001CA65E}"/>
              </a:ext>
            </a:extLst>
          </p:cNvPr>
          <p:cNvSpPr txBox="1">
            <a:spLocks/>
          </p:cNvSpPr>
          <p:nvPr/>
        </p:nvSpPr>
        <p:spPr>
          <a:xfrm>
            <a:off x="4344166" y="677483"/>
            <a:ext cx="7749678" cy="1874128"/>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latin typeface="+mn-lt"/>
              </a:rPr>
              <a:t>A Lechner Tudásközpont jogszabályi felhatalmazás alapján működteti az Országos Építésügyi Nyilvántartást. </a:t>
            </a:r>
          </a:p>
          <a:p>
            <a:r>
              <a:rPr lang="hu-HU" sz="1700" dirty="0">
                <a:latin typeface="+mn-lt"/>
              </a:rPr>
              <a:t>Az OÉNY internetes elérésű, adatbázis alapú, építésügyet kiszolgáló informatikai alkalmazások központi rendszere, melyet a Lechner Tudásközpont üzemeltet. </a:t>
            </a:r>
          </a:p>
          <a:p>
            <a:r>
              <a:rPr lang="hu-HU" sz="1700" dirty="0">
                <a:latin typeface="+mn-lt"/>
              </a:rPr>
              <a:t>Az alkalmazások a lechnerkozpont.hu, valamint a www.e-epites.hu szakmai portálról érhetőek el a nyilvánosság, illetve az építésügyi hatóságok számára. </a:t>
            </a:r>
          </a:p>
          <a:p>
            <a:r>
              <a:rPr lang="hu-HU" sz="1700" dirty="0">
                <a:latin typeface="+mn-lt"/>
              </a:rPr>
              <a:t>Egyes alkalmazások használatához ügyfélkapus azonosítás és regisztráció szükséges, egyetlen belépéssel valamennyi alkalmazás elérhető. </a:t>
            </a:r>
          </a:p>
          <a:p>
            <a:r>
              <a:rPr lang="hu-HU" sz="1700" dirty="0">
                <a:latin typeface="+mn-lt"/>
              </a:rPr>
              <a:t>Az alkalmazások használatában a felhasználókat széles körű </a:t>
            </a:r>
            <a:r>
              <a:rPr lang="hu-HU" sz="1700" dirty="0" err="1">
                <a:latin typeface="+mn-lt"/>
              </a:rPr>
              <a:t>helpdesk</a:t>
            </a:r>
            <a:r>
              <a:rPr lang="hu-HU" sz="1700" dirty="0">
                <a:latin typeface="+mn-lt"/>
              </a:rPr>
              <a:t> szolgáltatás segíti.</a:t>
            </a:r>
          </a:p>
          <a:p>
            <a:r>
              <a:rPr lang="hu-HU" sz="1700" dirty="0">
                <a:latin typeface="+mn-lt"/>
              </a:rPr>
              <a:t>Az Lechner Tudásközpont E-építésügy szolgáltatásait a digitális projekt tananyagban tárgyaljuk.</a:t>
            </a:r>
          </a:p>
        </p:txBody>
      </p:sp>
      <p:pic>
        <p:nvPicPr>
          <p:cNvPr id="15" name="Kép 4">
            <a:extLst>
              <a:ext uri="{FF2B5EF4-FFF2-40B4-BE49-F238E27FC236}">
                <a16:creationId xmlns:a16="http://schemas.microsoft.com/office/drawing/2014/main" id="{CAD03A16-B1CB-464B-8D7D-D990E24CD8FA}"/>
              </a:ext>
            </a:extLst>
          </p:cNvPr>
          <p:cNvPicPr>
            <a:picLocks noChangeAspect="1"/>
          </p:cNvPicPr>
          <p:nvPr/>
        </p:nvPicPr>
        <p:blipFill>
          <a:blip r:embed="rId4"/>
          <a:stretch>
            <a:fillRect/>
          </a:stretch>
        </p:blipFill>
        <p:spPr>
          <a:xfrm>
            <a:off x="8429896" y="3848305"/>
            <a:ext cx="3663947" cy="2944336"/>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08F0762D-DF54-4238-A81F-1C7B4F17DA32}"/>
              </a:ext>
            </a:extLst>
          </p:cNvPr>
          <p:cNvSpPr>
            <a:spLocks noGrp="1"/>
          </p:cNvSpPr>
          <p:nvPr>
            <p:ph type="sldNum" sz="quarter" idx="12"/>
          </p:nvPr>
        </p:nvSpPr>
        <p:spPr/>
        <p:txBody>
          <a:bodyPr/>
          <a:lstStyle/>
          <a:p>
            <a:fld id="{B21332D6-23E1-476A-A412-822FBBA5E59B}" type="slidenum">
              <a:rPr lang="hu-HU" smtClean="0"/>
              <a:t>43</a:t>
            </a:fld>
            <a:endParaRPr lang="hu-HU"/>
          </a:p>
        </p:txBody>
      </p:sp>
    </p:spTree>
    <p:extLst>
      <p:ext uri="{BB962C8B-B14F-4D97-AF65-F5344CB8AC3E}">
        <p14:creationId xmlns:p14="http://schemas.microsoft.com/office/powerpoint/2010/main" val="35361184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ím 1">
            <a:extLst>
              <a:ext uri="{FF2B5EF4-FFF2-40B4-BE49-F238E27FC236}">
                <a16:creationId xmlns:a16="http://schemas.microsoft.com/office/drawing/2014/main" id="{345C05F6-00EC-4CB7-BECD-6F4220009D1F}"/>
              </a:ext>
            </a:extLst>
          </p:cNvPr>
          <p:cNvSpPr txBox="1">
            <a:spLocks/>
          </p:cNvSpPr>
          <p:nvPr/>
        </p:nvSpPr>
        <p:spPr>
          <a:xfrm>
            <a:off x="-3057" y="-30418"/>
            <a:ext cx="4037835" cy="68985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3000" dirty="0"/>
              <a:t>Összefoglaló</a:t>
            </a:r>
          </a:p>
        </p:txBody>
      </p:sp>
      <p:pic>
        <p:nvPicPr>
          <p:cNvPr id="15" name="Kép 16" descr="A képen szöveg, clipart, vektorgrafika látható&#10;&#10;Automatikusan generált leírás">
            <a:extLst>
              <a:ext uri="{FF2B5EF4-FFF2-40B4-BE49-F238E27FC236}">
                <a16:creationId xmlns:a16="http://schemas.microsoft.com/office/drawing/2014/main" id="{C9D6E93F-282F-454A-BF40-EDC764AB2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7" name="Kép 18">
            <a:extLst>
              <a:ext uri="{FF2B5EF4-FFF2-40B4-BE49-F238E27FC236}">
                <a16:creationId xmlns:a16="http://schemas.microsoft.com/office/drawing/2014/main" id="{560054F7-95D7-462A-BCD9-9241E96F9BF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aphicFrame>
        <p:nvGraphicFramePr>
          <p:cNvPr id="19" name="Table 7">
            <a:extLst>
              <a:ext uri="{FF2B5EF4-FFF2-40B4-BE49-F238E27FC236}">
                <a16:creationId xmlns:a16="http://schemas.microsoft.com/office/drawing/2014/main" id="{3A4CAB9F-8356-4166-94AD-03A73FCC078E}"/>
              </a:ext>
            </a:extLst>
          </p:cNvPr>
          <p:cNvGraphicFramePr>
            <a:graphicFrameLocks noGrp="1"/>
          </p:cNvGraphicFramePr>
          <p:nvPr>
            <p:extLst>
              <p:ext uri="{D42A27DB-BD31-4B8C-83A1-F6EECF244321}">
                <p14:modId xmlns:p14="http://schemas.microsoft.com/office/powerpoint/2010/main" val="2403874014"/>
              </p:ext>
            </p:extLst>
          </p:nvPr>
        </p:nvGraphicFramePr>
        <p:xfrm>
          <a:off x="4191535" y="1364051"/>
          <a:ext cx="7765233" cy="4134747"/>
        </p:xfrm>
        <a:graphic>
          <a:graphicData uri="http://schemas.openxmlformats.org/drawingml/2006/table">
            <a:tbl>
              <a:tblPr firstRow="1" bandRow="1">
                <a:tableStyleId>{5C22544A-7EE6-4342-B048-85BDC9FD1C3A}</a:tableStyleId>
              </a:tblPr>
              <a:tblGrid>
                <a:gridCol w="655133">
                  <a:extLst>
                    <a:ext uri="{9D8B030D-6E8A-4147-A177-3AD203B41FA5}">
                      <a16:colId xmlns:a16="http://schemas.microsoft.com/office/drawing/2014/main" val="3909592064"/>
                    </a:ext>
                  </a:extLst>
                </a:gridCol>
                <a:gridCol w="7110100">
                  <a:extLst>
                    <a:ext uri="{9D8B030D-6E8A-4147-A177-3AD203B41FA5}">
                      <a16:colId xmlns:a16="http://schemas.microsoft.com/office/drawing/2014/main" val="2748866433"/>
                    </a:ext>
                  </a:extLst>
                </a:gridCol>
              </a:tblGrid>
              <a:tr h="1074505">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r>
                        <a:rPr lang="hu-HU" sz="1700" b="0" dirty="0">
                          <a:solidFill>
                            <a:schemeClr val="tx1"/>
                          </a:solidFill>
                        </a:rPr>
                        <a:t>A digitális távolságmérők lehetővé teszik a távolságok precíz mérését lézeres technológia alkalmazása mellett. Legtöbbjük több operációs rendszerrel (IOS vagy </a:t>
                      </a:r>
                      <a:r>
                        <a:rPr lang="hu-HU" sz="1700" b="0" dirty="0" err="1">
                          <a:solidFill>
                            <a:schemeClr val="tx1"/>
                          </a:solidFill>
                        </a:rPr>
                        <a:t>Andorid</a:t>
                      </a:r>
                      <a:r>
                        <a:rPr lang="hu-HU" sz="1700" b="0" dirty="0">
                          <a:solidFill>
                            <a:schemeClr val="tx1"/>
                          </a:solidFill>
                        </a:rPr>
                        <a:t>) kompatibilis, illetve beépített funkciójuk az intelligens dokumentálás.</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A látványtervek elkészítése a kommunikáció eszköze. A 3D megoldások közkedveltek, mivel a 2D tervek nem feltétlen érhetők a laikus emberek számára.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 tervezéshez használt alkalmazások megkönnyítik az esetleges módosítások véghezvitelét, a problémák javítását, illetve könnyítik a tervek munkatársakkal, ügyfelekkel való megosztását és megteremtik a csoportos munkavégzés lehetőségét.</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898619">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Megismert alkalmazások/technológiák: Bosch távolságmérők, </a:t>
                      </a:r>
                      <a:r>
                        <a:rPr lang="hu-HU" sz="1700" dirty="0" err="1"/>
                        <a:t>OrthoGrap</a:t>
                      </a:r>
                      <a:r>
                        <a:rPr lang="hu-HU" sz="1700" dirty="0"/>
                        <a:t>, </a:t>
                      </a:r>
                      <a:r>
                        <a:rPr lang="hu-HU" sz="1700" dirty="0" err="1"/>
                        <a:t>PlanGrid</a:t>
                      </a:r>
                      <a:r>
                        <a:rPr lang="hu-HU" sz="1700" dirty="0"/>
                        <a:t>, </a:t>
                      </a:r>
                      <a:r>
                        <a:rPr lang="hu-HU" sz="1700" dirty="0" err="1"/>
                        <a:t>Planradar</a:t>
                      </a:r>
                      <a:r>
                        <a:rPr lang="hu-HU" sz="1700" dirty="0"/>
                        <a:t>, </a:t>
                      </a:r>
                      <a:r>
                        <a:rPr lang="hu-HU" sz="1700" dirty="0" err="1"/>
                        <a:t>Splan</a:t>
                      </a:r>
                      <a:r>
                        <a:rPr lang="hu-HU" sz="1700" dirty="0"/>
                        <a:t> 7.0, ÉMI</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bl>
          </a:graphicData>
        </a:graphic>
      </p:graphicFrame>
      <p:pic>
        <p:nvPicPr>
          <p:cNvPr id="25" name="Graphic 24" descr="Lightbulb and gear">
            <a:extLst>
              <a:ext uri="{FF2B5EF4-FFF2-40B4-BE49-F238E27FC236}">
                <a16:creationId xmlns:a16="http://schemas.microsoft.com/office/drawing/2014/main" id="{5B28B7C1-F9D8-4A71-BC7F-BBBA4F739C3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3571" y="4222034"/>
            <a:ext cx="2124578" cy="2124578"/>
          </a:xfrm>
          <a:prstGeom prst="rect">
            <a:avLst/>
          </a:prstGeom>
        </p:spPr>
      </p:pic>
      <p:pic>
        <p:nvPicPr>
          <p:cNvPr id="3" name="Graphic 2" descr="Binoculars">
            <a:extLst>
              <a:ext uri="{FF2B5EF4-FFF2-40B4-BE49-F238E27FC236}">
                <a16:creationId xmlns:a16="http://schemas.microsoft.com/office/drawing/2014/main" id="{6AD19C6E-0292-458E-9E49-63F0B7939B3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49323" y="1552876"/>
            <a:ext cx="678361" cy="678361"/>
          </a:xfrm>
          <a:prstGeom prst="rect">
            <a:avLst/>
          </a:prstGeom>
        </p:spPr>
      </p:pic>
      <p:pic>
        <p:nvPicPr>
          <p:cNvPr id="5" name="Graphic 4" descr="Glasses">
            <a:extLst>
              <a:ext uri="{FF2B5EF4-FFF2-40B4-BE49-F238E27FC236}">
                <a16:creationId xmlns:a16="http://schemas.microsoft.com/office/drawing/2014/main" id="{74D467AF-898A-4BD1-8135-48FD17B096B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213494" y="2687808"/>
            <a:ext cx="599196" cy="678360"/>
          </a:xfrm>
          <a:prstGeom prst="rect">
            <a:avLst/>
          </a:prstGeom>
        </p:spPr>
      </p:pic>
      <p:pic>
        <p:nvPicPr>
          <p:cNvPr id="7" name="Graphic 6" descr="Network">
            <a:extLst>
              <a:ext uri="{FF2B5EF4-FFF2-40B4-BE49-F238E27FC236}">
                <a16:creationId xmlns:a16="http://schemas.microsoft.com/office/drawing/2014/main" id="{9329E11A-26F6-48CD-BC51-049F1D2BCD6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72478" y="3669780"/>
            <a:ext cx="663367" cy="663367"/>
          </a:xfrm>
          <a:prstGeom prst="rect">
            <a:avLst/>
          </a:prstGeom>
        </p:spPr>
      </p:pic>
      <p:pic>
        <p:nvPicPr>
          <p:cNvPr id="27" name="Graphic 26" descr="Smart Phone">
            <a:extLst>
              <a:ext uri="{FF2B5EF4-FFF2-40B4-BE49-F238E27FC236}">
                <a16:creationId xmlns:a16="http://schemas.microsoft.com/office/drawing/2014/main" id="{6372303C-8AF0-4253-82E4-A1CEC4095EB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188479" y="4730219"/>
            <a:ext cx="678361" cy="678361"/>
          </a:xfrm>
          <a:prstGeom prst="rect">
            <a:avLst/>
          </a:prstGeom>
        </p:spPr>
      </p:pic>
      <p:sp>
        <p:nvSpPr>
          <p:cNvPr id="28" name="Slide Number Placeholder 27">
            <a:extLst>
              <a:ext uri="{FF2B5EF4-FFF2-40B4-BE49-F238E27FC236}">
                <a16:creationId xmlns:a16="http://schemas.microsoft.com/office/drawing/2014/main" id="{F40467BB-1D28-4421-9439-72DF3B010218}"/>
              </a:ext>
            </a:extLst>
          </p:cNvPr>
          <p:cNvSpPr>
            <a:spLocks noGrp="1"/>
          </p:cNvSpPr>
          <p:nvPr>
            <p:ph type="sldNum" sz="quarter" idx="12"/>
          </p:nvPr>
        </p:nvSpPr>
        <p:spPr/>
        <p:txBody>
          <a:bodyPr/>
          <a:lstStyle/>
          <a:p>
            <a:fld id="{B21332D6-23E1-476A-A412-822FBBA5E59B}" type="slidenum">
              <a:rPr lang="hu-HU" smtClean="0"/>
              <a:t>44</a:t>
            </a:fld>
            <a:endParaRPr lang="hu-HU"/>
          </a:p>
        </p:txBody>
      </p:sp>
    </p:spTree>
    <p:extLst>
      <p:ext uri="{BB962C8B-B14F-4D97-AF65-F5344CB8AC3E}">
        <p14:creationId xmlns:p14="http://schemas.microsoft.com/office/powerpoint/2010/main" val="37671434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6" name="Rectangle 4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9" name="Rectangle 5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ím 1">
            <a:extLst>
              <a:ext uri="{FF2B5EF4-FFF2-40B4-BE49-F238E27FC236}">
                <a16:creationId xmlns:a16="http://schemas.microsoft.com/office/drawing/2014/main" id="{14D30D19-D043-4C5E-98FF-F81397F43B1A}"/>
              </a:ext>
            </a:extLst>
          </p:cNvPr>
          <p:cNvSpPr txBox="1">
            <a:spLocks/>
          </p:cNvSpPr>
          <p:nvPr/>
        </p:nvSpPr>
        <p:spPr>
          <a:xfrm>
            <a:off x="-3057" y="-30418"/>
            <a:ext cx="4037835" cy="68985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3000" dirty="0"/>
              <a:t>Kérdések </a:t>
            </a:r>
          </a:p>
          <a:p>
            <a:pPr algn="r"/>
            <a:r>
              <a:rPr lang="hu-HU" sz="2400" dirty="0"/>
              <a:t>[A felmérés, tervvázlat összeállítása és tervezés tananyaghoz]</a:t>
            </a:r>
          </a:p>
        </p:txBody>
      </p:sp>
      <p:pic>
        <p:nvPicPr>
          <p:cNvPr id="14" name="Kép 16" descr="A képen szöveg, clipart, vektorgrafika látható&#10;&#10;Automatikusan generált leírás">
            <a:extLst>
              <a:ext uri="{FF2B5EF4-FFF2-40B4-BE49-F238E27FC236}">
                <a16:creationId xmlns:a16="http://schemas.microsoft.com/office/drawing/2014/main" id="{3396B616-BDA7-47A2-A836-4D161E9D20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8">
            <a:extLst>
              <a:ext uri="{FF2B5EF4-FFF2-40B4-BE49-F238E27FC236}">
                <a16:creationId xmlns:a16="http://schemas.microsoft.com/office/drawing/2014/main" id="{EDA9FE80-009E-40A3-B9BC-46EE7DD5B22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aphicFrame>
        <p:nvGraphicFramePr>
          <p:cNvPr id="18" name="Table 7">
            <a:extLst>
              <a:ext uri="{FF2B5EF4-FFF2-40B4-BE49-F238E27FC236}">
                <a16:creationId xmlns:a16="http://schemas.microsoft.com/office/drawing/2014/main" id="{583203E2-0633-4459-878F-8EA4418E9469}"/>
              </a:ext>
            </a:extLst>
          </p:cNvPr>
          <p:cNvGraphicFramePr>
            <a:graphicFrameLocks noGrp="1"/>
          </p:cNvGraphicFramePr>
          <p:nvPr>
            <p:extLst>
              <p:ext uri="{D42A27DB-BD31-4B8C-83A1-F6EECF244321}">
                <p14:modId xmlns:p14="http://schemas.microsoft.com/office/powerpoint/2010/main" val="1980117376"/>
              </p:ext>
            </p:extLst>
          </p:nvPr>
        </p:nvGraphicFramePr>
        <p:xfrm>
          <a:off x="4385473" y="1765627"/>
          <a:ext cx="7537390" cy="3398295"/>
        </p:xfrm>
        <a:graphic>
          <a:graphicData uri="http://schemas.openxmlformats.org/drawingml/2006/table">
            <a:tbl>
              <a:tblPr firstRow="1" bandRow="1">
                <a:tableStyleId>{5C22544A-7EE6-4342-B048-85BDC9FD1C3A}</a:tableStyleId>
              </a:tblPr>
              <a:tblGrid>
                <a:gridCol w="505881">
                  <a:extLst>
                    <a:ext uri="{9D8B030D-6E8A-4147-A177-3AD203B41FA5}">
                      <a16:colId xmlns:a16="http://schemas.microsoft.com/office/drawing/2014/main" val="3909592064"/>
                    </a:ext>
                  </a:extLst>
                </a:gridCol>
                <a:gridCol w="7031509">
                  <a:extLst>
                    <a:ext uri="{9D8B030D-6E8A-4147-A177-3AD203B41FA5}">
                      <a16:colId xmlns:a16="http://schemas.microsoft.com/office/drawing/2014/main" val="2748866433"/>
                    </a:ext>
                  </a:extLst>
                </a:gridCol>
              </a:tblGrid>
              <a:tr h="679659">
                <a:tc>
                  <a:txBody>
                    <a:bodyPr/>
                    <a:lstStyle/>
                    <a:p>
                      <a:pPr algn="ctr"/>
                      <a:r>
                        <a:rPr lang="hu-HU" sz="1700" b="1" dirty="0">
                          <a:solidFill>
                            <a:schemeClr val="bg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700" b="0" dirty="0">
                          <a:solidFill>
                            <a:schemeClr val="tx1"/>
                          </a:solidFill>
                        </a:rPr>
                        <a:t>Soroljon fel legalább 3 db látványtervező eszközt!</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679659">
                <a:tc>
                  <a:txBody>
                    <a:bodyPr/>
                    <a:lstStyle/>
                    <a:p>
                      <a:pPr algn="ctr"/>
                      <a:r>
                        <a:rPr lang="hu-HU" sz="1700" b="1" dirty="0">
                          <a:solidFill>
                            <a:schemeClr val="bg1"/>
                          </a:solidFill>
                        </a:rPr>
                        <a:t>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800" dirty="0"/>
                        <a:t>Melyek a felmérés készítés digitális eszközei?</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679659">
                <a:tc>
                  <a:txBody>
                    <a:bodyPr/>
                    <a:lstStyle/>
                    <a:p>
                      <a:pPr algn="ctr"/>
                      <a:r>
                        <a:rPr lang="hu-HU" sz="1700" b="1" dirty="0">
                          <a:solidFill>
                            <a:schemeClr val="bg1"/>
                          </a:solidFill>
                        </a:rPr>
                        <a:t>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800" dirty="0"/>
                        <a:t>Soroljon fel a tervezést és a látványtervet is szolgáló digitális megoldásokat!</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679659">
                <a:tc>
                  <a:txBody>
                    <a:bodyPr/>
                    <a:lstStyle/>
                    <a:p>
                      <a:pPr algn="ctr"/>
                      <a:r>
                        <a:rPr lang="hu-HU" sz="1700" b="1" dirty="0">
                          <a:solidFill>
                            <a:schemeClr val="bg1"/>
                          </a:solidFill>
                        </a:rPr>
                        <a:t>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800" dirty="0"/>
                        <a:t>Milyen eszközök szükségesek a felmérés digitális adatfelvételezéséhez?</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679659">
                <a:tc>
                  <a:txBody>
                    <a:bodyPr/>
                    <a:lstStyle/>
                    <a:p>
                      <a:pPr algn="ctr"/>
                      <a:r>
                        <a:rPr lang="hu-HU" sz="1700" b="1" dirty="0">
                          <a:solidFill>
                            <a:schemeClr val="bg1"/>
                          </a:solidFill>
                        </a:rPr>
                        <a:t>5</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800" dirty="0"/>
                        <a:t>Nevezzen meg a tervezés szabályozási keretiet bemutató weboldalakat!</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12742428"/>
                  </a:ext>
                </a:extLst>
              </a:tr>
            </a:tbl>
          </a:graphicData>
        </a:graphic>
      </p:graphicFrame>
      <p:sp>
        <p:nvSpPr>
          <p:cNvPr id="2" name="Slide Number Placeholder 1">
            <a:extLst>
              <a:ext uri="{FF2B5EF4-FFF2-40B4-BE49-F238E27FC236}">
                <a16:creationId xmlns:a16="http://schemas.microsoft.com/office/drawing/2014/main" id="{39248BC0-CA23-4AF4-92A0-C6A35B6E66B5}"/>
              </a:ext>
            </a:extLst>
          </p:cNvPr>
          <p:cNvSpPr>
            <a:spLocks noGrp="1"/>
          </p:cNvSpPr>
          <p:nvPr>
            <p:ph type="sldNum" sz="quarter" idx="12"/>
          </p:nvPr>
        </p:nvSpPr>
        <p:spPr/>
        <p:txBody>
          <a:bodyPr/>
          <a:lstStyle/>
          <a:p>
            <a:fld id="{B21332D6-23E1-476A-A412-822FBBA5E59B}" type="slidenum">
              <a:rPr lang="hu-HU" smtClean="0"/>
              <a:t>45</a:t>
            </a:fld>
            <a:endParaRPr lang="hu-HU"/>
          </a:p>
        </p:txBody>
      </p:sp>
    </p:spTree>
    <p:extLst>
      <p:ext uri="{BB962C8B-B14F-4D97-AF65-F5344CB8AC3E}">
        <p14:creationId xmlns:p14="http://schemas.microsoft.com/office/powerpoint/2010/main" val="8262689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9C9B0D3D-E5DE-4D2C-9F40-A91E92488FE1}"/>
              </a:ext>
            </a:extLst>
          </p:cNvPr>
          <p:cNvSpPr>
            <a:spLocks noGrp="1"/>
          </p:cNvSpPr>
          <p:nvPr>
            <p:ph type="ctrTitle"/>
          </p:nvPr>
        </p:nvSpPr>
        <p:spPr>
          <a:xfrm>
            <a:off x="583364" y="150102"/>
            <a:ext cx="6596245" cy="3268520"/>
          </a:xfrm>
        </p:spPr>
        <p:txBody>
          <a:bodyPr>
            <a:normAutofit/>
          </a:bodyPr>
          <a:lstStyle/>
          <a:p>
            <a:pPr algn="r"/>
            <a:r>
              <a:rPr lang="hu-HU" sz="4800" dirty="0">
                <a:solidFill>
                  <a:srgbClr val="FFFFFF"/>
                </a:solidFill>
              </a:rPr>
              <a:t>Köszönjük a figyelmet!</a:t>
            </a:r>
          </a:p>
        </p:txBody>
      </p:sp>
      <p:sp>
        <p:nvSpPr>
          <p:cNvPr id="20" name="Rectangle 19">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lcím 4">
            <a:extLst>
              <a:ext uri="{FF2B5EF4-FFF2-40B4-BE49-F238E27FC236}">
                <a16:creationId xmlns:a16="http://schemas.microsoft.com/office/drawing/2014/main" id="{FE24ADDB-B6ED-4033-9357-831BD74FC6B6}"/>
              </a:ext>
            </a:extLst>
          </p:cNvPr>
          <p:cNvSpPr>
            <a:spLocks noGrp="1"/>
          </p:cNvSpPr>
          <p:nvPr>
            <p:ph type="subTitle" idx="1"/>
          </p:nvPr>
        </p:nvSpPr>
        <p:spPr>
          <a:xfrm>
            <a:off x="566641" y="4642389"/>
            <a:ext cx="6051236" cy="1241828"/>
          </a:xfrm>
        </p:spPr>
        <p:txBody>
          <a:bodyPr>
            <a:normAutofit fontScale="92500" lnSpcReduction="10000"/>
          </a:bodyPr>
          <a:lstStyle/>
          <a:p>
            <a:pPr algn="r"/>
            <a:r>
              <a:rPr lang="hu-HU" dirty="0">
                <a:solidFill>
                  <a:srgbClr val="FFFFFF"/>
                </a:solidFill>
              </a:rPr>
              <a:t>Oktató neve:</a:t>
            </a:r>
          </a:p>
          <a:p>
            <a:pPr algn="r"/>
            <a:r>
              <a:rPr lang="hu-HU" dirty="0">
                <a:solidFill>
                  <a:srgbClr val="FFFFFF"/>
                </a:solidFill>
              </a:rPr>
              <a:t>E-</a:t>
            </a:r>
            <a:r>
              <a:rPr lang="hu-HU" dirty="0" err="1">
                <a:solidFill>
                  <a:srgbClr val="FFFFFF"/>
                </a:solidFill>
              </a:rPr>
              <a:t>mal</a:t>
            </a:r>
            <a:r>
              <a:rPr lang="hu-HU" dirty="0">
                <a:solidFill>
                  <a:srgbClr val="FFFFFF"/>
                </a:solidFill>
              </a:rPr>
              <a:t> címe:</a:t>
            </a:r>
          </a:p>
          <a:p>
            <a:pPr algn="r"/>
            <a:r>
              <a:rPr lang="hu-HU" dirty="0">
                <a:solidFill>
                  <a:srgbClr val="FFFFFF"/>
                </a:solidFill>
              </a:rPr>
              <a:t>Telefonszáma:</a:t>
            </a:r>
          </a:p>
        </p:txBody>
      </p:sp>
      <p:sp>
        <p:nvSpPr>
          <p:cNvPr id="22" name="Rectangle 21">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Csoportba foglalás 12">
            <a:extLst>
              <a:ext uri="{FF2B5EF4-FFF2-40B4-BE49-F238E27FC236}">
                <a16:creationId xmlns:a16="http://schemas.microsoft.com/office/drawing/2014/main" id="{D4ADA216-DE95-4F95-99F7-9AAA1209A8CD}"/>
              </a:ext>
            </a:extLst>
          </p:cNvPr>
          <p:cNvGrpSpPr/>
          <p:nvPr/>
        </p:nvGrpSpPr>
        <p:grpSpPr>
          <a:xfrm>
            <a:off x="569588" y="6113453"/>
            <a:ext cx="2488960" cy="520382"/>
            <a:chOff x="6658493" y="5555381"/>
            <a:chExt cx="2488960" cy="520382"/>
          </a:xfrm>
        </p:grpSpPr>
        <p:sp>
          <p:nvSpPr>
            <p:cNvPr id="15" name="Téglalap 14">
              <a:extLst>
                <a:ext uri="{FF2B5EF4-FFF2-40B4-BE49-F238E27FC236}">
                  <a16:creationId xmlns:a16="http://schemas.microsoft.com/office/drawing/2014/main" id="{A345EC70-B9B2-4B95-B1EC-C7E97E6031CA}"/>
                </a:ext>
              </a:extLst>
            </p:cNvPr>
            <p:cNvSpPr/>
            <p:nvPr/>
          </p:nvSpPr>
          <p:spPr>
            <a:xfrm>
              <a:off x="6658493" y="5555381"/>
              <a:ext cx="2488960" cy="520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7" name="Kép 16">
              <a:extLst>
                <a:ext uri="{FF2B5EF4-FFF2-40B4-BE49-F238E27FC236}">
                  <a16:creationId xmlns:a16="http://schemas.microsoft.com/office/drawing/2014/main" id="{422B059A-8CEA-4477-B4E2-737D480F0E3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19" name="Kép 18" descr="A képen szöveg, clipart, vektorgrafika látható&#10;&#10;Automatikusan generált leírás">
              <a:extLst>
                <a:ext uri="{FF2B5EF4-FFF2-40B4-BE49-F238E27FC236}">
                  <a16:creationId xmlns:a16="http://schemas.microsoft.com/office/drawing/2014/main" id="{5BF9D818-9015-4648-AAA2-E00FF2644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sp>
        <p:nvSpPr>
          <p:cNvPr id="2" name="Slide Number Placeholder 1">
            <a:extLst>
              <a:ext uri="{FF2B5EF4-FFF2-40B4-BE49-F238E27FC236}">
                <a16:creationId xmlns:a16="http://schemas.microsoft.com/office/drawing/2014/main" id="{4A278643-D1D2-4700-BBF9-6CF5CE453608}"/>
              </a:ext>
            </a:extLst>
          </p:cNvPr>
          <p:cNvSpPr>
            <a:spLocks noGrp="1"/>
          </p:cNvSpPr>
          <p:nvPr>
            <p:ph type="sldNum" sz="quarter" idx="12"/>
          </p:nvPr>
        </p:nvSpPr>
        <p:spPr/>
        <p:txBody>
          <a:bodyPr/>
          <a:lstStyle/>
          <a:p>
            <a:fld id="{B21332D6-23E1-476A-A412-822FBBA5E59B}" type="slidenum">
              <a:rPr lang="hu-HU" smtClean="0"/>
              <a:t>46</a:t>
            </a:fld>
            <a:endParaRPr lang="hu-HU"/>
          </a:p>
        </p:txBody>
      </p:sp>
      <p:pic>
        <p:nvPicPr>
          <p:cNvPr id="2050" name="Kép 24">
            <a:extLst>
              <a:ext uri="{FF2B5EF4-FFF2-40B4-BE49-F238E27FC236}">
                <a16:creationId xmlns:a16="http://schemas.microsoft.com/office/drawing/2014/main" id="{C73205CE-265C-9611-8C71-E490FD699F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0621" y="4000516"/>
            <a:ext cx="41084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98031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Tartalom helye 4">
            <a:extLst>
              <a:ext uri="{FF2B5EF4-FFF2-40B4-BE49-F238E27FC236}">
                <a16:creationId xmlns:a16="http://schemas.microsoft.com/office/drawing/2014/main" id="{DBE1EA21-2CD9-4BE8-A94E-B1597FB8AA8C}"/>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79778" y="109192"/>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grpSp>
        <p:nvGrpSpPr>
          <p:cNvPr id="8" name="Csoportba foglalás 7">
            <a:extLst>
              <a:ext uri="{FF2B5EF4-FFF2-40B4-BE49-F238E27FC236}">
                <a16:creationId xmlns:a16="http://schemas.microsoft.com/office/drawing/2014/main" id="{37A907DE-1A32-4C1E-9C92-07E0DC42F2D6}"/>
              </a:ext>
            </a:extLst>
          </p:cNvPr>
          <p:cNvGrpSpPr/>
          <p:nvPr/>
        </p:nvGrpSpPr>
        <p:grpSpPr>
          <a:xfrm>
            <a:off x="8100391" y="6102032"/>
            <a:ext cx="2488960" cy="520382"/>
            <a:chOff x="6658493" y="5555381"/>
            <a:chExt cx="2488960" cy="520382"/>
          </a:xfrm>
        </p:grpSpPr>
        <p:sp>
          <p:nvSpPr>
            <p:cNvPr id="9" name="Téglalap 8">
              <a:extLst>
                <a:ext uri="{FF2B5EF4-FFF2-40B4-BE49-F238E27FC236}">
                  <a16:creationId xmlns:a16="http://schemas.microsoft.com/office/drawing/2014/main" id="{E078A819-6C61-4024-A0DC-2A8E7AAFA02C}"/>
                </a:ext>
              </a:extLst>
            </p:cNvPr>
            <p:cNvSpPr/>
            <p:nvPr/>
          </p:nvSpPr>
          <p:spPr>
            <a:xfrm>
              <a:off x="6658493" y="5555381"/>
              <a:ext cx="2488960" cy="5203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1" name="Kép 10">
              <a:extLst>
                <a:ext uri="{FF2B5EF4-FFF2-40B4-BE49-F238E27FC236}">
                  <a16:creationId xmlns:a16="http://schemas.microsoft.com/office/drawing/2014/main" id="{592912A7-16FA-4506-87B5-6C093440C0B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12" name="Kép 11" descr="A képen szöveg, clipart, vektorgrafika látható&#10;&#10;Automatikusan generált leírás">
              <a:extLst>
                <a:ext uri="{FF2B5EF4-FFF2-40B4-BE49-F238E27FC236}">
                  <a16:creationId xmlns:a16="http://schemas.microsoft.com/office/drawing/2014/main" id="{06EF1EBE-CECB-4B0D-A0E6-B7F71F2AF0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sp>
        <p:nvSpPr>
          <p:cNvPr id="13" name="Cím 1">
            <a:extLst>
              <a:ext uri="{FF2B5EF4-FFF2-40B4-BE49-F238E27FC236}">
                <a16:creationId xmlns:a16="http://schemas.microsoft.com/office/drawing/2014/main" id="{1F813C64-016E-4DB1-A5E2-D5CFCDF5B2F3}"/>
              </a:ext>
            </a:extLst>
          </p:cNvPr>
          <p:cNvSpPr txBox="1">
            <a:spLocks/>
          </p:cNvSpPr>
          <p:nvPr/>
        </p:nvSpPr>
        <p:spPr>
          <a:xfrm>
            <a:off x="6913109" y="3119541"/>
            <a:ext cx="5178119" cy="288911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r>
              <a:rPr lang="hu-HU" dirty="0">
                <a:solidFill>
                  <a:schemeClr val="tx1"/>
                </a:solidFill>
              </a:rPr>
              <a:t>Ajánlatkészítési digitális alapismeretek építőipari vállalkozóknak</a:t>
            </a:r>
          </a:p>
        </p:txBody>
      </p:sp>
      <p:sp>
        <p:nvSpPr>
          <p:cNvPr id="6" name="Slide Number Placeholder 5">
            <a:extLst>
              <a:ext uri="{FF2B5EF4-FFF2-40B4-BE49-F238E27FC236}">
                <a16:creationId xmlns:a16="http://schemas.microsoft.com/office/drawing/2014/main" id="{F768463C-248E-431D-8818-2E6A9909BCE0}"/>
              </a:ext>
            </a:extLst>
          </p:cNvPr>
          <p:cNvSpPr>
            <a:spLocks noGrp="1"/>
          </p:cNvSpPr>
          <p:nvPr>
            <p:ph type="sldNum" sz="quarter" idx="12"/>
          </p:nvPr>
        </p:nvSpPr>
        <p:spPr/>
        <p:txBody>
          <a:bodyPr/>
          <a:lstStyle/>
          <a:p>
            <a:fld id="{B21332D6-23E1-476A-A412-822FBBA5E59B}" type="slidenum">
              <a:rPr lang="hu-HU" smtClean="0"/>
              <a:t>47</a:t>
            </a:fld>
            <a:endParaRPr lang="hu-HU"/>
          </a:p>
        </p:txBody>
      </p:sp>
    </p:spTree>
    <p:extLst>
      <p:ext uri="{BB962C8B-B14F-4D97-AF65-F5344CB8AC3E}">
        <p14:creationId xmlns:p14="http://schemas.microsoft.com/office/powerpoint/2010/main" val="1653082972"/>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ím 1">
            <a:extLst>
              <a:ext uri="{FF2B5EF4-FFF2-40B4-BE49-F238E27FC236}">
                <a16:creationId xmlns:a16="http://schemas.microsoft.com/office/drawing/2014/main" id="{345C05F6-00EC-4CB7-BECD-6F4220009D1F}"/>
              </a:ext>
            </a:extLst>
          </p:cNvPr>
          <p:cNvSpPr txBox="1">
            <a:spLocks/>
          </p:cNvSpPr>
          <p:nvPr/>
        </p:nvSpPr>
        <p:spPr>
          <a:xfrm>
            <a:off x="-3057" y="-30418"/>
            <a:ext cx="4037835" cy="68985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3000" dirty="0"/>
              <a:t>Emlékeztető az előző alkalomról</a:t>
            </a:r>
          </a:p>
        </p:txBody>
      </p:sp>
      <p:pic>
        <p:nvPicPr>
          <p:cNvPr id="15" name="Kép 16" descr="A képen szöveg, clipart, vektorgrafika látható&#10;&#10;Automatikusan generált leírás">
            <a:extLst>
              <a:ext uri="{FF2B5EF4-FFF2-40B4-BE49-F238E27FC236}">
                <a16:creationId xmlns:a16="http://schemas.microsoft.com/office/drawing/2014/main" id="{C9D6E93F-282F-454A-BF40-EDC764AB2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7" name="Kép 18">
            <a:extLst>
              <a:ext uri="{FF2B5EF4-FFF2-40B4-BE49-F238E27FC236}">
                <a16:creationId xmlns:a16="http://schemas.microsoft.com/office/drawing/2014/main" id="{560054F7-95D7-462A-BCD9-9241E96F9BF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aphicFrame>
        <p:nvGraphicFramePr>
          <p:cNvPr id="19" name="Table 7">
            <a:extLst>
              <a:ext uri="{FF2B5EF4-FFF2-40B4-BE49-F238E27FC236}">
                <a16:creationId xmlns:a16="http://schemas.microsoft.com/office/drawing/2014/main" id="{3A4CAB9F-8356-4166-94AD-03A73FCC078E}"/>
              </a:ext>
            </a:extLst>
          </p:cNvPr>
          <p:cNvGraphicFramePr>
            <a:graphicFrameLocks noGrp="1"/>
          </p:cNvGraphicFramePr>
          <p:nvPr>
            <p:extLst>
              <p:ext uri="{D42A27DB-BD31-4B8C-83A1-F6EECF244321}">
                <p14:modId xmlns:p14="http://schemas.microsoft.com/office/powerpoint/2010/main" val="3555077874"/>
              </p:ext>
            </p:extLst>
          </p:nvPr>
        </p:nvGraphicFramePr>
        <p:xfrm>
          <a:off x="4191535" y="1364051"/>
          <a:ext cx="7765233" cy="4134747"/>
        </p:xfrm>
        <a:graphic>
          <a:graphicData uri="http://schemas.openxmlformats.org/drawingml/2006/table">
            <a:tbl>
              <a:tblPr firstRow="1" bandRow="1">
                <a:tableStyleId>{5C22544A-7EE6-4342-B048-85BDC9FD1C3A}</a:tableStyleId>
              </a:tblPr>
              <a:tblGrid>
                <a:gridCol w="655133">
                  <a:extLst>
                    <a:ext uri="{9D8B030D-6E8A-4147-A177-3AD203B41FA5}">
                      <a16:colId xmlns:a16="http://schemas.microsoft.com/office/drawing/2014/main" val="3909592064"/>
                    </a:ext>
                  </a:extLst>
                </a:gridCol>
                <a:gridCol w="7110100">
                  <a:extLst>
                    <a:ext uri="{9D8B030D-6E8A-4147-A177-3AD203B41FA5}">
                      <a16:colId xmlns:a16="http://schemas.microsoft.com/office/drawing/2014/main" val="2748866433"/>
                    </a:ext>
                  </a:extLst>
                </a:gridCol>
              </a:tblGrid>
              <a:tr h="1074505">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r>
                        <a:rPr lang="hu-HU" sz="1700" b="0" dirty="0">
                          <a:solidFill>
                            <a:schemeClr val="tx1"/>
                          </a:solidFill>
                        </a:rPr>
                        <a:t>A digitális távolságmérők lehetővé teszik a távolságok precíz mérését lézeres technológia alkalmazása mellett. Legtöbbjük több operációs rendszerrel (IOS vagy </a:t>
                      </a:r>
                      <a:r>
                        <a:rPr lang="hu-HU" sz="1700" b="0" dirty="0" err="1">
                          <a:solidFill>
                            <a:schemeClr val="tx1"/>
                          </a:solidFill>
                        </a:rPr>
                        <a:t>Andorid</a:t>
                      </a:r>
                      <a:r>
                        <a:rPr lang="hu-HU" sz="1700" b="0" dirty="0">
                          <a:solidFill>
                            <a:schemeClr val="tx1"/>
                          </a:solidFill>
                        </a:rPr>
                        <a:t>) kompatibilis, illetve beépített funkciójuk az intelligens dokumentálás.</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A látványtervek elkészítése a kommunikáció eszköze. A 3D megoldások közkedveltek, mivel a 2D tervek nem feltétlen érhetők a laikus emberek számára.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 tervezéshez használt alkalmazások megkönnyítik az esetleges módosítások véghezvitelét, a problémák javítását, illetve könnyítik a tervek munkatársakkal, ügyfelekkel való megosztását és megteremtik a csoportos munkavégzés lehetőségét.</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898619">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Megismert alkalmazások/technológiák: Bosch távolságmérők, </a:t>
                      </a:r>
                      <a:r>
                        <a:rPr lang="hu-HU" sz="1700" dirty="0" err="1"/>
                        <a:t>OrthoGrap</a:t>
                      </a:r>
                      <a:r>
                        <a:rPr lang="hu-HU" sz="1700" dirty="0"/>
                        <a:t>, </a:t>
                      </a:r>
                      <a:r>
                        <a:rPr lang="hu-HU" sz="1700" dirty="0" err="1"/>
                        <a:t>PlanGrid</a:t>
                      </a:r>
                      <a:r>
                        <a:rPr lang="hu-HU" sz="1700" dirty="0"/>
                        <a:t>, </a:t>
                      </a:r>
                      <a:r>
                        <a:rPr lang="hu-HU" sz="1700" dirty="0" err="1"/>
                        <a:t>Planradar</a:t>
                      </a:r>
                      <a:r>
                        <a:rPr lang="hu-HU" sz="1700" dirty="0"/>
                        <a:t>, </a:t>
                      </a:r>
                      <a:r>
                        <a:rPr lang="hu-HU" sz="1700" dirty="0" err="1"/>
                        <a:t>Splan</a:t>
                      </a:r>
                      <a:r>
                        <a:rPr lang="hu-HU" sz="1700" dirty="0"/>
                        <a:t> 7.0, ÉMI</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bl>
          </a:graphicData>
        </a:graphic>
      </p:graphicFrame>
      <p:pic>
        <p:nvPicPr>
          <p:cNvPr id="25" name="Graphic 24" descr="Lightbulb and gear">
            <a:extLst>
              <a:ext uri="{FF2B5EF4-FFF2-40B4-BE49-F238E27FC236}">
                <a16:creationId xmlns:a16="http://schemas.microsoft.com/office/drawing/2014/main" id="{5B28B7C1-F9D8-4A71-BC7F-BBBA4F739C3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3571" y="4222034"/>
            <a:ext cx="2124578" cy="2124578"/>
          </a:xfrm>
          <a:prstGeom prst="rect">
            <a:avLst/>
          </a:prstGeom>
        </p:spPr>
      </p:pic>
      <p:pic>
        <p:nvPicPr>
          <p:cNvPr id="3" name="Graphic 2" descr="Binoculars">
            <a:extLst>
              <a:ext uri="{FF2B5EF4-FFF2-40B4-BE49-F238E27FC236}">
                <a16:creationId xmlns:a16="http://schemas.microsoft.com/office/drawing/2014/main" id="{6AD19C6E-0292-458E-9E49-63F0B7939B3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49323" y="1552876"/>
            <a:ext cx="678361" cy="678361"/>
          </a:xfrm>
          <a:prstGeom prst="rect">
            <a:avLst/>
          </a:prstGeom>
        </p:spPr>
      </p:pic>
      <p:pic>
        <p:nvPicPr>
          <p:cNvPr id="5" name="Graphic 4" descr="Glasses">
            <a:extLst>
              <a:ext uri="{FF2B5EF4-FFF2-40B4-BE49-F238E27FC236}">
                <a16:creationId xmlns:a16="http://schemas.microsoft.com/office/drawing/2014/main" id="{74D467AF-898A-4BD1-8135-48FD17B096B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213494" y="2687808"/>
            <a:ext cx="599196" cy="678360"/>
          </a:xfrm>
          <a:prstGeom prst="rect">
            <a:avLst/>
          </a:prstGeom>
        </p:spPr>
      </p:pic>
      <p:pic>
        <p:nvPicPr>
          <p:cNvPr id="7" name="Graphic 6" descr="Network">
            <a:extLst>
              <a:ext uri="{FF2B5EF4-FFF2-40B4-BE49-F238E27FC236}">
                <a16:creationId xmlns:a16="http://schemas.microsoft.com/office/drawing/2014/main" id="{9329E11A-26F6-48CD-BC51-049F1D2BCD6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72478" y="3669780"/>
            <a:ext cx="663367" cy="663367"/>
          </a:xfrm>
          <a:prstGeom prst="rect">
            <a:avLst/>
          </a:prstGeom>
        </p:spPr>
      </p:pic>
      <p:pic>
        <p:nvPicPr>
          <p:cNvPr id="27" name="Graphic 26" descr="Smart Phone">
            <a:extLst>
              <a:ext uri="{FF2B5EF4-FFF2-40B4-BE49-F238E27FC236}">
                <a16:creationId xmlns:a16="http://schemas.microsoft.com/office/drawing/2014/main" id="{6372303C-8AF0-4253-82E4-A1CEC4095EB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188479" y="4730219"/>
            <a:ext cx="678361" cy="678361"/>
          </a:xfrm>
          <a:prstGeom prst="rect">
            <a:avLst/>
          </a:prstGeom>
        </p:spPr>
      </p:pic>
      <p:sp>
        <p:nvSpPr>
          <p:cNvPr id="2" name="Slide Number Placeholder 1">
            <a:extLst>
              <a:ext uri="{FF2B5EF4-FFF2-40B4-BE49-F238E27FC236}">
                <a16:creationId xmlns:a16="http://schemas.microsoft.com/office/drawing/2014/main" id="{237C0ABB-53EA-4411-AD80-6932AEEFD059}"/>
              </a:ext>
            </a:extLst>
          </p:cNvPr>
          <p:cNvSpPr>
            <a:spLocks noGrp="1"/>
          </p:cNvSpPr>
          <p:nvPr>
            <p:ph type="sldNum" sz="quarter" idx="12"/>
          </p:nvPr>
        </p:nvSpPr>
        <p:spPr/>
        <p:txBody>
          <a:bodyPr/>
          <a:lstStyle/>
          <a:p>
            <a:fld id="{B21332D6-23E1-476A-A412-822FBBA5E59B}" type="slidenum">
              <a:rPr lang="hu-HU" smtClean="0"/>
              <a:t>48</a:t>
            </a:fld>
            <a:endParaRPr lang="hu-HU"/>
          </a:p>
        </p:txBody>
      </p:sp>
    </p:spTree>
    <p:extLst>
      <p:ext uri="{BB962C8B-B14F-4D97-AF65-F5344CB8AC3E}">
        <p14:creationId xmlns:p14="http://schemas.microsoft.com/office/powerpoint/2010/main" val="12336546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1009933" y="152504"/>
            <a:ext cx="10166499" cy="647271"/>
          </a:xfrm>
        </p:spPr>
        <p:txBody>
          <a:bodyPr anchor="ctr">
            <a:normAutofit fontScale="90000"/>
          </a:bodyPr>
          <a:lstStyle/>
          <a:p>
            <a:r>
              <a:rPr lang="hu-HU" sz="3000" b="1" dirty="0">
                <a:highlight>
                  <a:srgbClr val="3F762B"/>
                </a:highlight>
              </a:rPr>
              <a:t>Az ügyfélkommunikáció következő lépése az ajánlat elkészítése, átadása, a feladat pontosítása majd a szerződés megkötése</a:t>
            </a: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graphicFrame>
        <p:nvGraphicFramePr>
          <p:cNvPr id="7" name="Table 7">
            <a:extLst>
              <a:ext uri="{FF2B5EF4-FFF2-40B4-BE49-F238E27FC236}">
                <a16:creationId xmlns:a16="http://schemas.microsoft.com/office/drawing/2014/main" id="{3BF13964-4C77-42FC-9016-0CAFFBBA3102}"/>
              </a:ext>
            </a:extLst>
          </p:cNvPr>
          <p:cNvGraphicFramePr>
            <a:graphicFrameLocks noGrp="1"/>
          </p:cNvGraphicFramePr>
          <p:nvPr>
            <p:extLst>
              <p:ext uri="{D42A27DB-BD31-4B8C-83A1-F6EECF244321}">
                <p14:modId xmlns:p14="http://schemas.microsoft.com/office/powerpoint/2010/main" val="3680562363"/>
              </p:ext>
            </p:extLst>
          </p:nvPr>
        </p:nvGraphicFramePr>
        <p:xfrm>
          <a:off x="6093183" y="1742490"/>
          <a:ext cx="5879476" cy="4757613"/>
        </p:xfrm>
        <a:graphic>
          <a:graphicData uri="http://schemas.openxmlformats.org/drawingml/2006/table">
            <a:tbl>
              <a:tblPr firstRow="1" bandRow="1">
                <a:tableStyleId>{5C22544A-7EE6-4342-B048-85BDC9FD1C3A}</a:tableStyleId>
              </a:tblPr>
              <a:tblGrid>
                <a:gridCol w="986555">
                  <a:extLst>
                    <a:ext uri="{9D8B030D-6E8A-4147-A177-3AD203B41FA5}">
                      <a16:colId xmlns:a16="http://schemas.microsoft.com/office/drawing/2014/main" val="1517963382"/>
                    </a:ext>
                  </a:extLst>
                </a:gridCol>
                <a:gridCol w="348336">
                  <a:extLst>
                    <a:ext uri="{9D8B030D-6E8A-4147-A177-3AD203B41FA5}">
                      <a16:colId xmlns:a16="http://schemas.microsoft.com/office/drawing/2014/main" val="3909592064"/>
                    </a:ext>
                  </a:extLst>
                </a:gridCol>
                <a:gridCol w="4544585">
                  <a:extLst>
                    <a:ext uri="{9D8B030D-6E8A-4147-A177-3AD203B41FA5}">
                      <a16:colId xmlns:a16="http://schemas.microsoft.com/office/drawing/2014/main" val="2748866433"/>
                    </a:ext>
                  </a:extLst>
                </a:gridCol>
              </a:tblGrid>
              <a:tr h="679659">
                <a:tc>
                  <a:txBody>
                    <a:bodyPr/>
                    <a:lstStyle/>
                    <a:p>
                      <a:pPr algn="ctr"/>
                      <a:r>
                        <a:rPr lang="hu-HU" sz="1700" b="1" dirty="0">
                          <a:solidFill>
                            <a:schemeClr val="bg1"/>
                          </a:solidFill>
                        </a:rPr>
                        <a:t>1. alkalom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F762B"/>
                    </a:solidFill>
                  </a:tcPr>
                </a:tc>
                <a:tc>
                  <a:txBody>
                    <a:bodyPr/>
                    <a:lstStyle/>
                    <a:p>
                      <a:pPr algn="ctr"/>
                      <a:r>
                        <a:rPr lang="hu-HU" sz="1700" b="1" dirty="0">
                          <a:solidFill>
                            <a:schemeClr val="bg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F762B"/>
                    </a:solidFill>
                  </a:tcPr>
                </a:tc>
                <a:tc>
                  <a:txBody>
                    <a:bodyPr/>
                    <a:lstStyle/>
                    <a:p>
                      <a:r>
                        <a:rPr lang="hu-HU" sz="1700" b="0" dirty="0">
                          <a:solidFill>
                            <a:schemeClr val="tx1"/>
                          </a:solidFill>
                        </a:rPr>
                        <a:t>Ügyféligény megismerése</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679659">
                <a:tc rowSpan="3">
                  <a:txBody>
                    <a:bodyPr/>
                    <a:lstStyle/>
                    <a:p>
                      <a:pPr marL="0" algn="ctr" defTabSz="914400" rtl="0" eaLnBrk="1" latinLnBrk="0" hangingPunct="1"/>
                      <a:r>
                        <a:rPr lang="hu-HU" sz="1700" b="1" kern="1200" dirty="0">
                          <a:solidFill>
                            <a:schemeClr val="bg1"/>
                          </a:solidFill>
                          <a:latin typeface="+mn-lt"/>
                          <a:ea typeface="+mn-ea"/>
                          <a:cs typeface="+mn-cs"/>
                        </a:rPr>
                        <a:t>2. alkalom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F762B"/>
                    </a:solidFill>
                  </a:tcPr>
                </a:tc>
                <a:tc>
                  <a:txBody>
                    <a:bodyPr/>
                    <a:lstStyle/>
                    <a:p>
                      <a:pPr marL="0" algn="ctr" defTabSz="914400" rtl="0" eaLnBrk="1" latinLnBrk="0" hangingPunct="1"/>
                      <a:r>
                        <a:rPr lang="hu-HU" sz="1700" b="1" kern="1200" dirty="0">
                          <a:solidFill>
                            <a:schemeClr val="bg1"/>
                          </a:solidFill>
                          <a:latin typeface="+mn-lt"/>
                          <a:ea typeface="+mn-ea"/>
                          <a:cs typeface="+mn-cs"/>
                        </a:rPr>
                        <a:t>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F762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Felmérés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algn="ctr" defTabSz="914400" rtl="0" eaLnBrk="1" latinLnBrk="0" hangingPunct="1"/>
                      <a:r>
                        <a:rPr lang="hu-HU" sz="1700" b="1" kern="1200" dirty="0">
                          <a:solidFill>
                            <a:schemeClr val="bg1"/>
                          </a:solidFill>
                          <a:latin typeface="+mn-lt"/>
                          <a:ea typeface="+mn-ea"/>
                          <a:cs typeface="+mn-cs"/>
                        </a:rPr>
                        <a:t>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F762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Tervvázlat összeállítás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[feladat visszamutatása]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algn="ctr" defTabSz="914400" rtl="0" eaLnBrk="1" latinLnBrk="0" hangingPunct="1"/>
                      <a:r>
                        <a:rPr lang="hu-HU" sz="1700" b="1" kern="1200" dirty="0">
                          <a:solidFill>
                            <a:schemeClr val="bg1"/>
                          </a:solidFill>
                          <a:latin typeface="+mn-lt"/>
                          <a:ea typeface="+mn-ea"/>
                          <a:cs typeface="+mn-cs"/>
                        </a:rPr>
                        <a:t>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F762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Tervezés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[feladatok, anyagok, ütemezés]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679659">
                <a:tc rowSpan="3">
                  <a:txBody>
                    <a:bodyPr/>
                    <a:lstStyle/>
                    <a:p>
                      <a:pPr algn="ctr"/>
                      <a:r>
                        <a:rPr lang="hu-HU" sz="1700" b="1" dirty="0">
                          <a:solidFill>
                            <a:schemeClr val="bg1"/>
                          </a:solidFill>
                        </a:rPr>
                        <a:t>3. alkalom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algn="ctr"/>
                      <a:r>
                        <a:rPr lang="hu-HU" sz="1700" b="1" dirty="0">
                          <a:solidFill>
                            <a:schemeClr val="bg1"/>
                          </a:solidFill>
                        </a:rPr>
                        <a:t>5</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Költségvetés összeállítása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12742428"/>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6</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Ajánlat átadása, prezentálás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838426190"/>
                  </a:ext>
                </a:extLst>
              </a:tr>
              <a:tr h="679659">
                <a:tc vMerge="1">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hu-HU" sz="1700" b="1" dirty="0">
                          <a:solidFill>
                            <a:schemeClr val="bg1"/>
                          </a:solidFill>
                        </a:rPr>
                        <a:t>7</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Szerződéskötés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905862050"/>
                  </a:ext>
                </a:extLst>
              </a:tr>
            </a:tbl>
          </a:graphicData>
        </a:graphic>
      </p:graphicFrame>
      <p:sp>
        <p:nvSpPr>
          <p:cNvPr id="18" name="Tartalom helye 2">
            <a:extLst>
              <a:ext uri="{FF2B5EF4-FFF2-40B4-BE49-F238E27FC236}">
                <a16:creationId xmlns:a16="http://schemas.microsoft.com/office/drawing/2014/main" id="{CE8AEDCE-0D63-447D-94D4-74055E2C1259}"/>
              </a:ext>
            </a:extLst>
          </p:cNvPr>
          <p:cNvSpPr>
            <a:spLocks noGrp="1"/>
          </p:cNvSpPr>
          <p:nvPr>
            <p:ph idx="1"/>
          </p:nvPr>
        </p:nvSpPr>
        <p:spPr>
          <a:xfrm>
            <a:off x="322120" y="1315640"/>
            <a:ext cx="5212306" cy="4757614"/>
          </a:xfrm>
        </p:spPr>
        <p:txBody>
          <a:bodyPr>
            <a:noAutofit/>
          </a:bodyPr>
          <a:lstStyle/>
          <a:p>
            <a:pPr marL="0" indent="0">
              <a:buNone/>
            </a:pPr>
            <a:r>
              <a:rPr lang="hu-HU" sz="1700" b="1" dirty="0">
                <a:solidFill>
                  <a:schemeClr val="tx2"/>
                </a:solidFill>
                <a:latin typeface="+mn-lt"/>
              </a:rPr>
              <a:t>Tananyag tartalma</a:t>
            </a:r>
          </a:p>
          <a:p>
            <a:r>
              <a:rPr lang="hu-HU" sz="1700" b="1" dirty="0">
                <a:solidFill>
                  <a:schemeClr val="accent1">
                    <a:lumMod val="50000"/>
                  </a:schemeClr>
                </a:solidFill>
                <a:latin typeface="+mn-lt"/>
              </a:rPr>
              <a:t>Költségvetés összeállítása: </a:t>
            </a:r>
            <a:r>
              <a:rPr lang="hu-HU" sz="1600" dirty="0">
                <a:latin typeface="+mn-lt"/>
              </a:rPr>
              <a:t>A tervező alkalmazások egy része az árak megadásával lehetővé teszi költségvetés elkészítést, illetve alapanyag és munka listát állít össze amit a vállalkozó beárazhat.</a:t>
            </a:r>
          </a:p>
          <a:p>
            <a:r>
              <a:rPr lang="hu-HU" sz="1700" b="1" dirty="0">
                <a:solidFill>
                  <a:schemeClr val="accent1">
                    <a:lumMod val="50000"/>
                  </a:schemeClr>
                </a:solidFill>
                <a:latin typeface="+mn-lt"/>
              </a:rPr>
              <a:t>Ajánlat átadása, prezentálás: </a:t>
            </a:r>
            <a:r>
              <a:rPr lang="hu-HU" sz="1700" dirty="0">
                <a:latin typeface="+mn-lt"/>
              </a:rPr>
              <a:t>Az ajánlat lényeges elemei az (i) alapadatok meghatározása, (ii) ajánlati összesítő készítése a költségekről és teljesítés időpontjairól, feltételeiről (iii) és a műszaki leírás elkészítése.</a:t>
            </a:r>
          </a:p>
          <a:p>
            <a:r>
              <a:rPr lang="hu-HU" sz="1700" b="1" dirty="0">
                <a:solidFill>
                  <a:schemeClr val="accent1">
                    <a:lumMod val="50000"/>
                  </a:schemeClr>
                </a:solidFill>
                <a:latin typeface="+mn-lt"/>
              </a:rPr>
              <a:t>Szerződéskötés: </a:t>
            </a:r>
            <a:r>
              <a:rPr lang="hu-HU" sz="1700" dirty="0">
                <a:latin typeface="+mn-lt"/>
              </a:rPr>
              <a:t>Szerződéskötés során törekedni kell, hogy a törvényi előírásoknak megfelelően készüljön el minden munkálatról a szerződés, mely hiteles aláírással van megpecsételve.</a:t>
            </a:r>
            <a:endParaRPr lang="hu-HU" sz="1700" b="1" dirty="0">
              <a:solidFill>
                <a:schemeClr val="accent1">
                  <a:lumMod val="50000"/>
                </a:schemeClr>
              </a:solidFill>
              <a:latin typeface="+mn-lt"/>
            </a:endParaRPr>
          </a:p>
        </p:txBody>
      </p:sp>
      <p:sp>
        <p:nvSpPr>
          <p:cNvPr id="9" name="Arrow: Right 8">
            <a:extLst>
              <a:ext uri="{FF2B5EF4-FFF2-40B4-BE49-F238E27FC236}">
                <a16:creationId xmlns:a16="http://schemas.microsoft.com/office/drawing/2014/main" id="{E563C650-49AE-40E2-B319-8B7431A3C920}"/>
              </a:ext>
            </a:extLst>
          </p:cNvPr>
          <p:cNvSpPr/>
          <p:nvPr/>
        </p:nvSpPr>
        <p:spPr>
          <a:xfrm>
            <a:off x="5381913" y="2977940"/>
            <a:ext cx="627797" cy="1433014"/>
          </a:xfrm>
          <a:prstGeom prst="rightArrow">
            <a:avLst>
              <a:gd name="adj1" fmla="val 50000"/>
              <a:gd name="adj2" fmla="val 25862"/>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Tartalom helye 2">
            <a:extLst>
              <a:ext uri="{FF2B5EF4-FFF2-40B4-BE49-F238E27FC236}">
                <a16:creationId xmlns:a16="http://schemas.microsoft.com/office/drawing/2014/main" id="{99113823-C3F0-45A4-9F42-AABF860A7B9D}"/>
              </a:ext>
            </a:extLst>
          </p:cNvPr>
          <p:cNvSpPr txBox="1">
            <a:spLocks/>
          </p:cNvSpPr>
          <p:nvPr/>
        </p:nvSpPr>
        <p:spPr>
          <a:xfrm>
            <a:off x="6099816" y="1315640"/>
            <a:ext cx="5212306" cy="52673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700" b="1" dirty="0">
                <a:solidFill>
                  <a:schemeClr val="tx2"/>
                </a:solidFill>
                <a:latin typeface="+mn-lt"/>
              </a:rPr>
              <a:t>Folyamat lépések</a:t>
            </a:r>
          </a:p>
        </p:txBody>
      </p:sp>
      <p:pic>
        <p:nvPicPr>
          <p:cNvPr id="11" name="Graphic 10" descr="Target Audience">
            <a:extLst>
              <a:ext uri="{FF2B5EF4-FFF2-40B4-BE49-F238E27FC236}">
                <a16:creationId xmlns:a16="http://schemas.microsoft.com/office/drawing/2014/main" id="{8324FE64-C346-41E0-9A1D-5DA4999EED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30719" y="1636547"/>
            <a:ext cx="914400" cy="914400"/>
          </a:xfrm>
          <a:prstGeom prst="rect">
            <a:avLst/>
          </a:prstGeom>
        </p:spPr>
      </p:pic>
      <p:pic>
        <p:nvPicPr>
          <p:cNvPr id="13" name="Graphic 12" descr="Ruler">
            <a:extLst>
              <a:ext uri="{FF2B5EF4-FFF2-40B4-BE49-F238E27FC236}">
                <a16:creationId xmlns:a16="http://schemas.microsoft.com/office/drawing/2014/main" id="{B736F410-9043-4A93-B72E-B20B6FFA34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97665" y="2421550"/>
            <a:ext cx="639671" cy="639671"/>
          </a:xfrm>
          <a:prstGeom prst="rect">
            <a:avLst/>
          </a:prstGeom>
        </p:spPr>
      </p:pic>
      <p:pic>
        <p:nvPicPr>
          <p:cNvPr id="28" name="Graphic 27" descr="Checklist RTL">
            <a:extLst>
              <a:ext uri="{FF2B5EF4-FFF2-40B4-BE49-F238E27FC236}">
                <a16:creationId xmlns:a16="http://schemas.microsoft.com/office/drawing/2014/main" id="{6C0230C5-C67E-4E73-BA7F-4B0AD2237A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071488" y="3110206"/>
            <a:ext cx="692023" cy="692023"/>
          </a:xfrm>
          <a:prstGeom prst="rect">
            <a:avLst/>
          </a:prstGeom>
        </p:spPr>
      </p:pic>
      <p:pic>
        <p:nvPicPr>
          <p:cNvPr id="29" name="Graphic 28" descr="Pencil">
            <a:extLst>
              <a:ext uri="{FF2B5EF4-FFF2-40B4-BE49-F238E27FC236}">
                <a16:creationId xmlns:a16="http://schemas.microsoft.com/office/drawing/2014/main" id="{77B06F6B-E403-492A-808C-654873B639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122028" y="3813643"/>
            <a:ext cx="615308" cy="615308"/>
          </a:xfrm>
          <a:prstGeom prst="rect">
            <a:avLst/>
          </a:prstGeom>
        </p:spPr>
      </p:pic>
      <p:pic>
        <p:nvPicPr>
          <p:cNvPr id="31" name="Graphic 30" descr="Money">
            <a:extLst>
              <a:ext uri="{FF2B5EF4-FFF2-40B4-BE49-F238E27FC236}">
                <a16:creationId xmlns:a16="http://schemas.microsoft.com/office/drawing/2014/main" id="{99E5942B-97B7-42A8-A4CB-DEB686B2383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059013" y="4439134"/>
            <a:ext cx="716971" cy="716971"/>
          </a:xfrm>
          <a:prstGeom prst="rect">
            <a:avLst/>
          </a:prstGeom>
        </p:spPr>
      </p:pic>
      <p:pic>
        <p:nvPicPr>
          <p:cNvPr id="33" name="Graphic 32" descr="Teacher">
            <a:extLst>
              <a:ext uri="{FF2B5EF4-FFF2-40B4-BE49-F238E27FC236}">
                <a16:creationId xmlns:a16="http://schemas.microsoft.com/office/drawing/2014/main" id="{7B94320F-3A5F-4AAB-B409-06D01837689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968907" y="5078459"/>
            <a:ext cx="838023" cy="838023"/>
          </a:xfrm>
          <a:prstGeom prst="rect">
            <a:avLst/>
          </a:prstGeom>
        </p:spPr>
      </p:pic>
      <p:pic>
        <p:nvPicPr>
          <p:cNvPr id="35" name="Graphic 34" descr="Handshake">
            <a:extLst>
              <a:ext uri="{FF2B5EF4-FFF2-40B4-BE49-F238E27FC236}">
                <a16:creationId xmlns:a16="http://schemas.microsoft.com/office/drawing/2014/main" id="{520CB901-6AD3-4210-9599-DC92C2248D8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007096" y="5742238"/>
            <a:ext cx="838023" cy="838023"/>
          </a:xfrm>
          <a:prstGeom prst="rect">
            <a:avLst/>
          </a:prstGeom>
        </p:spPr>
      </p:pic>
      <p:sp>
        <p:nvSpPr>
          <p:cNvPr id="3" name="Slide Number Placeholder 2">
            <a:extLst>
              <a:ext uri="{FF2B5EF4-FFF2-40B4-BE49-F238E27FC236}">
                <a16:creationId xmlns:a16="http://schemas.microsoft.com/office/drawing/2014/main" id="{064859D2-2B3B-41AB-86B8-D49A1B6B33CF}"/>
              </a:ext>
            </a:extLst>
          </p:cNvPr>
          <p:cNvSpPr>
            <a:spLocks noGrp="1"/>
          </p:cNvSpPr>
          <p:nvPr>
            <p:ph type="sldNum" sz="quarter" idx="12"/>
          </p:nvPr>
        </p:nvSpPr>
        <p:spPr>
          <a:xfrm>
            <a:off x="8610599" y="6500103"/>
            <a:ext cx="3152911" cy="221372"/>
          </a:xfrm>
        </p:spPr>
        <p:txBody>
          <a:bodyPr/>
          <a:lstStyle/>
          <a:p>
            <a:fld id="{B21332D6-23E1-476A-A412-822FBBA5E59B}" type="slidenum">
              <a:rPr lang="hu-HU" smtClean="0"/>
              <a:t>49</a:t>
            </a:fld>
            <a:endParaRPr lang="hu-HU" dirty="0"/>
          </a:p>
        </p:txBody>
      </p:sp>
    </p:spTree>
    <p:extLst>
      <p:ext uri="{BB962C8B-B14F-4D97-AF65-F5344CB8AC3E}">
        <p14:creationId xmlns:p14="http://schemas.microsoft.com/office/powerpoint/2010/main" val="3356647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Valós árajánlat példa [1/4]</a:t>
            </a:r>
            <a:br>
              <a:rPr lang="hu-HU" sz="3000" dirty="0"/>
            </a:br>
            <a:br>
              <a:rPr lang="hu-HU" sz="3000" dirty="0"/>
            </a:br>
            <a:br>
              <a:rPr lang="hu-HU" sz="4000" dirty="0"/>
            </a:br>
            <a:br>
              <a:rPr lang="hu-HU" sz="4000" dirty="0"/>
            </a:br>
            <a:br>
              <a:rPr lang="hu-HU" sz="4000" dirty="0"/>
            </a:br>
            <a:br>
              <a:rPr lang="hu-HU" sz="4000" dirty="0"/>
            </a:br>
            <a:br>
              <a:rPr lang="hu-HU" sz="4000" dirty="0"/>
            </a:br>
            <a:br>
              <a:rPr lang="hu-HU" sz="4000" dirty="0"/>
            </a:br>
            <a:r>
              <a:rPr lang="hu-HU" sz="2400" dirty="0"/>
              <a:t>Az ajánlat laikus megrendelő részére értelmezhetetlen, a kiszolgáltatottság érzését növeli.</a:t>
            </a:r>
            <a:endParaRPr lang="hu-HU" sz="4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pic>
        <p:nvPicPr>
          <p:cNvPr id="23" name="Kép 2">
            <a:extLst>
              <a:ext uri="{FF2B5EF4-FFF2-40B4-BE49-F238E27FC236}">
                <a16:creationId xmlns:a16="http://schemas.microsoft.com/office/drawing/2014/main" id="{FC7334AD-369F-4A40-AC7C-770921FFAC2A}"/>
              </a:ext>
            </a:extLst>
          </p:cNvPr>
          <p:cNvPicPr>
            <a:picLocks noChangeAspect="1"/>
          </p:cNvPicPr>
          <p:nvPr/>
        </p:nvPicPr>
        <p:blipFill>
          <a:blip r:embed="rId4"/>
          <a:stretch>
            <a:fillRect/>
          </a:stretch>
        </p:blipFill>
        <p:spPr>
          <a:xfrm>
            <a:off x="4424925" y="619265"/>
            <a:ext cx="7128989" cy="6063263"/>
          </a:xfrm>
          <a:prstGeom prst="rect">
            <a:avLst/>
          </a:prstGeom>
        </p:spPr>
      </p:pic>
      <p:sp>
        <p:nvSpPr>
          <p:cNvPr id="6" name="Slide Number Placeholder 5">
            <a:extLst>
              <a:ext uri="{FF2B5EF4-FFF2-40B4-BE49-F238E27FC236}">
                <a16:creationId xmlns:a16="http://schemas.microsoft.com/office/drawing/2014/main" id="{4158D254-EBCF-44AD-9D32-DEFBCC867F6D}"/>
              </a:ext>
            </a:extLst>
          </p:cNvPr>
          <p:cNvSpPr>
            <a:spLocks noGrp="1"/>
          </p:cNvSpPr>
          <p:nvPr>
            <p:ph type="sldNum" sz="quarter" idx="12"/>
          </p:nvPr>
        </p:nvSpPr>
        <p:spPr/>
        <p:txBody>
          <a:bodyPr/>
          <a:lstStyle/>
          <a:p>
            <a:fld id="{B21332D6-23E1-476A-A412-822FBBA5E59B}" type="slidenum">
              <a:rPr lang="hu-HU" smtClean="0"/>
              <a:t>5</a:t>
            </a:fld>
            <a:endParaRPr lang="hu-HU"/>
          </a:p>
        </p:txBody>
      </p:sp>
    </p:spTree>
    <p:extLst>
      <p:ext uri="{BB962C8B-B14F-4D97-AF65-F5344CB8AC3E}">
        <p14:creationId xmlns:p14="http://schemas.microsoft.com/office/powerpoint/2010/main" val="21381110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09066AA8-B8EE-405E-A03D-840A18E8FDF3}"/>
              </a:ext>
            </a:extLst>
          </p:cNvPr>
          <p:cNvSpPr>
            <a:spLocks noGrp="1"/>
          </p:cNvSpPr>
          <p:nvPr>
            <p:ph type="ctrTitle"/>
          </p:nvPr>
        </p:nvSpPr>
        <p:spPr>
          <a:xfrm>
            <a:off x="3953341" y="1169966"/>
            <a:ext cx="8238659" cy="3178689"/>
          </a:xfrm>
        </p:spPr>
        <p:txBody>
          <a:bodyPr>
            <a:normAutofit/>
          </a:bodyPr>
          <a:lstStyle/>
          <a:p>
            <a:pPr algn="l"/>
            <a:r>
              <a:rPr lang="hu-HU" sz="4800" dirty="0">
                <a:solidFill>
                  <a:srgbClr val="FFFFFF"/>
                </a:solidFill>
              </a:rPr>
              <a:t>5. Költségvetés összeállítása</a:t>
            </a:r>
          </a:p>
        </p:txBody>
      </p:sp>
      <p:sp>
        <p:nvSpPr>
          <p:cNvPr id="39" name="Rectangle 3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Money">
            <a:extLst>
              <a:ext uri="{FF2B5EF4-FFF2-40B4-BE49-F238E27FC236}">
                <a16:creationId xmlns:a16="http://schemas.microsoft.com/office/drawing/2014/main" id="{50140ADA-A875-4304-BB47-1F37CE72B5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64175" y="2567547"/>
            <a:ext cx="1944000" cy="1944000"/>
          </a:xfrm>
          <a:prstGeom prst="rect">
            <a:avLst/>
          </a:prstGeom>
        </p:spPr>
      </p:pic>
      <p:sp>
        <p:nvSpPr>
          <p:cNvPr id="2" name="Slide Number Placeholder 1">
            <a:extLst>
              <a:ext uri="{FF2B5EF4-FFF2-40B4-BE49-F238E27FC236}">
                <a16:creationId xmlns:a16="http://schemas.microsoft.com/office/drawing/2014/main" id="{D6BD32B6-B072-43F0-A9C5-E66999A67F03}"/>
              </a:ext>
            </a:extLst>
          </p:cNvPr>
          <p:cNvSpPr>
            <a:spLocks noGrp="1"/>
          </p:cNvSpPr>
          <p:nvPr>
            <p:ph type="sldNum" sz="quarter" idx="12"/>
          </p:nvPr>
        </p:nvSpPr>
        <p:spPr/>
        <p:txBody>
          <a:bodyPr/>
          <a:lstStyle/>
          <a:p>
            <a:fld id="{B21332D6-23E1-476A-A412-822FBBA5E59B}" type="slidenum">
              <a:rPr lang="hu-HU" smtClean="0"/>
              <a:t>50</a:t>
            </a:fld>
            <a:endParaRPr lang="hu-HU"/>
          </a:p>
        </p:txBody>
      </p:sp>
    </p:spTree>
    <p:extLst>
      <p:ext uri="{BB962C8B-B14F-4D97-AF65-F5344CB8AC3E}">
        <p14:creationId xmlns:p14="http://schemas.microsoft.com/office/powerpoint/2010/main" val="19675377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Az elkészült tervek alapján történhet a költségvetés összeállítása</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1899D1-CF49-4751-A3C1-9796001CA65E}"/>
              </a:ext>
            </a:extLst>
          </p:cNvPr>
          <p:cNvSpPr txBox="1">
            <a:spLocks/>
          </p:cNvSpPr>
          <p:nvPr/>
        </p:nvSpPr>
        <p:spPr>
          <a:xfrm>
            <a:off x="4344166" y="677482"/>
            <a:ext cx="7749678" cy="5227661"/>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latin typeface="+mn-lt"/>
              </a:rPr>
              <a:t>A tervező alkalmazások egy része az árak megadásával lehetővé teszi költségvetés elkészítést, illetve alapanyag és munka listát állít össze, amit a vállalkozó beárazhat.</a:t>
            </a:r>
          </a:p>
          <a:p>
            <a:r>
              <a:rPr lang="hu-HU" sz="1700" dirty="0">
                <a:latin typeface="+mn-lt"/>
              </a:rPr>
              <a:t>A költségvetés összeállításakor több szempont figyelembevétele szükséges</a:t>
            </a:r>
          </a:p>
          <a:p>
            <a:pPr lvl="1"/>
            <a:r>
              <a:rPr lang="hu-HU" sz="1700" dirty="0">
                <a:latin typeface="+mn-lt"/>
              </a:rPr>
              <a:t>Ügyfél igények,</a:t>
            </a:r>
          </a:p>
          <a:p>
            <a:pPr lvl="1"/>
            <a:r>
              <a:rPr lang="hu-HU" sz="1700" dirty="0">
                <a:latin typeface="+mn-lt"/>
              </a:rPr>
              <a:t>Finanszírozási keretek,</a:t>
            </a:r>
          </a:p>
          <a:p>
            <a:pPr lvl="1"/>
            <a:r>
              <a:rPr lang="hu-HU" sz="1700" dirty="0">
                <a:latin typeface="+mn-lt"/>
              </a:rPr>
              <a:t>Szabályozási előírások,</a:t>
            </a:r>
          </a:p>
          <a:p>
            <a:pPr lvl="1"/>
            <a:r>
              <a:rPr lang="hu-HU" sz="1700" dirty="0">
                <a:latin typeface="+mn-lt"/>
              </a:rPr>
              <a:t>Technológiák és kínált megoldások.</a:t>
            </a:r>
          </a:p>
          <a:p>
            <a:r>
              <a:rPr lang="hu-HU" sz="1700" dirty="0">
                <a:latin typeface="+mn-lt"/>
              </a:rPr>
              <a:t>A költségvetés és terv együttes véglegesítése sokszor iteratív folyamat, több változat készül el, amelyről az ügyfél hoz végleges döntést.</a:t>
            </a:r>
          </a:p>
          <a:p>
            <a:r>
              <a:rPr lang="hu-HU" sz="1700" b="1" dirty="0">
                <a:solidFill>
                  <a:schemeClr val="accent1">
                    <a:lumMod val="50000"/>
                  </a:schemeClr>
                </a:solidFill>
                <a:latin typeface="+mn-lt"/>
              </a:rPr>
              <a:t>A költségvetés összeállításakor, a változatok elkészítésekor a teljesen digitalizált tervezési folyamat sok időt és emberi erőforrást takaríthat meg a vállalkozó részére.</a:t>
            </a:r>
          </a:p>
        </p:txBody>
      </p:sp>
      <p:sp>
        <p:nvSpPr>
          <p:cNvPr id="3" name="Slide Number Placeholder 2">
            <a:extLst>
              <a:ext uri="{FF2B5EF4-FFF2-40B4-BE49-F238E27FC236}">
                <a16:creationId xmlns:a16="http://schemas.microsoft.com/office/drawing/2014/main" id="{2F6EB0C3-ACAF-496C-8298-A4C74FDD8DE1}"/>
              </a:ext>
            </a:extLst>
          </p:cNvPr>
          <p:cNvSpPr>
            <a:spLocks noGrp="1"/>
          </p:cNvSpPr>
          <p:nvPr>
            <p:ph type="sldNum" sz="quarter" idx="12"/>
          </p:nvPr>
        </p:nvSpPr>
        <p:spPr/>
        <p:txBody>
          <a:bodyPr/>
          <a:lstStyle/>
          <a:p>
            <a:fld id="{B21332D6-23E1-476A-A412-822FBBA5E59B}" type="slidenum">
              <a:rPr lang="hu-HU" smtClean="0"/>
              <a:t>51</a:t>
            </a:fld>
            <a:endParaRPr lang="hu-HU"/>
          </a:p>
        </p:txBody>
      </p:sp>
    </p:spTree>
    <p:extLst>
      <p:ext uri="{BB962C8B-B14F-4D97-AF65-F5344CB8AC3E}">
        <p14:creationId xmlns:p14="http://schemas.microsoft.com/office/powerpoint/2010/main" val="31505619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200" dirty="0"/>
              <a:t>A Microsoft Excel alkalmazása speciális munkafüzettel segíti az árajánlatok összeállítását</a:t>
            </a:r>
            <a:endParaRPr lang="hu-HU" sz="3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1899D1-CF49-4751-A3C1-9796001CA65E}"/>
              </a:ext>
            </a:extLst>
          </p:cNvPr>
          <p:cNvSpPr txBox="1">
            <a:spLocks/>
          </p:cNvSpPr>
          <p:nvPr/>
        </p:nvSpPr>
        <p:spPr>
          <a:xfrm>
            <a:off x="4344166" y="677483"/>
            <a:ext cx="7749678"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800" dirty="0">
                <a:latin typeface="+mn-lt"/>
              </a:rPr>
              <a:t>Az egyszerűbb építési projektek esetében a költségvetés összeállítása dokumentum, vagy táblázatkezelő szoftverben készül el, illetve sokszor az email tartalmazza szöveges üzenetként.</a:t>
            </a:r>
          </a:p>
          <a:p>
            <a:r>
              <a:rPr lang="hu-HU" sz="1800" dirty="0">
                <a:latin typeface="+mn-lt"/>
              </a:rPr>
              <a:t>Ehhez a feladathoz állított össze a Microsoft egy ingyenesen elérhető Excel munkalapot ami az adatok megadása után segít a számolásban és az árajánlat formázásában is. </a:t>
            </a:r>
          </a:p>
        </p:txBody>
      </p:sp>
      <p:pic>
        <p:nvPicPr>
          <p:cNvPr id="15" name="Kép 6">
            <a:extLst>
              <a:ext uri="{FF2B5EF4-FFF2-40B4-BE49-F238E27FC236}">
                <a16:creationId xmlns:a16="http://schemas.microsoft.com/office/drawing/2014/main" id="{91A3A48E-FCCD-4629-8ED4-28AC0616CC0F}"/>
              </a:ext>
            </a:extLst>
          </p:cNvPr>
          <p:cNvPicPr>
            <a:picLocks noChangeAspect="1"/>
          </p:cNvPicPr>
          <p:nvPr/>
        </p:nvPicPr>
        <p:blipFill>
          <a:blip r:embed="rId4"/>
          <a:stretch>
            <a:fillRect/>
          </a:stretch>
        </p:blipFill>
        <p:spPr>
          <a:xfrm>
            <a:off x="5687810" y="2360474"/>
            <a:ext cx="5062390" cy="4366235"/>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941EC9A3-C68C-46E7-8FDC-B6AF6E09EA4E}"/>
              </a:ext>
            </a:extLst>
          </p:cNvPr>
          <p:cNvSpPr>
            <a:spLocks noGrp="1"/>
          </p:cNvSpPr>
          <p:nvPr>
            <p:ph type="sldNum" sz="quarter" idx="12"/>
          </p:nvPr>
        </p:nvSpPr>
        <p:spPr/>
        <p:txBody>
          <a:bodyPr/>
          <a:lstStyle/>
          <a:p>
            <a:fld id="{B21332D6-23E1-476A-A412-822FBBA5E59B}" type="slidenum">
              <a:rPr lang="hu-HU" smtClean="0"/>
              <a:t>52</a:t>
            </a:fld>
            <a:endParaRPr lang="hu-HU"/>
          </a:p>
        </p:txBody>
      </p:sp>
    </p:spTree>
    <p:extLst>
      <p:ext uri="{BB962C8B-B14F-4D97-AF65-F5344CB8AC3E}">
        <p14:creationId xmlns:p14="http://schemas.microsoft.com/office/powerpoint/2010/main" val="41563392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200" dirty="0"/>
              <a:t>Az építőipar beszállítói is nyújtanak digitális támogatást a megfelelő technológiák kiválasztáshoz és az árazáshoz</a:t>
            </a:r>
            <a:endParaRPr lang="hu-HU" sz="3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1899D1-CF49-4751-A3C1-9796001CA65E}"/>
              </a:ext>
            </a:extLst>
          </p:cNvPr>
          <p:cNvSpPr txBox="1">
            <a:spLocks/>
          </p:cNvSpPr>
          <p:nvPr/>
        </p:nvSpPr>
        <p:spPr>
          <a:xfrm>
            <a:off x="4344166" y="677483"/>
            <a:ext cx="2904130"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800" b="1" dirty="0">
                <a:solidFill>
                  <a:schemeClr val="accent1">
                    <a:lumMod val="50000"/>
                  </a:schemeClr>
                </a:solidFill>
                <a:latin typeface="+mn-lt"/>
              </a:rPr>
              <a:t>A </a:t>
            </a:r>
            <a:r>
              <a:rPr lang="hu-HU" sz="1800" b="1" dirty="0" err="1">
                <a:solidFill>
                  <a:schemeClr val="accent1">
                    <a:lumMod val="50000"/>
                  </a:schemeClr>
                </a:solidFill>
                <a:latin typeface="+mn-lt"/>
              </a:rPr>
              <a:t>Cemix</a:t>
            </a:r>
            <a:r>
              <a:rPr lang="hu-HU" sz="1800" b="1" dirty="0">
                <a:solidFill>
                  <a:schemeClr val="accent1">
                    <a:lumMod val="50000"/>
                  </a:schemeClr>
                </a:solidFill>
                <a:latin typeface="+mn-lt"/>
              </a:rPr>
              <a:t> által működtetett online kalkulátor a feladat és a négyzetméterek megadását követően, a javasolt  rétegrend alapján pontos anyagszükségletet számol, több formátumban letölthető listát állít össze.</a:t>
            </a:r>
          </a:p>
          <a:p>
            <a:r>
              <a:rPr lang="hu-HU" sz="1800" dirty="0">
                <a:latin typeface="+mn-lt"/>
              </a:rPr>
              <a:t>A felület az elkészült lista alapján árajánlat kérésére is alkalmas.</a:t>
            </a:r>
          </a:p>
          <a:p>
            <a:r>
              <a:rPr lang="hu-HU" sz="1800" dirty="0">
                <a:latin typeface="+mn-lt"/>
              </a:rPr>
              <a:t>Az oldal kiegészítő alkalmazásokat is biztosít a professzionális tervező szoftverekhez, amelyek így közvetlenül elvégzik a szükséges számításokat.</a:t>
            </a:r>
          </a:p>
        </p:txBody>
      </p:sp>
      <p:pic>
        <p:nvPicPr>
          <p:cNvPr id="22" name="Kép 4">
            <a:extLst>
              <a:ext uri="{FF2B5EF4-FFF2-40B4-BE49-F238E27FC236}">
                <a16:creationId xmlns:a16="http://schemas.microsoft.com/office/drawing/2014/main" id="{72257937-DEC5-4C40-BBE9-F90E00B8E4C5}"/>
              </a:ext>
            </a:extLst>
          </p:cNvPr>
          <p:cNvPicPr>
            <a:picLocks noChangeAspect="1"/>
          </p:cNvPicPr>
          <p:nvPr/>
        </p:nvPicPr>
        <p:blipFill>
          <a:blip r:embed="rId4"/>
          <a:stretch>
            <a:fillRect/>
          </a:stretch>
        </p:blipFill>
        <p:spPr>
          <a:xfrm>
            <a:off x="7385157" y="790994"/>
            <a:ext cx="4530588" cy="5641513"/>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84B2E246-1E27-4D77-8373-7D1F3269D12C}"/>
              </a:ext>
            </a:extLst>
          </p:cNvPr>
          <p:cNvSpPr>
            <a:spLocks noGrp="1"/>
          </p:cNvSpPr>
          <p:nvPr>
            <p:ph type="sldNum" sz="quarter" idx="12"/>
          </p:nvPr>
        </p:nvSpPr>
        <p:spPr/>
        <p:txBody>
          <a:bodyPr/>
          <a:lstStyle/>
          <a:p>
            <a:fld id="{B21332D6-23E1-476A-A412-822FBBA5E59B}" type="slidenum">
              <a:rPr lang="hu-HU" smtClean="0"/>
              <a:t>53</a:t>
            </a:fld>
            <a:endParaRPr lang="hu-HU"/>
          </a:p>
        </p:txBody>
      </p:sp>
    </p:spTree>
    <p:extLst>
      <p:ext uri="{BB962C8B-B14F-4D97-AF65-F5344CB8AC3E}">
        <p14:creationId xmlns:p14="http://schemas.microsoft.com/office/powerpoint/2010/main" val="21532677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09066AA8-B8EE-405E-A03D-840A18E8FDF3}"/>
              </a:ext>
            </a:extLst>
          </p:cNvPr>
          <p:cNvSpPr>
            <a:spLocks noGrp="1"/>
          </p:cNvSpPr>
          <p:nvPr>
            <p:ph type="ctrTitle"/>
          </p:nvPr>
        </p:nvSpPr>
        <p:spPr>
          <a:xfrm>
            <a:off x="3953341" y="1169966"/>
            <a:ext cx="8238659" cy="3178689"/>
          </a:xfrm>
        </p:spPr>
        <p:txBody>
          <a:bodyPr>
            <a:normAutofit/>
          </a:bodyPr>
          <a:lstStyle/>
          <a:p>
            <a:pPr algn="l"/>
            <a:r>
              <a:rPr lang="hu-HU" sz="4800" dirty="0">
                <a:solidFill>
                  <a:srgbClr val="FFFFFF"/>
                </a:solidFill>
              </a:rPr>
              <a:t>5. Ajánlat elkészítése, prezentálása</a:t>
            </a:r>
          </a:p>
        </p:txBody>
      </p:sp>
      <p:sp>
        <p:nvSpPr>
          <p:cNvPr id="39" name="Rectangle 3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Teacher">
            <a:extLst>
              <a:ext uri="{FF2B5EF4-FFF2-40B4-BE49-F238E27FC236}">
                <a16:creationId xmlns:a16="http://schemas.microsoft.com/office/drawing/2014/main" id="{73689952-7E0F-4EDE-AD4D-0A91A3FA4F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64175" y="2536039"/>
            <a:ext cx="1944000" cy="1944000"/>
          </a:xfrm>
          <a:prstGeom prst="rect">
            <a:avLst/>
          </a:prstGeom>
        </p:spPr>
      </p:pic>
      <p:sp>
        <p:nvSpPr>
          <p:cNvPr id="2" name="Slide Number Placeholder 1">
            <a:extLst>
              <a:ext uri="{FF2B5EF4-FFF2-40B4-BE49-F238E27FC236}">
                <a16:creationId xmlns:a16="http://schemas.microsoft.com/office/drawing/2014/main" id="{3049C3A0-B4C2-496C-9EF2-04DD2A6DB33B}"/>
              </a:ext>
            </a:extLst>
          </p:cNvPr>
          <p:cNvSpPr>
            <a:spLocks noGrp="1"/>
          </p:cNvSpPr>
          <p:nvPr>
            <p:ph type="sldNum" sz="quarter" idx="12"/>
          </p:nvPr>
        </p:nvSpPr>
        <p:spPr/>
        <p:txBody>
          <a:bodyPr/>
          <a:lstStyle/>
          <a:p>
            <a:fld id="{B21332D6-23E1-476A-A412-822FBBA5E59B}" type="slidenum">
              <a:rPr lang="hu-HU" smtClean="0"/>
              <a:t>54</a:t>
            </a:fld>
            <a:endParaRPr lang="hu-HU"/>
          </a:p>
        </p:txBody>
      </p:sp>
    </p:spTree>
    <p:extLst>
      <p:ext uri="{BB962C8B-B14F-4D97-AF65-F5344CB8AC3E}">
        <p14:creationId xmlns:p14="http://schemas.microsoft.com/office/powerpoint/2010/main" val="35324435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Ajánlat lényeges tartalmi elemei</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15" name="Téglalap 9">
            <a:extLst>
              <a:ext uri="{FF2B5EF4-FFF2-40B4-BE49-F238E27FC236}">
                <a16:creationId xmlns:a16="http://schemas.microsoft.com/office/drawing/2014/main" id="{FA82D693-0881-4486-8E57-8AC3C31729E4}"/>
              </a:ext>
            </a:extLst>
          </p:cNvPr>
          <p:cNvSpPr/>
          <p:nvPr/>
        </p:nvSpPr>
        <p:spPr>
          <a:xfrm>
            <a:off x="5312496" y="1249480"/>
            <a:ext cx="2743200" cy="41078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dirty="0"/>
              <a:t>Adatok</a:t>
            </a:r>
          </a:p>
        </p:txBody>
      </p:sp>
      <p:sp>
        <p:nvSpPr>
          <p:cNvPr id="23" name="Tartalom helye 2">
            <a:extLst>
              <a:ext uri="{FF2B5EF4-FFF2-40B4-BE49-F238E27FC236}">
                <a16:creationId xmlns:a16="http://schemas.microsoft.com/office/drawing/2014/main" id="{C7EADC81-90E5-43FA-B960-CDD47B1C6361}"/>
              </a:ext>
            </a:extLst>
          </p:cNvPr>
          <p:cNvSpPr txBox="1">
            <a:spLocks/>
          </p:cNvSpPr>
          <p:nvPr/>
        </p:nvSpPr>
        <p:spPr>
          <a:xfrm>
            <a:off x="5312497" y="1715751"/>
            <a:ext cx="2743200"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latin typeface="+mn-lt"/>
              </a:rPr>
              <a:t>Ajánlatkérő</a:t>
            </a:r>
          </a:p>
          <a:p>
            <a:r>
              <a:rPr lang="hu-HU" sz="1700" dirty="0">
                <a:latin typeface="+mn-lt"/>
              </a:rPr>
              <a:t>Ajánlattevő</a:t>
            </a:r>
          </a:p>
          <a:p>
            <a:r>
              <a:rPr lang="hu-HU" sz="1700" dirty="0">
                <a:latin typeface="+mn-lt"/>
              </a:rPr>
              <a:t>Feladat (helyszín </a:t>
            </a:r>
            <a:r>
              <a:rPr lang="hu-HU" sz="1700" dirty="0" err="1">
                <a:latin typeface="+mn-lt"/>
              </a:rPr>
              <a:t>stb</a:t>
            </a:r>
            <a:r>
              <a:rPr lang="hu-HU" sz="1700" dirty="0">
                <a:latin typeface="+mn-lt"/>
              </a:rPr>
              <a:t>…)</a:t>
            </a:r>
          </a:p>
        </p:txBody>
      </p:sp>
      <p:sp>
        <p:nvSpPr>
          <p:cNvPr id="24" name="Téglalap 9">
            <a:extLst>
              <a:ext uri="{FF2B5EF4-FFF2-40B4-BE49-F238E27FC236}">
                <a16:creationId xmlns:a16="http://schemas.microsoft.com/office/drawing/2014/main" id="{DE6F2696-FF1D-407C-AFF0-0D8FC1B5BD40}"/>
              </a:ext>
            </a:extLst>
          </p:cNvPr>
          <p:cNvSpPr/>
          <p:nvPr/>
        </p:nvSpPr>
        <p:spPr>
          <a:xfrm>
            <a:off x="8156821" y="1249480"/>
            <a:ext cx="2743200" cy="41078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dirty="0"/>
              <a:t>Ajánlati összesítő</a:t>
            </a:r>
          </a:p>
        </p:txBody>
      </p:sp>
      <p:sp>
        <p:nvSpPr>
          <p:cNvPr id="25" name="Tartalom helye 2">
            <a:extLst>
              <a:ext uri="{FF2B5EF4-FFF2-40B4-BE49-F238E27FC236}">
                <a16:creationId xmlns:a16="http://schemas.microsoft.com/office/drawing/2014/main" id="{A7E89F58-FD21-4EE5-8BAC-3A9320034A61}"/>
              </a:ext>
            </a:extLst>
          </p:cNvPr>
          <p:cNvSpPr txBox="1">
            <a:spLocks/>
          </p:cNvSpPr>
          <p:nvPr/>
        </p:nvSpPr>
        <p:spPr>
          <a:xfrm>
            <a:off x="8156822" y="1715751"/>
            <a:ext cx="2743200"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latin typeface="+mn-lt"/>
              </a:rPr>
              <a:t>Anyagköltség összes</a:t>
            </a:r>
          </a:p>
          <a:p>
            <a:r>
              <a:rPr lang="hu-HU" sz="1700" dirty="0">
                <a:latin typeface="+mn-lt"/>
              </a:rPr>
              <a:t>Munkadíj összes </a:t>
            </a:r>
          </a:p>
          <a:p>
            <a:r>
              <a:rPr lang="hu-HU" sz="1700" dirty="0">
                <a:latin typeface="+mn-lt"/>
              </a:rPr>
              <a:t>Egyéb projekt költség összes (szállás, szállítás, parkolás, hulladékkezelés, </a:t>
            </a:r>
            <a:r>
              <a:rPr lang="hu-HU" sz="1700" dirty="0" err="1">
                <a:latin typeface="+mn-lt"/>
              </a:rPr>
              <a:t>örzés</a:t>
            </a:r>
            <a:r>
              <a:rPr lang="hu-HU" sz="1700" dirty="0">
                <a:latin typeface="+mn-lt"/>
              </a:rPr>
              <a:t>…)</a:t>
            </a:r>
          </a:p>
          <a:p>
            <a:r>
              <a:rPr lang="hu-HU" sz="1700" dirty="0">
                <a:latin typeface="+mn-lt"/>
              </a:rPr>
              <a:t>Kezdés/Vég határidő</a:t>
            </a:r>
          </a:p>
          <a:p>
            <a:r>
              <a:rPr lang="hu-HU" sz="1700" dirty="0">
                <a:latin typeface="+mn-lt"/>
              </a:rPr>
              <a:t>érvényesség</a:t>
            </a:r>
          </a:p>
        </p:txBody>
      </p:sp>
      <p:sp>
        <p:nvSpPr>
          <p:cNvPr id="26" name="Téglalap 9">
            <a:extLst>
              <a:ext uri="{FF2B5EF4-FFF2-40B4-BE49-F238E27FC236}">
                <a16:creationId xmlns:a16="http://schemas.microsoft.com/office/drawing/2014/main" id="{C5A216C8-7A5C-4E9E-B1B6-47FC97264B0A}"/>
              </a:ext>
            </a:extLst>
          </p:cNvPr>
          <p:cNvSpPr/>
          <p:nvPr/>
        </p:nvSpPr>
        <p:spPr>
          <a:xfrm>
            <a:off x="5359356" y="4415547"/>
            <a:ext cx="2743200" cy="41078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dirty="0"/>
              <a:t>Műszaki leírás</a:t>
            </a:r>
          </a:p>
        </p:txBody>
      </p:sp>
      <p:sp>
        <p:nvSpPr>
          <p:cNvPr id="27" name="Tartalom helye 2">
            <a:extLst>
              <a:ext uri="{FF2B5EF4-FFF2-40B4-BE49-F238E27FC236}">
                <a16:creationId xmlns:a16="http://schemas.microsoft.com/office/drawing/2014/main" id="{8E9EBD9B-2F3B-4E20-BC65-2237A03F14B2}"/>
              </a:ext>
            </a:extLst>
          </p:cNvPr>
          <p:cNvSpPr txBox="1">
            <a:spLocks/>
          </p:cNvSpPr>
          <p:nvPr/>
        </p:nvSpPr>
        <p:spPr>
          <a:xfrm>
            <a:off x="5359357" y="4881818"/>
            <a:ext cx="2743200"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latin typeface="+mn-lt"/>
              </a:rPr>
              <a:t>Műszaki tartalom</a:t>
            </a:r>
          </a:p>
          <a:p>
            <a:r>
              <a:rPr lang="hu-HU" sz="1700" dirty="0">
                <a:latin typeface="+mn-lt"/>
              </a:rPr>
              <a:t>Szövegek, ábrák, fotók</a:t>
            </a:r>
          </a:p>
        </p:txBody>
      </p:sp>
      <p:sp>
        <p:nvSpPr>
          <p:cNvPr id="28" name="Téglalap 9">
            <a:extLst>
              <a:ext uri="{FF2B5EF4-FFF2-40B4-BE49-F238E27FC236}">
                <a16:creationId xmlns:a16="http://schemas.microsoft.com/office/drawing/2014/main" id="{9F312E14-5948-470F-82FA-8BB9EE6F3BC6}"/>
              </a:ext>
            </a:extLst>
          </p:cNvPr>
          <p:cNvSpPr/>
          <p:nvPr/>
        </p:nvSpPr>
        <p:spPr>
          <a:xfrm>
            <a:off x="8203681" y="4415547"/>
            <a:ext cx="2743200" cy="41078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dirty="0"/>
              <a:t>Ajánlattevő + Költségek</a:t>
            </a:r>
          </a:p>
        </p:txBody>
      </p:sp>
      <p:sp>
        <p:nvSpPr>
          <p:cNvPr id="29" name="Tartalom helye 2">
            <a:extLst>
              <a:ext uri="{FF2B5EF4-FFF2-40B4-BE49-F238E27FC236}">
                <a16:creationId xmlns:a16="http://schemas.microsoft.com/office/drawing/2014/main" id="{FF52EB98-2657-41E8-B71C-65E9BA69B818}"/>
              </a:ext>
            </a:extLst>
          </p:cNvPr>
          <p:cNvSpPr txBox="1">
            <a:spLocks/>
          </p:cNvSpPr>
          <p:nvPr/>
        </p:nvSpPr>
        <p:spPr>
          <a:xfrm>
            <a:off x="8203682" y="4881818"/>
            <a:ext cx="2743200"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latin typeface="+mn-lt"/>
              </a:rPr>
              <a:t>Ajánlattevő bemutatása</a:t>
            </a:r>
          </a:p>
          <a:p>
            <a:r>
              <a:rPr lang="hu-HU" sz="1700" dirty="0">
                <a:latin typeface="+mn-lt"/>
              </a:rPr>
              <a:t>Költségek részletes bemutatása</a:t>
            </a:r>
          </a:p>
        </p:txBody>
      </p:sp>
      <p:sp>
        <p:nvSpPr>
          <p:cNvPr id="3" name="Slide Number Placeholder 2">
            <a:extLst>
              <a:ext uri="{FF2B5EF4-FFF2-40B4-BE49-F238E27FC236}">
                <a16:creationId xmlns:a16="http://schemas.microsoft.com/office/drawing/2014/main" id="{D1DF55C0-A8C6-4B3D-A8CC-8E2C7DDF07E6}"/>
              </a:ext>
            </a:extLst>
          </p:cNvPr>
          <p:cNvSpPr>
            <a:spLocks noGrp="1"/>
          </p:cNvSpPr>
          <p:nvPr>
            <p:ph type="sldNum" sz="quarter" idx="12"/>
          </p:nvPr>
        </p:nvSpPr>
        <p:spPr/>
        <p:txBody>
          <a:bodyPr/>
          <a:lstStyle/>
          <a:p>
            <a:fld id="{B21332D6-23E1-476A-A412-822FBBA5E59B}" type="slidenum">
              <a:rPr lang="hu-HU" smtClean="0"/>
              <a:t>55</a:t>
            </a:fld>
            <a:endParaRPr lang="hu-HU"/>
          </a:p>
        </p:txBody>
      </p:sp>
    </p:spTree>
    <p:extLst>
      <p:ext uri="{BB962C8B-B14F-4D97-AF65-F5344CB8AC3E}">
        <p14:creationId xmlns:p14="http://schemas.microsoft.com/office/powerpoint/2010/main" val="13212670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Az árajánlat jogi dokumentum, tartalma nem csak tájékoztatás, hanem kötelezettségvállalás is</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3ABAFE-BAAA-4BA8-A027-D58382F86603}"/>
              </a:ext>
            </a:extLst>
          </p:cNvPr>
          <p:cNvSpPr txBox="1">
            <a:spLocks/>
          </p:cNvSpPr>
          <p:nvPr/>
        </p:nvSpPr>
        <p:spPr>
          <a:xfrm>
            <a:off x="4344166" y="677483"/>
            <a:ext cx="2928306"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b="1" dirty="0">
                <a:solidFill>
                  <a:schemeClr val="accent1">
                    <a:lumMod val="50000"/>
                  </a:schemeClr>
                </a:solidFill>
                <a:latin typeface="+mn-lt"/>
              </a:rPr>
              <a:t>Ha csak tájékoztató árat akarunk adni ezt írjuk rá a dokumentumra.</a:t>
            </a:r>
          </a:p>
          <a:p>
            <a:r>
              <a:rPr lang="hu-HU" sz="1700" b="1" dirty="0">
                <a:solidFill>
                  <a:schemeClr val="accent1">
                    <a:lumMod val="50000"/>
                  </a:schemeClr>
                </a:solidFill>
                <a:latin typeface="+mn-lt"/>
              </a:rPr>
              <a:t>Ha árajánlatot adunk feltétlenül írjuk rá az érvényességét. </a:t>
            </a:r>
          </a:p>
          <a:p>
            <a:r>
              <a:rPr lang="hu-HU" sz="1700" dirty="0">
                <a:latin typeface="+mn-lt"/>
              </a:rPr>
              <a:t>Az összeállításnál gondoljunk a megrendelőre, legyen ideje és elég információja dönteni. </a:t>
            </a:r>
          </a:p>
          <a:p>
            <a:r>
              <a:rPr lang="hu-HU" sz="1700" dirty="0">
                <a:latin typeface="+mn-lt"/>
              </a:rPr>
              <a:t>Aki tesz egy ajánlatot, az kötve van annak a tartalmához, nem teheti meg, hogy ad egy árajánlatot, majd csak magasabb áron hajlandók szerződést kötni.</a:t>
            </a:r>
          </a:p>
          <a:p>
            <a:r>
              <a:rPr lang="hu-HU" sz="1700" dirty="0">
                <a:latin typeface="+mn-lt"/>
              </a:rPr>
              <a:t>Amit legtöbbször árajánlatnak nevezünk, az az esetek többségben csak egy tájékoztató arról, hogy mennyiért végeznénk el egy konkrét munkát.</a:t>
            </a:r>
          </a:p>
          <a:p>
            <a:endParaRPr lang="hu-HU" sz="1700" dirty="0">
              <a:latin typeface="+mn-lt"/>
            </a:endParaRPr>
          </a:p>
          <a:p>
            <a:endParaRPr lang="hu-HU" sz="1700" dirty="0">
              <a:latin typeface="+mn-lt"/>
            </a:endParaRPr>
          </a:p>
          <a:p>
            <a:endParaRPr lang="hu-HU" sz="1700" dirty="0">
              <a:latin typeface="+mn-lt"/>
            </a:endParaRPr>
          </a:p>
        </p:txBody>
      </p:sp>
      <p:pic>
        <p:nvPicPr>
          <p:cNvPr id="22" name="Kép 4">
            <a:extLst>
              <a:ext uri="{FF2B5EF4-FFF2-40B4-BE49-F238E27FC236}">
                <a16:creationId xmlns:a16="http://schemas.microsoft.com/office/drawing/2014/main" id="{1A43B158-CDB2-4995-BC54-A1AD571251ED}"/>
              </a:ext>
            </a:extLst>
          </p:cNvPr>
          <p:cNvPicPr>
            <a:picLocks noChangeAspect="1"/>
          </p:cNvPicPr>
          <p:nvPr/>
        </p:nvPicPr>
        <p:blipFill>
          <a:blip r:embed="rId4"/>
          <a:stretch>
            <a:fillRect/>
          </a:stretch>
        </p:blipFill>
        <p:spPr>
          <a:xfrm>
            <a:off x="7391238" y="1323119"/>
            <a:ext cx="4678947" cy="4717405"/>
          </a:xfrm>
          <a:prstGeom prst="rect">
            <a:avLst/>
          </a:prstGeom>
          <a:ln w="28575">
            <a:solidFill>
              <a:schemeClr val="tx2"/>
            </a:solidFill>
          </a:ln>
        </p:spPr>
      </p:pic>
      <p:sp>
        <p:nvSpPr>
          <p:cNvPr id="3" name="Slide Number Placeholder 2">
            <a:extLst>
              <a:ext uri="{FF2B5EF4-FFF2-40B4-BE49-F238E27FC236}">
                <a16:creationId xmlns:a16="http://schemas.microsoft.com/office/drawing/2014/main" id="{2465B36E-BE10-4A5D-A15B-3A541B955AF8}"/>
              </a:ext>
            </a:extLst>
          </p:cNvPr>
          <p:cNvSpPr>
            <a:spLocks noGrp="1"/>
          </p:cNvSpPr>
          <p:nvPr>
            <p:ph type="sldNum" sz="quarter" idx="12"/>
          </p:nvPr>
        </p:nvSpPr>
        <p:spPr/>
        <p:txBody>
          <a:bodyPr/>
          <a:lstStyle/>
          <a:p>
            <a:fld id="{B21332D6-23E1-476A-A412-822FBBA5E59B}" type="slidenum">
              <a:rPr lang="hu-HU" smtClean="0"/>
              <a:t>56</a:t>
            </a:fld>
            <a:endParaRPr lang="hu-HU"/>
          </a:p>
        </p:txBody>
      </p:sp>
    </p:spTree>
    <p:extLst>
      <p:ext uri="{BB962C8B-B14F-4D97-AF65-F5344CB8AC3E}">
        <p14:creationId xmlns:p14="http://schemas.microsoft.com/office/powerpoint/2010/main" val="19765354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1009933" y="30212"/>
            <a:ext cx="10166499" cy="647271"/>
          </a:xfrm>
        </p:spPr>
        <p:txBody>
          <a:bodyPr anchor="ctr">
            <a:normAutofit/>
          </a:bodyPr>
          <a:lstStyle/>
          <a:p>
            <a:r>
              <a:rPr lang="hu-HU" sz="2700" dirty="0">
                <a:highlight>
                  <a:srgbClr val="3F762B"/>
                </a:highlight>
                <a:latin typeface="+mn-lt"/>
              </a:rPr>
              <a:t>A visszalépések mindkét oldalnak jelentős kárt okozhatnak</a:t>
            </a:r>
            <a:endParaRPr lang="hu-HU" sz="2700" b="1" dirty="0">
              <a:highlight>
                <a:srgbClr val="3F762B"/>
              </a:highlight>
              <a:latin typeface="+mn-lt"/>
            </a:endParaRP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sp>
        <p:nvSpPr>
          <p:cNvPr id="7" name="Téglalap 9">
            <a:extLst>
              <a:ext uri="{FF2B5EF4-FFF2-40B4-BE49-F238E27FC236}">
                <a16:creationId xmlns:a16="http://schemas.microsoft.com/office/drawing/2014/main" id="{FD13D3B6-F683-4304-A1A4-4201D2C88F6F}"/>
              </a:ext>
            </a:extLst>
          </p:cNvPr>
          <p:cNvSpPr/>
          <p:nvPr/>
        </p:nvSpPr>
        <p:spPr>
          <a:xfrm>
            <a:off x="241929" y="933286"/>
            <a:ext cx="2884448" cy="53463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b="1" dirty="0"/>
              <a:t>Szerződési ajánlat tartalmi követelményei</a:t>
            </a:r>
          </a:p>
        </p:txBody>
      </p:sp>
      <p:sp>
        <p:nvSpPr>
          <p:cNvPr id="9" name="Tartalom helye 2">
            <a:extLst>
              <a:ext uri="{FF2B5EF4-FFF2-40B4-BE49-F238E27FC236}">
                <a16:creationId xmlns:a16="http://schemas.microsoft.com/office/drawing/2014/main" id="{436D9A82-C675-456F-9457-CB47CC0AE81B}"/>
              </a:ext>
            </a:extLst>
          </p:cNvPr>
          <p:cNvSpPr txBox="1">
            <a:spLocks/>
          </p:cNvSpPr>
          <p:nvPr/>
        </p:nvSpPr>
        <p:spPr>
          <a:xfrm>
            <a:off x="-361910" y="1554872"/>
            <a:ext cx="3601500"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hu-HU" sz="1700" dirty="0">
                <a:latin typeface="+mn-lt"/>
              </a:rPr>
              <a:t>Minden olyan információt, ami egy szerződéshez is szükséges. </a:t>
            </a:r>
          </a:p>
          <a:p>
            <a:pPr lvl="1"/>
            <a:r>
              <a:rPr lang="hu-HU" sz="1700" dirty="0">
                <a:latin typeface="+mn-lt"/>
              </a:rPr>
              <a:t>Jognyilatkozatnak lehessen tekinteni – azaz tartalmazza az ajánlatot adó fél aláírását (egy cég esetén például nem lehet szerződési ajánlatnak tekinteni azt a dokumentumot, amit egy beosztott munkatárs ír alá, hiszen neki nincs joga szerződést kötni.)</a:t>
            </a:r>
          </a:p>
        </p:txBody>
      </p:sp>
      <p:sp>
        <p:nvSpPr>
          <p:cNvPr id="11" name="Tartalom helye 2">
            <a:extLst>
              <a:ext uri="{FF2B5EF4-FFF2-40B4-BE49-F238E27FC236}">
                <a16:creationId xmlns:a16="http://schemas.microsoft.com/office/drawing/2014/main" id="{FB0875C3-197C-4561-8B58-5A15C664186C}"/>
              </a:ext>
            </a:extLst>
          </p:cNvPr>
          <p:cNvSpPr txBox="1">
            <a:spLocks/>
          </p:cNvSpPr>
          <p:nvPr/>
        </p:nvSpPr>
        <p:spPr>
          <a:xfrm>
            <a:off x="196454" y="5717136"/>
            <a:ext cx="7166664" cy="976939"/>
          </a:xfrm>
          <a:prstGeom prst="rect">
            <a:avLst/>
          </a:prstGeom>
          <a:ln w="19050">
            <a:solidFill>
              <a:schemeClr val="tx2"/>
            </a:solidFill>
            <a:prstDash val="lgDash"/>
          </a:ln>
        </p:spPr>
        <p:txBody>
          <a:bodyPr vert="horz" lIns="91440" tIns="45720" rIns="91440" bIns="45720" numCol="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1700" b="1" dirty="0">
                <a:solidFill>
                  <a:schemeClr val="accent1">
                    <a:lumMod val="50000"/>
                  </a:schemeClr>
                </a:solidFill>
                <a:latin typeface="+mn-lt"/>
              </a:rPr>
              <a:t>A visszalépés elkerülésére a megoldás az lehet, ha már az ajánlatírás idején pontosan rögzítjük a feltételeinket. Az ajánlat megbízót is kötelezi, ha elfogadja és ezt szintén jognyilatkozattal, azaz aláírásával megerősíti, akkor ettől kezdve a létrejött szerződés már őt is köti.</a:t>
            </a:r>
          </a:p>
        </p:txBody>
      </p:sp>
      <p:sp>
        <p:nvSpPr>
          <p:cNvPr id="12" name="Téglalap 9">
            <a:extLst>
              <a:ext uri="{FF2B5EF4-FFF2-40B4-BE49-F238E27FC236}">
                <a16:creationId xmlns:a16="http://schemas.microsoft.com/office/drawing/2014/main" id="{8E0C1D1B-05BC-445D-97A5-04B14E5C3943}"/>
              </a:ext>
            </a:extLst>
          </p:cNvPr>
          <p:cNvSpPr/>
          <p:nvPr/>
        </p:nvSpPr>
        <p:spPr>
          <a:xfrm>
            <a:off x="3255237" y="917773"/>
            <a:ext cx="4107880" cy="5501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b="1" dirty="0"/>
              <a:t>Ha nincs megadott érvényességi idő</a:t>
            </a:r>
          </a:p>
        </p:txBody>
      </p:sp>
      <p:sp>
        <p:nvSpPr>
          <p:cNvPr id="13" name="Tartalom helye 2">
            <a:extLst>
              <a:ext uri="{FF2B5EF4-FFF2-40B4-BE49-F238E27FC236}">
                <a16:creationId xmlns:a16="http://schemas.microsoft.com/office/drawing/2014/main" id="{F67EE54F-72C9-4AEF-96F9-7A76576E7FD5}"/>
              </a:ext>
            </a:extLst>
          </p:cNvPr>
          <p:cNvSpPr txBox="1">
            <a:spLocks/>
          </p:cNvSpPr>
          <p:nvPr/>
        </p:nvSpPr>
        <p:spPr>
          <a:xfrm>
            <a:off x="2668490" y="1530352"/>
            <a:ext cx="4908273" cy="192850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hu-HU" sz="1700" dirty="0">
                <a:latin typeface="+mn-lt"/>
              </a:rPr>
              <a:t>ha a felek jelen vannak, akkor megszűnik a kötöttség, ha a megbízó azonnal nem fogadja el az ajánlatot,</a:t>
            </a:r>
          </a:p>
          <a:p>
            <a:pPr lvl="1"/>
            <a:r>
              <a:rPr lang="hu-HU" sz="1700" dirty="0">
                <a:latin typeface="+mn-lt"/>
              </a:rPr>
              <a:t>megszűnik a kötöttség, ha a másik fél visszautasítja az ajánlatot vagy ellenajánlatot tesz,</a:t>
            </a:r>
          </a:p>
          <a:p>
            <a:pPr lvl="1"/>
            <a:r>
              <a:rPr lang="hu-HU" sz="1700" dirty="0">
                <a:latin typeface="+mn-lt"/>
              </a:rPr>
              <a:t>távollévő felek esetén a törvény azt várja el, hogy észszerű időn belül meg kell érkeznie az ajánlatra adott válasznak, </a:t>
            </a:r>
          </a:p>
          <a:p>
            <a:pPr lvl="1"/>
            <a:r>
              <a:rPr lang="hu-HU" sz="1700" dirty="0">
                <a:latin typeface="+mn-lt"/>
              </a:rPr>
              <a:t>a határidő nélküli ajánlatot addig lehet visszavonni, amíg a másik fél azt el nem fogadja</a:t>
            </a:r>
          </a:p>
        </p:txBody>
      </p:sp>
      <p:pic>
        <p:nvPicPr>
          <p:cNvPr id="14" name="Kép 3">
            <a:extLst>
              <a:ext uri="{FF2B5EF4-FFF2-40B4-BE49-F238E27FC236}">
                <a16:creationId xmlns:a16="http://schemas.microsoft.com/office/drawing/2014/main" id="{6292C9F7-ED50-4837-B6A7-469BB66D4497}"/>
              </a:ext>
            </a:extLst>
          </p:cNvPr>
          <p:cNvPicPr>
            <a:picLocks noChangeAspect="1"/>
          </p:cNvPicPr>
          <p:nvPr/>
        </p:nvPicPr>
        <p:blipFill>
          <a:blip r:embed="rId4"/>
          <a:stretch>
            <a:fillRect/>
          </a:stretch>
        </p:blipFill>
        <p:spPr>
          <a:xfrm>
            <a:off x="7655140" y="1788630"/>
            <a:ext cx="4197789" cy="3805065"/>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B6B4C08D-3FAB-4C59-83B4-C2265FC0D47C}"/>
              </a:ext>
            </a:extLst>
          </p:cNvPr>
          <p:cNvSpPr>
            <a:spLocks noGrp="1"/>
          </p:cNvSpPr>
          <p:nvPr>
            <p:ph type="sldNum" sz="quarter" idx="12"/>
          </p:nvPr>
        </p:nvSpPr>
        <p:spPr/>
        <p:txBody>
          <a:bodyPr/>
          <a:lstStyle/>
          <a:p>
            <a:fld id="{B21332D6-23E1-476A-A412-822FBBA5E59B}" type="slidenum">
              <a:rPr lang="hu-HU" smtClean="0"/>
              <a:t>57</a:t>
            </a:fld>
            <a:endParaRPr lang="hu-HU"/>
          </a:p>
        </p:txBody>
      </p:sp>
    </p:spTree>
    <p:extLst>
      <p:ext uri="{BB962C8B-B14F-4D97-AF65-F5344CB8AC3E}">
        <p14:creationId xmlns:p14="http://schemas.microsoft.com/office/powerpoint/2010/main" val="40211488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TERC V.I.P</a:t>
            </a:r>
            <a:br>
              <a:rPr lang="hu-HU" sz="3000" dirty="0"/>
            </a:br>
            <a:r>
              <a:rPr lang="hu-HU" sz="3000" dirty="0"/>
              <a:t>[1/2]</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1700" dirty="0"/>
              <a:t>Példa átlátható és értelmezhető ajánlatra amely a TERC V.I.P. költségvetés készítő alkalmazásával került összeállításra</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0A3ABAFE-BAAA-4BA8-A027-D58382F86603}"/>
              </a:ext>
            </a:extLst>
          </p:cNvPr>
          <p:cNvSpPr txBox="1">
            <a:spLocks/>
          </p:cNvSpPr>
          <p:nvPr/>
        </p:nvSpPr>
        <p:spPr>
          <a:xfrm>
            <a:off x="4344166" y="677483"/>
            <a:ext cx="7619946"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latin typeface="+mn-lt"/>
              </a:rPr>
              <a:t>A TERC V.I.P. online és offline alkalmazása a tervezési szinttől az utókalkulációig minden egyes (</a:t>
            </a:r>
            <a:r>
              <a:rPr lang="hu-HU" sz="1700" dirty="0">
                <a:latin typeface="+mn-lt"/>
                <a:hlinkClick r:id="rId4"/>
              </a:rPr>
              <a:t>www.terc.hu/oldal/terc-vip-asztali-offline</a:t>
            </a:r>
            <a:r>
              <a:rPr lang="hu-HU" sz="1700" dirty="0">
                <a:latin typeface="+mn-lt"/>
              </a:rPr>
              <a:t>) munkafolyamatban hatékonyan részt vesz és támogatja a felhasználókat.</a:t>
            </a:r>
          </a:p>
          <a:p>
            <a:pPr marL="0" indent="0">
              <a:buNone/>
            </a:pPr>
            <a:r>
              <a:rPr lang="hu-HU" sz="1700" b="1" dirty="0">
                <a:solidFill>
                  <a:schemeClr val="accent1">
                    <a:lumMod val="50000"/>
                  </a:schemeClr>
                </a:solidFill>
                <a:latin typeface="+mn-lt"/>
              </a:rPr>
              <a:t>Fő funkciói:</a:t>
            </a:r>
          </a:p>
          <a:p>
            <a:pPr marL="0" indent="0">
              <a:buNone/>
            </a:pPr>
            <a:endParaRPr lang="hu-HU" sz="1700" dirty="0">
              <a:latin typeface="+mn-lt"/>
            </a:endParaRPr>
          </a:p>
        </p:txBody>
      </p:sp>
      <p:graphicFrame>
        <p:nvGraphicFramePr>
          <p:cNvPr id="25" name="Table 7">
            <a:extLst>
              <a:ext uri="{FF2B5EF4-FFF2-40B4-BE49-F238E27FC236}">
                <a16:creationId xmlns:a16="http://schemas.microsoft.com/office/drawing/2014/main" id="{2D3D7119-E373-4761-BDAA-795BD36AC129}"/>
              </a:ext>
            </a:extLst>
          </p:cNvPr>
          <p:cNvGraphicFramePr>
            <a:graphicFrameLocks noGrp="1"/>
          </p:cNvGraphicFramePr>
          <p:nvPr>
            <p:extLst>
              <p:ext uri="{D42A27DB-BD31-4B8C-83A1-F6EECF244321}">
                <p14:modId xmlns:p14="http://schemas.microsoft.com/office/powerpoint/2010/main" val="2969763271"/>
              </p:ext>
            </p:extLst>
          </p:nvPr>
        </p:nvGraphicFramePr>
        <p:xfrm>
          <a:off x="4402535" y="1862358"/>
          <a:ext cx="7503207" cy="2103120"/>
        </p:xfrm>
        <a:graphic>
          <a:graphicData uri="http://schemas.openxmlformats.org/drawingml/2006/table">
            <a:tbl>
              <a:tblPr firstRow="1" bandRow="1">
                <a:tableStyleId>{5C22544A-7EE6-4342-B048-85BDC9FD1C3A}</a:tableStyleId>
              </a:tblPr>
              <a:tblGrid>
                <a:gridCol w="633027">
                  <a:extLst>
                    <a:ext uri="{9D8B030D-6E8A-4147-A177-3AD203B41FA5}">
                      <a16:colId xmlns:a16="http://schemas.microsoft.com/office/drawing/2014/main" val="3909592064"/>
                    </a:ext>
                  </a:extLst>
                </a:gridCol>
                <a:gridCol w="6870180">
                  <a:extLst>
                    <a:ext uri="{9D8B030D-6E8A-4147-A177-3AD203B41FA5}">
                      <a16:colId xmlns:a16="http://schemas.microsoft.com/office/drawing/2014/main" val="2748866433"/>
                    </a:ext>
                  </a:extLst>
                </a:gridCol>
              </a:tblGrid>
              <a:tr h="272379">
                <a:tc>
                  <a:txBody>
                    <a:bodyPr/>
                    <a:lstStyle/>
                    <a:p>
                      <a:pPr algn="ctr"/>
                      <a:r>
                        <a:rPr lang="hu-HU" sz="1700" b="1" dirty="0">
                          <a:solidFill>
                            <a:schemeClr val="bg1"/>
                          </a:solidFill>
                        </a:rPr>
                        <a:t>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700" b="0" dirty="0">
                          <a:solidFill>
                            <a:schemeClr val="tx1"/>
                          </a:solidFill>
                        </a:rPr>
                        <a:t>Költségvetés-készítés </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248577">
                <a:tc>
                  <a:txBody>
                    <a:bodyPr/>
                    <a:lstStyle/>
                    <a:p>
                      <a:pPr algn="ctr"/>
                      <a:r>
                        <a:rPr lang="hu-HU" sz="1700" b="1" dirty="0">
                          <a:solidFill>
                            <a:schemeClr val="bg1"/>
                          </a:solidFill>
                        </a:rPr>
                        <a:t>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Alvállalkozók kezelése</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248577">
                <a:tc>
                  <a:txBody>
                    <a:bodyPr/>
                    <a:lstStyle/>
                    <a:p>
                      <a:pPr algn="ctr"/>
                      <a:r>
                        <a:rPr lang="hu-HU" sz="1700" b="1" dirty="0">
                          <a:solidFill>
                            <a:schemeClr val="bg1"/>
                          </a:solidFill>
                        </a:rPr>
                        <a:t>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Kiírás, elő- és utókalkuláció készítése</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227793">
                <a:tc>
                  <a:txBody>
                    <a:bodyPr/>
                    <a:lstStyle/>
                    <a:p>
                      <a:pPr algn="ctr"/>
                      <a:r>
                        <a:rPr lang="hu-HU" sz="1700" b="1" dirty="0">
                          <a:solidFill>
                            <a:schemeClr val="bg1"/>
                          </a:solidFill>
                        </a:rPr>
                        <a:t>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latin typeface="+mn-lt"/>
                        </a:rPr>
                        <a:t>Összehasonlítások készítése</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227793">
                <a:tc>
                  <a:txBody>
                    <a:bodyPr/>
                    <a:lstStyle/>
                    <a:p>
                      <a:pPr algn="ctr"/>
                      <a:r>
                        <a:rPr lang="hu-HU" sz="1700" b="1" dirty="0">
                          <a:solidFill>
                            <a:schemeClr val="bg1"/>
                          </a:solidFill>
                        </a:rPr>
                        <a:t>5</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latin typeface="+mn-lt"/>
                        </a:rPr>
                        <a:t>Felmérési napló készítés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293338732"/>
                  </a:ext>
                </a:extLst>
              </a:tr>
              <a:tr h="227793">
                <a:tc>
                  <a:txBody>
                    <a:bodyPr/>
                    <a:lstStyle/>
                    <a:p>
                      <a:pPr algn="ctr"/>
                      <a:r>
                        <a:rPr lang="hu-HU" sz="1700" b="1" dirty="0">
                          <a:solidFill>
                            <a:schemeClr val="bg1"/>
                          </a:solidFill>
                        </a:rPr>
                        <a:t>6</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latin typeface="+mn-lt"/>
                        </a:rPr>
                        <a:t>Erőforrások kezelése</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82295056"/>
                  </a:ext>
                </a:extLst>
              </a:tr>
            </a:tbl>
          </a:graphicData>
        </a:graphic>
      </p:graphicFrame>
      <p:sp>
        <p:nvSpPr>
          <p:cNvPr id="3" name="Slide Number Placeholder 2">
            <a:extLst>
              <a:ext uri="{FF2B5EF4-FFF2-40B4-BE49-F238E27FC236}">
                <a16:creationId xmlns:a16="http://schemas.microsoft.com/office/drawing/2014/main" id="{3DE871AF-1103-428D-8F6F-C291EE6E7819}"/>
              </a:ext>
            </a:extLst>
          </p:cNvPr>
          <p:cNvSpPr>
            <a:spLocks noGrp="1"/>
          </p:cNvSpPr>
          <p:nvPr>
            <p:ph type="sldNum" sz="quarter" idx="12"/>
          </p:nvPr>
        </p:nvSpPr>
        <p:spPr/>
        <p:txBody>
          <a:bodyPr/>
          <a:lstStyle/>
          <a:p>
            <a:fld id="{B21332D6-23E1-476A-A412-822FBBA5E59B}" type="slidenum">
              <a:rPr lang="hu-HU" smtClean="0"/>
              <a:t>58</a:t>
            </a:fld>
            <a:endParaRPr lang="hu-HU"/>
          </a:p>
        </p:txBody>
      </p:sp>
    </p:spTree>
    <p:extLst>
      <p:ext uri="{BB962C8B-B14F-4D97-AF65-F5344CB8AC3E}">
        <p14:creationId xmlns:p14="http://schemas.microsoft.com/office/powerpoint/2010/main" val="24237609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TERC V.I.P</a:t>
            </a:r>
            <a:br>
              <a:rPr lang="hu-HU" sz="3000" dirty="0"/>
            </a:br>
            <a:r>
              <a:rPr lang="hu-HU" sz="3000" dirty="0"/>
              <a:t>[2/2]</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Példa átlátható és értelmezhető ajánlatra amely a TERC V.I.P. költségvetés készítő alkalmazásával került összeállításra</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pic>
        <p:nvPicPr>
          <p:cNvPr id="22" name="Kép 2">
            <a:extLst>
              <a:ext uri="{FF2B5EF4-FFF2-40B4-BE49-F238E27FC236}">
                <a16:creationId xmlns:a16="http://schemas.microsoft.com/office/drawing/2014/main" id="{F82D2A24-886D-40D9-A388-0D735D5E2705}"/>
              </a:ext>
            </a:extLst>
          </p:cNvPr>
          <p:cNvPicPr>
            <a:picLocks noChangeAspect="1"/>
          </p:cNvPicPr>
          <p:nvPr/>
        </p:nvPicPr>
        <p:blipFill>
          <a:blip r:embed="rId4"/>
          <a:stretch>
            <a:fillRect/>
          </a:stretch>
        </p:blipFill>
        <p:spPr>
          <a:xfrm>
            <a:off x="4138716" y="808219"/>
            <a:ext cx="3911520" cy="5532120"/>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Kép 4">
            <a:extLst>
              <a:ext uri="{FF2B5EF4-FFF2-40B4-BE49-F238E27FC236}">
                <a16:creationId xmlns:a16="http://schemas.microsoft.com/office/drawing/2014/main" id="{2F0AF9C0-9475-4B7E-8F7A-46AB362CE1D6}"/>
              </a:ext>
            </a:extLst>
          </p:cNvPr>
          <p:cNvPicPr>
            <a:picLocks noChangeAspect="1"/>
          </p:cNvPicPr>
          <p:nvPr/>
        </p:nvPicPr>
        <p:blipFill>
          <a:blip r:embed="rId5"/>
          <a:stretch>
            <a:fillRect/>
          </a:stretch>
        </p:blipFill>
        <p:spPr>
          <a:xfrm>
            <a:off x="8151118" y="808219"/>
            <a:ext cx="3911520" cy="5532120"/>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C819AC22-50BB-42BE-BDC9-AC11BB4458FB}"/>
              </a:ext>
            </a:extLst>
          </p:cNvPr>
          <p:cNvSpPr>
            <a:spLocks noGrp="1"/>
          </p:cNvSpPr>
          <p:nvPr>
            <p:ph type="sldNum" sz="quarter" idx="12"/>
          </p:nvPr>
        </p:nvSpPr>
        <p:spPr/>
        <p:txBody>
          <a:bodyPr/>
          <a:lstStyle/>
          <a:p>
            <a:fld id="{B21332D6-23E1-476A-A412-822FBBA5E59B}" type="slidenum">
              <a:rPr lang="hu-HU" smtClean="0"/>
              <a:t>59</a:t>
            </a:fld>
            <a:endParaRPr lang="hu-HU"/>
          </a:p>
        </p:txBody>
      </p:sp>
    </p:spTree>
    <p:extLst>
      <p:ext uri="{BB962C8B-B14F-4D97-AF65-F5344CB8AC3E}">
        <p14:creationId xmlns:p14="http://schemas.microsoft.com/office/powerpoint/2010/main" val="375734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Valós árajánlat példa [2/4]</a:t>
            </a:r>
            <a:br>
              <a:rPr lang="hu-HU" sz="3000" dirty="0"/>
            </a:br>
            <a:br>
              <a:rPr lang="hu-HU" sz="3000" dirty="0"/>
            </a:br>
            <a:br>
              <a:rPr lang="hu-HU" sz="4000" dirty="0"/>
            </a:br>
            <a:br>
              <a:rPr lang="hu-HU" sz="4000" dirty="0"/>
            </a:br>
            <a:br>
              <a:rPr lang="hu-HU" sz="4000" dirty="0"/>
            </a:br>
            <a:br>
              <a:rPr lang="hu-HU" sz="4000" dirty="0"/>
            </a:br>
            <a:br>
              <a:rPr lang="hu-HU" sz="4000" dirty="0"/>
            </a:br>
            <a:r>
              <a:rPr lang="hu-HU" sz="2400" dirty="0"/>
              <a:t>A ajánlat adó cégnek bár van online katalógusa az ajánlat nincs összekötve, nem készült képi megjelenítés, nem támogatja egy laikus vevő döntését. </a:t>
            </a:r>
            <a:endParaRPr lang="hu-HU" sz="4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pic>
        <p:nvPicPr>
          <p:cNvPr id="13" name="Kép 4">
            <a:extLst>
              <a:ext uri="{FF2B5EF4-FFF2-40B4-BE49-F238E27FC236}">
                <a16:creationId xmlns:a16="http://schemas.microsoft.com/office/drawing/2014/main" id="{8F579015-119C-4810-83E3-B241C08DCC68}"/>
              </a:ext>
            </a:extLst>
          </p:cNvPr>
          <p:cNvPicPr>
            <a:picLocks noChangeAspect="1"/>
          </p:cNvPicPr>
          <p:nvPr/>
        </p:nvPicPr>
        <p:blipFill>
          <a:blip r:embed="rId4"/>
          <a:stretch>
            <a:fillRect/>
          </a:stretch>
        </p:blipFill>
        <p:spPr>
          <a:xfrm>
            <a:off x="4463798" y="776299"/>
            <a:ext cx="7235394" cy="6209170"/>
          </a:xfrm>
          <a:prstGeom prst="rect">
            <a:avLst/>
          </a:prstGeom>
        </p:spPr>
      </p:pic>
      <p:sp>
        <p:nvSpPr>
          <p:cNvPr id="3" name="Slide Number Placeholder 2">
            <a:extLst>
              <a:ext uri="{FF2B5EF4-FFF2-40B4-BE49-F238E27FC236}">
                <a16:creationId xmlns:a16="http://schemas.microsoft.com/office/drawing/2014/main" id="{F8C140C8-1C33-4784-A560-64E91D4C8205}"/>
              </a:ext>
            </a:extLst>
          </p:cNvPr>
          <p:cNvSpPr>
            <a:spLocks noGrp="1"/>
          </p:cNvSpPr>
          <p:nvPr>
            <p:ph type="sldNum" sz="quarter" idx="12"/>
          </p:nvPr>
        </p:nvSpPr>
        <p:spPr/>
        <p:txBody>
          <a:bodyPr/>
          <a:lstStyle/>
          <a:p>
            <a:fld id="{B21332D6-23E1-476A-A412-822FBBA5E59B}" type="slidenum">
              <a:rPr lang="hu-HU" smtClean="0"/>
              <a:t>6</a:t>
            </a:fld>
            <a:endParaRPr lang="hu-HU"/>
          </a:p>
        </p:txBody>
      </p:sp>
    </p:spTree>
    <p:extLst>
      <p:ext uri="{BB962C8B-B14F-4D97-AF65-F5344CB8AC3E}">
        <p14:creationId xmlns:p14="http://schemas.microsoft.com/office/powerpoint/2010/main" val="37754909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Epson Kft</a:t>
            </a: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br>
              <a:rPr lang="hu-HU" sz="3000" dirty="0"/>
            </a:br>
            <a:r>
              <a:rPr lang="hu-HU" sz="2000" dirty="0"/>
              <a:t>Az </a:t>
            </a:r>
            <a:r>
              <a:rPr lang="hu-HU" sz="2000" dirty="0" err="1"/>
              <a:t>Epsoft</a:t>
            </a:r>
            <a:r>
              <a:rPr lang="hu-HU" sz="2000" dirty="0"/>
              <a:t> Kft alkalmazása saját normagyűjteménnyel segíti az árajánlat elkészítését</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DF9C14D3-13CE-4EEB-A4E3-1748EFE8F397}"/>
              </a:ext>
            </a:extLst>
          </p:cNvPr>
          <p:cNvSpPr txBox="1">
            <a:spLocks/>
          </p:cNvSpPr>
          <p:nvPr/>
        </p:nvSpPr>
        <p:spPr>
          <a:xfrm>
            <a:off x="4344166" y="677483"/>
            <a:ext cx="7630120" cy="1800797"/>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dirty="0">
                <a:latin typeface="+mn-lt"/>
              </a:rPr>
              <a:t>Meglévő árajánlataiból az </a:t>
            </a:r>
            <a:r>
              <a:rPr lang="hu-HU" sz="1700" dirty="0" err="1">
                <a:latin typeface="+mn-lt"/>
              </a:rPr>
              <a:t>Épsoft</a:t>
            </a:r>
            <a:r>
              <a:rPr lang="hu-HU" sz="1700" dirty="0">
                <a:latin typeface="+mn-lt"/>
              </a:rPr>
              <a:t> rendszere (</a:t>
            </a:r>
            <a:r>
              <a:rPr lang="hu-HU" sz="1700" dirty="0">
                <a:latin typeface="+mn-lt"/>
                <a:hlinkClick r:id="rId4"/>
              </a:rPr>
              <a:t>https://epsoft.hu/arajanlat-keszito-modul/</a:t>
            </a:r>
            <a:r>
              <a:rPr lang="hu-HU" sz="1700" dirty="0">
                <a:latin typeface="+mn-lt"/>
              </a:rPr>
              <a:t>) automatikusan ki tudja nyeri az adatokat, ebből pedig létre tudja hozni saját norma adatbázisát.</a:t>
            </a:r>
          </a:p>
          <a:p>
            <a:r>
              <a:rPr lang="hu-HU" sz="1700" dirty="0">
                <a:latin typeface="+mn-lt"/>
              </a:rPr>
              <a:t>Az ajánlatkészítés során a norma adatbázisból egyszerűen betudja emelni a kívánt tételeket. Ezek árát, vagy elnevezését az ajánlatkészítés során bármikor módosítani tudja.</a:t>
            </a:r>
          </a:p>
          <a:p>
            <a:r>
              <a:rPr lang="hu-HU" sz="1700" dirty="0">
                <a:latin typeface="+mn-lt"/>
              </a:rPr>
              <a:t>Amennyiben nem rendelkezik olyan árajánlatokkal, melyeket feltöltene, a rendszerben lehetősége van teljesen új ajánlat létrehozására is.</a:t>
            </a:r>
          </a:p>
          <a:p>
            <a:endParaRPr lang="hu-HU" sz="1700" dirty="0">
              <a:latin typeface="+mn-lt"/>
            </a:endParaRPr>
          </a:p>
        </p:txBody>
      </p:sp>
      <p:pic>
        <p:nvPicPr>
          <p:cNvPr id="22" name="Picture 2">
            <a:extLst>
              <a:ext uri="{FF2B5EF4-FFF2-40B4-BE49-F238E27FC236}">
                <a16:creationId xmlns:a16="http://schemas.microsoft.com/office/drawing/2014/main" id="{46FAC36B-2EE5-4109-B236-A632E9DFF331}"/>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416731" y="2974644"/>
            <a:ext cx="5420810" cy="3812128"/>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2525A59C-6A3A-4EB3-830C-A199578F86B4}"/>
              </a:ext>
            </a:extLst>
          </p:cNvPr>
          <p:cNvSpPr>
            <a:spLocks noGrp="1"/>
          </p:cNvSpPr>
          <p:nvPr>
            <p:ph type="sldNum" sz="quarter" idx="12"/>
          </p:nvPr>
        </p:nvSpPr>
        <p:spPr/>
        <p:txBody>
          <a:bodyPr/>
          <a:lstStyle/>
          <a:p>
            <a:fld id="{B21332D6-23E1-476A-A412-822FBBA5E59B}" type="slidenum">
              <a:rPr lang="hu-HU" smtClean="0"/>
              <a:t>60</a:t>
            </a:fld>
            <a:endParaRPr lang="hu-HU"/>
          </a:p>
        </p:txBody>
      </p:sp>
    </p:spTree>
    <p:extLst>
      <p:ext uri="{BB962C8B-B14F-4D97-AF65-F5344CB8AC3E}">
        <p14:creationId xmlns:p14="http://schemas.microsoft.com/office/powerpoint/2010/main" val="28269141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09066AA8-B8EE-405E-A03D-840A18E8FDF3}"/>
              </a:ext>
            </a:extLst>
          </p:cNvPr>
          <p:cNvSpPr>
            <a:spLocks noGrp="1"/>
          </p:cNvSpPr>
          <p:nvPr>
            <p:ph type="ctrTitle"/>
          </p:nvPr>
        </p:nvSpPr>
        <p:spPr>
          <a:xfrm>
            <a:off x="3953341" y="1169966"/>
            <a:ext cx="8238659" cy="3178689"/>
          </a:xfrm>
        </p:spPr>
        <p:txBody>
          <a:bodyPr>
            <a:normAutofit/>
          </a:bodyPr>
          <a:lstStyle/>
          <a:p>
            <a:pPr algn="l"/>
            <a:r>
              <a:rPr lang="hu-HU" sz="4800" dirty="0">
                <a:solidFill>
                  <a:srgbClr val="FFFFFF"/>
                </a:solidFill>
              </a:rPr>
              <a:t>5. Szerződéskötés</a:t>
            </a:r>
          </a:p>
        </p:txBody>
      </p:sp>
      <p:sp>
        <p:nvSpPr>
          <p:cNvPr id="39" name="Rectangle 3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Handshake">
            <a:extLst>
              <a:ext uri="{FF2B5EF4-FFF2-40B4-BE49-F238E27FC236}">
                <a16:creationId xmlns:a16="http://schemas.microsoft.com/office/drawing/2014/main" id="{71527092-9D03-4526-93FD-CAA4AFD77C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50142" y="2546109"/>
            <a:ext cx="1944000" cy="1944000"/>
          </a:xfrm>
          <a:prstGeom prst="rect">
            <a:avLst/>
          </a:prstGeom>
        </p:spPr>
      </p:pic>
      <p:sp>
        <p:nvSpPr>
          <p:cNvPr id="2" name="Slide Number Placeholder 1">
            <a:extLst>
              <a:ext uri="{FF2B5EF4-FFF2-40B4-BE49-F238E27FC236}">
                <a16:creationId xmlns:a16="http://schemas.microsoft.com/office/drawing/2014/main" id="{F3BBFE14-C8C5-4A1A-8067-D53E596A8D3E}"/>
              </a:ext>
            </a:extLst>
          </p:cNvPr>
          <p:cNvSpPr>
            <a:spLocks noGrp="1"/>
          </p:cNvSpPr>
          <p:nvPr>
            <p:ph type="sldNum" sz="quarter" idx="12"/>
          </p:nvPr>
        </p:nvSpPr>
        <p:spPr/>
        <p:txBody>
          <a:bodyPr/>
          <a:lstStyle/>
          <a:p>
            <a:fld id="{B21332D6-23E1-476A-A412-822FBBA5E59B}" type="slidenum">
              <a:rPr lang="hu-HU" smtClean="0"/>
              <a:t>61</a:t>
            </a:fld>
            <a:endParaRPr lang="hu-HU"/>
          </a:p>
        </p:txBody>
      </p:sp>
    </p:spTree>
    <p:extLst>
      <p:ext uri="{BB962C8B-B14F-4D97-AF65-F5344CB8AC3E}">
        <p14:creationId xmlns:p14="http://schemas.microsoft.com/office/powerpoint/2010/main" val="22491798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Az építési munkákról kötelező írásos szerződést kötni</a:t>
            </a:r>
            <a:endParaRPr lang="hu-HU" sz="2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15" name="Tartalom helye 2">
            <a:extLst>
              <a:ext uri="{FF2B5EF4-FFF2-40B4-BE49-F238E27FC236}">
                <a16:creationId xmlns:a16="http://schemas.microsoft.com/office/drawing/2014/main" id="{C136EA94-5B89-42C4-A5B3-F08B9B50ADD8}"/>
              </a:ext>
            </a:extLst>
          </p:cNvPr>
          <p:cNvSpPr txBox="1">
            <a:spLocks/>
          </p:cNvSpPr>
          <p:nvPr/>
        </p:nvSpPr>
        <p:spPr>
          <a:xfrm>
            <a:off x="4241607" y="660394"/>
            <a:ext cx="7782325" cy="1867795"/>
          </a:xfrm>
          <a:prstGeom prst="rect">
            <a:avLst/>
          </a:prstGeom>
          <a:ln w="19050">
            <a:solidFill>
              <a:schemeClr val="tx2"/>
            </a:solidFill>
            <a:prstDash val="lgDash"/>
          </a:ln>
        </p:spPr>
        <p:txBody>
          <a:bodyPr vert="horz" lIns="91440" tIns="45720" rIns="91440" bIns="45720" numCol="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1700" b="1" dirty="0">
                <a:solidFill>
                  <a:schemeClr val="accent1">
                    <a:lumMod val="50000"/>
                  </a:schemeClr>
                </a:solidFill>
                <a:latin typeface="+mn-lt"/>
              </a:rPr>
              <a:t>Törvény:</a:t>
            </a:r>
          </a:p>
          <a:p>
            <a:pPr marL="0" indent="0">
              <a:buNone/>
            </a:pPr>
            <a:r>
              <a:rPr lang="hu-HU" sz="1700" b="1" dirty="0">
                <a:solidFill>
                  <a:schemeClr val="accent1">
                    <a:lumMod val="50000"/>
                  </a:schemeClr>
                </a:solidFill>
                <a:latin typeface="+mn-lt"/>
              </a:rPr>
              <a:t>Az építési törvény értelmében építési tevékenység végzésére az építtető a vállalkozó kivitelezővel kivitelezési szerződést köt. A kivitelezésről szóló kormányrendelet szerint pedig ezt a szerződést kötelező írásba foglalni. Ez érvényes minden építési tevékenységre, az új ház építésére, és minden építési feladatra, alsó értékhatár nélkül ha ki kell cserélni egy ablakot,  ki kell festeni egy lakást, le kell burkolni az előszobát, az mind-mind szerződésköteles építési munkát jelent. </a:t>
            </a:r>
          </a:p>
        </p:txBody>
      </p:sp>
      <p:sp>
        <p:nvSpPr>
          <p:cNvPr id="21" name="Tartalom helye 2">
            <a:extLst>
              <a:ext uri="{FF2B5EF4-FFF2-40B4-BE49-F238E27FC236}">
                <a16:creationId xmlns:a16="http://schemas.microsoft.com/office/drawing/2014/main" id="{B7004188-F047-4BC0-9697-BB7DCC440771}"/>
              </a:ext>
            </a:extLst>
          </p:cNvPr>
          <p:cNvSpPr txBox="1">
            <a:spLocks/>
          </p:cNvSpPr>
          <p:nvPr/>
        </p:nvSpPr>
        <p:spPr>
          <a:xfrm>
            <a:off x="4394356" y="2648521"/>
            <a:ext cx="7580118" cy="3190885"/>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1700" b="1" dirty="0">
                <a:solidFill>
                  <a:srgbClr val="C00000"/>
                </a:solidFill>
                <a:latin typeface="+mn-lt"/>
              </a:rPr>
              <a:t>Valóság</a:t>
            </a:r>
          </a:p>
          <a:p>
            <a:r>
              <a:rPr lang="hu-HU" sz="1700" dirty="0">
                <a:latin typeface="+mn-lt"/>
              </a:rPr>
              <a:t>A valóságban azonban éppen ezek azok a munkák, amikről szinte soha nem születik írásos vállalkozói szerződés. </a:t>
            </a:r>
          </a:p>
          <a:p>
            <a:endParaRPr lang="hu-HU" sz="1700" dirty="0">
              <a:latin typeface="+mn-lt"/>
            </a:endParaRPr>
          </a:p>
          <a:p>
            <a:r>
              <a:rPr lang="hu-HU" sz="1700" dirty="0">
                <a:latin typeface="+mn-lt"/>
              </a:rPr>
              <a:t>Gyakran látjuk azt a megoldást, hogy a vállalkozó készít egy árajánlatot, azt elküldi e-mailben, a megrendelő pedig felhívja telefonon, hogy elfogadja az ajánlatot. </a:t>
            </a:r>
          </a:p>
          <a:p>
            <a:endParaRPr lang="hu-HU" sz="1700" dirty="0">
              <a:latin typeface="+mn-lt"/>
            </a:endParaRPr>
          </a:p>
          <a:p>
            <a:r>
              <a:rPr lang="hu-HU" sz="1700" dirty="0">
                <a:latin typeface="+mn-lt"/>
              </a:rPr>
              <a:t>Az sem jó megoldás, ha a megrendelő visszaküldi az e-mailt, hogy rendben, elfogadja az ajánlatot. A hitelesítés nélküli e-mail nem jelent aláírást, így nincs meg a törvény által elvárt jognyilatkozat a szerződés megkötéséhez.</a:t>
            </a:r>
          </a:p>
          <a:p>
            <a:endParaRPr lang="hu-HU" sz="1700" dirty="0">
              <a:latin typeface="+mn-lt"/>
            </a:endParaRPr>
          </a:p>
        </p:txBody>
      </p:sp>
      <p:sp>
        <p:nvSpPr>
          <p:cNvPr id="24" name="Tartalom helye 2">
            <a:extLst>
              <a:ext uri="{FF2B5EF4-FFF2-40B4-BE49-F238E27FC236}">
                <a16:creationId xmlns:a16="http://schemas.microsoft.com/office/drawing/2014/main" id="{D4B0CC3F-A5BB-4DDB-95FE-DB2FE1CA13F5}"/>
              </a:ext>
            </a:extLst>
          </p:cNvPr>
          <p:cNvSpPr txBox="1">
            <a:spLocks/>
          </p:cNvSpPr>
          <p:nvPr/>
        </p:nvSpPr>
        <p:spPr>
          <a:xfrm>
            <a:off x="4263005" y="6052789"/>
            <a:ext cx="7782325" cy="598226"/>
          </a:xfrm>
          <a:prstGeom prst="rect">
            <a:avLst/>
          </a:prstGeom>
          <a:ln w="19050">
            <a:solidFill>
              <a:schemeClr val="tx2"/>
            </a:solidFill>
            <a:prstDash val="lgDash"/>
          </a:ln>
        </p:spPr>
        <p:txBody>
          <a:bodyPr vert="horz" lIns="91440" tIns="45720" rIns="91440" bIns="45720" numCol="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1700" b="1" dirty="0">
                <a:solidFill>
                  <a:schemeClr val="accent1">
                    <a:lumMod val="50000"/>
                  </a:schemeClr>
                </a:solidFill>
                <a:latin typeface="+mn-lt"/>
              </a:rPr>
              <a:t>A szerződés hitelesítéséhez vagy valódi vagy elektronikus aláírásra van szükség mindkét fél részéről. </a:t>
            </a:r>
          </a:p>
        </p:txBody>
      </p:sp>
      <p:sp>
        <p:nvSpPr>
          <p:cNvPr id="25" name="Multiplication Sign 24">
            <a:extLst>
              <a:ext uri="{FF2B5EF4-FFF2-40B4-BE49-F238E27FC236}">
                <a16:creationId xmlns:a16="http://schemas.microsoft.com/office/drawing/2014/main" id="{D2D14E82-5EFA-4E04-99AB-C070F53C4732}"/>
              </a:ext>
            </a:extLst>
          </p:cNvPr>
          <p:cNvSpPr/>
          <p:nvPr/>
        </p:nvSpPr>
        <p:spPr>
          <a:xfrm>
            <a:off x="3978589" y="2916342"/>
            <a:ext cx="808561" cy="598226"/>
          </a:xfrm>
          <a:prstGeom prst="mathMultiply">
            <a:avLst/>
          </a:prstGeom>
          <a:solidFill>
            <a:srgbClr val="C000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26" name="Multiplication Sign 25">
            <a:extLst>
              <a:ext uri="{FF2B5EF4-FFF2-40B4-BE49-F238E27FC236}">
                <a16:creationId xmlns:a16="http://schemas.microsoft.com/office/drawing/2014/main" id="{1F93110E-21DD-40C4-8DC6-4CF9C8393A4D}"/>
              </a:ext>
            </a:extLst>
          </p:cNvPr>
          <p:cNvSpPr/>
          <p:nvPr/>
        </p:nvSpPr>
        <p:spPr>
          <a:xfrm>
            <a:off x="3990075" y="3891879"/>
            <a:ext cx="808561" cy="598226"/>
          </a:xfrm>
          <a:prstGeom prst="mathMultiply">
            <a:avLst/>
          </a:prstGeom>
          <a:solidFill>
            <a:srgbClr val="C000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27" name="Multiplication Sign 26">
            <a:extLst>
              <a:ext uri="{FF2B5EF4-FFF2-40B4-BE49-F238E27FC236}">
                <a16:creationId xmlns:a16="http://schemas.microsoft.com/office/drawing/2014/main" id="{61144FAE-0C5A-48EA-8574-B20D30B697EF}"/>
              </a:ext>
            </a:extLst>
          </p:cNvPr>
          <p:cNvSpPr/>
          <p:nvPr/>
        </p:nvSpPr>
        <p:spPr>
          <a:xfrm>
            <a:off x="3993901" y="4830166"/>
            <a:ext cx="808561" cy="598226"/>
          </a:xfrm>
          <a:prstGeom prst="mathMultiply">
            <a:avLst/>
          </a:prstGeom>
          <a:solidFill>
            <a:srgbClr val="C000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3" name="Slide Number Placeholder 2">
            <a:extLst>
              <a:ext uri="{FF2B5EF4-FFF2-40B4-BE49-F238E27FC236}">
                <a16:creationId xmlns:a16="http://schemas.microsoft.com/office/drawing/2014/main" id="{EC8F8BCA-6533-49E4-82A8-4A7837685CF9}"/>
              </a:ext>
            </a:extLst>
          </p:cNvPr>
          <p:cNvSpPr>
            <a:spLocks noGrp="1"/>
          </p:cNvSpPr>
          <p:nvPr>
            <p:ph type="sldNum" sz="quarter" idx="12"/>
          </p:nvPr>
        </p:nvSpPr>
        <p:spPr/>
        <p:txBody>
          <a:bodyPr/>
          <a:lstStyle/>
          <a:p>
            <a:fld id="{B21332D6-23E1-476A-A412-822FBBA5E59B}" type="slidenum">
              <a:rPr lang="hu-HU" smtClean="0"/>
              <a:t>62</a:t>
            </a:fld>
            <a:endParaRPr lang="hu-HU"/>
          </a:p>
        </p:txBody>
      </p:sp>
    </p:spTree>
    <p:extLst>
      <p:ext uri="{BB962C8B-B14F-4D97-AF65-F5344CB8AC3E}">
        <p14:creationId xmlns:p14="http://schemas.microsoft.com/office/powerpoint/2010/main" val="16961070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999102" y="40944"/>
            <a:ext cx="10166499" cy="647271"/>
          </a:xfrm>
        </p:spPr>
        <p:txBody>
          <a:bodyPr anchor="ctr">
            <a:normAutofit fontScale="90000"/>
          </a:bodyPr>
          <a:lstStyle/>
          <a:p>
            <a:r>
              <a:rPr lang="hu-HU" sz="2700" dirty="0">
                <a:highlight>
                  <a:srgbClr val="3F762B"/>
                </a:highlight>
                <a:latin typeface="+mn-lt"/>
              </a:rPr>
              <a:t>A Polgári Törvénykönyv lehetőséget ad arra is, hogy úgy kössünk érvényes szerződést, hogy arra csak az egyik fél aláírása kerül rá</a:t>
            </a:r>
            <a:endParaRPr lang="hu-HU" sz="2700" b="1" dirty="0">
              <a:highlight>
                <a:srgbClr val="3F762B"/>
              </a:highlight>
              <a:latin typeface="+mn-lt"/>
            </a:endParaRP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sp>
        <p:nvSpPr>
          <p:cNvPr id="7" name="Téglalap 9">
            <a:extLst>
              <a:ext uri="{FF2B5EF4-FFF2-40B4-BE49-F238E27FC236}">
                <a16:creationId xmlns:a16="http://schemas.microsoft.com/office/drawing/2014/main" id="{FD13D3B6-F683-4304-A1A4-4201D2C88F6F}"/>
              </a:ext>
            </a:extLst>
          </p:cNvPr>
          <p:cNvSpPr/>
          <p:nvPr/>
        </p:nvSpPr>
        <p:spPr>
          <a:xfrm>
            <a:off x="241929" y="933286"/>
            <a:ext cx="2884448" cy="53463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b="1" dirty="0"/>
              <a:t>Szóbeli megállapodás</a:t>
            </a:r>
          </a:p>
        </p:txBody>
      </p:sp>
      <p:sp>
        <p:nvSpPr>
          <p:cNvPr id="9" name="Tartalom helye 2">
            <a:extLst>
              <a:ext uri="{FF2B5EF4-FFF2-40B4-BE49-F238E27FC236}">
                <a16:creationId xmlns:a16="http://schemas.microsoft.com/office/drawing/2014/main" id="{436D9A82-C675-456F-9457-CB47CC0AE81B}"/>
              </a:ext>
            </a:extLst>
          </p:cNvPr>
          <p:cNvSpPr txBox="1">
            <a:spLocks/>
          </p:cNvSpPr>
          <p:nvPr/>
        </p:nvSpPr>
        <p:spPr>
          <a:xfrm>
            <a:off x="-361910" y="1554872"/>
            <a:ext cx="3601500"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hu-HU" sz="1700" dirty="0">
                <a:latin typeface="+mn-lt"/>
              </a:rPr>
              <a:t>Elküldjük az árajánlatot az ügyfélnek, megnézi, majd telefonon megbeszéljük, hogy ezekkel a feltételekkel indulhat a munka. </a:t>
            </a:r>
          </a:p>
          <a:p>
            <a:pPr lvl="1"/>
            <a:r>
              <a:rPr lang="hu-HU" sz="1700" dirty="0">
                <a:latin typeface="+mn-lt"/>
              </a:rPr>
              <a:t>A szóban megbeszélteket haladéktalanul írjuk le, hitelesítsük elektronikusan vagy írjuk alá, s küldjük el a megbízónak. </a:t>
            </a:r>
          </a:p>
          <a:p>
            <a:pPr lvl="1"/>
            <a:r>
              <a:rPr lang="hu-HU" sz="1700" dirty="0">
                <a:latin typeface="+mn-lt"/>
              </a:rPr>
              <a:t>Ha a megrendelő a leírtak ellen haladéktalanul nem tiltakozik, akkor a szerződést érvényesnek kell tekinteni. </a:t>
            </a:r>
          </a:p>
        </p:txBody>
      </p:sp>
      <p:sp>
        <p:nvSpPr>
          <p:cNvPr id="12" name="Téglalap 9">
            <a:extLst>
              <a:ext uri="{FF2B5EF4-FFF2-40B4-BE49-F238E27FC236}">
                <a16:creationId xmlns:a16="http://schemas.microsoft.com/office/drawing/2014/main" id="{8E0C1D1B-05BC-445D-97A5-04B14E5C3943}"/>
              </a:ext>
            </a:extLst>
          </p:cNvPr>
          <p:cNvSpPr/>
          <p:nvPr/>
        </p:nvSpPr>
        <p:spPr>
          <a:xfrm>
            <a:off x="3255236" y="917773"/>
            <a:ext cx="5145279" cy="5501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800" b="1" dirty="0"/>
              <a:t>A törvény még azt is megengedi, hogy ne ugyanazon a dokumentumon szerepeljen mind a két fél aláírása</a:t>
            </a:r>
          </a:p>
        </p:txBody>
      </p:sp>
      <p:sp>
        <p:nvSpPr>
          <p:cNvPr id="13" name="Tartalom helye 2">
            <a:extLst>
              <a:ext uri="{FF2B5EF4-FFF2-40B4-BE49-F238E27FC236}">
                <a16:creationId xmlns:a16="http://schemas.microsoft.com/office/drawing/2014/main" id="{F67EE54F-72C9-4AEF-96F9-7A76576E7FD5}"/>
              </a:ext>
            </a:extLst>
          </p:cNvPr>
          <p:cNvSpPr txBox="1">
            <a:spLocks/>
          </p:cNvSpPr>
          <p:nvPr/>
        </p:nvSpPr>
        <p:spPr>
          <a:xfrm>
            <a:off x="2668490" y="1530352"/>
            <a:ext cx="5732025" cy="192850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hu-HU" sz="1700" dirty="0">
                <a:latin typeface="+mn-lt"/>
              </a:rPr>
              <a:t>Ilyen akkor fordulhat elő, ha egymástól távol kerül sor az aláírásra.</a:t>
            </a:r>
          </a:p>
          <a:p>
            <a:pPr lvl="1"/>
            <a:r>
              <a:rPr lang="hu-HU" sz="1700" dirty="0">
                <a:latin typeface="+mn-lt"/>
              </a:rPr>
              <a:t>Mindegyik fél aláírja a szerződés egyik példányát, majd elküldik a másiknak. </a:t>
            </a:r>
          </a:p>
          <a:p>
            <a:pPr lvl="1"/>
            <a:r>
              <a:rPr lang="hu-HU" sz="1700" dirty="0">
                <a:latin typeface="+mn-lt"/>
              </a:rPr>
              <a:t>A törvény szerint érvényes lesz a szerződés akkor is, ha mindegyik fél csak a másiknak járó példányt írja alá, a sajátját nem. </a:t>
            </a:r>
          </a:p>
        </p:txBody>
      </p:sp>
      <p:pic>
        <p:nvPicPr>
          <p:cNvPr id="15" name="Kép 4">
            <a:extLst>
              <a:ext uri="{FF2B5EF4-FFF2-40B4-BE49-F238E27FC236}">
                <a16:creationId xmlns:a16="http://schemas.microsoft.com/office/drawing/2014/main" id="{C458E328-55CC-4974-BCA0-1979A43E10A7}"/>
              </a:ext>
            </a:extLst>
          </p:cNvPr>
          <p:cNvPicPr>
            <a:picLocks noChangeAspect="1"/>
          </p:cNvPicPr>
          <p:nvPr/>
        </p:nvPicPr>
        <p:blipFill>
          <a:blip r:embed="rId4"/>
          <a:stretch>
            <a:fillRect/>
          </a:stretch>
        </p:blipFill>
        <p:spPr>
          <a:xfrm>
            <a:off x="8443177" y="917773"/>
            <a:ext cx="3506894" cy="5761326"/>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DA52DA0B-DD03-4A53-BBC7-DBD28F7A08E9}"/>
              </a:ext>
            </a:extLst>
          </p:cNvPr>
          <p:cNvSpPr>
            <a:spLocks noGrp="1"/>
          </p:cNvSpPr>
          <p:nvPr>
            <p:ph type="sldNum" sz="quarter" idx="12"/>
          </p:nvPr>
        </p:nvSpPr>
        <p:spPr>
          <a:xfrm>
            <a:off x="8610599" y="6356350"/>
            <a:ext cx="3339471" cy="365125"/>
          </a:xfrm>
        </p:spPr>
        <p:txBody>
          <a:bodyPr/>
          <a:lstStyle/>
          <a:p>
            <a:fld id="{B21332D6-23E1-476A-A412-822FBBA5E59B}" type="slidenum">
              <a:rPr lang="hu-HU" smtClean="0"/>
              <a:t>63</a:t>
            </a:fld>
            <a:endParaRPr lang="hu-HU" dirty="0"/>
          </a:p>
        </p:txBody>
      </p:sp>
    </p:spTree>
    <p:extLst>
      <p:ext uri="{BB962C8B-B14F-4D97-AF65-F5344CB8AC3E}">
        <p14:creationId xmlns:p14="http://schemas.microsoft.com/office/powerpoint/2010/main" val="11767593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1009933" y="71156"/>
            <a:ext cx="10166499" cy="647271"/>
          </a:xfrm>
        </p:spPr>
        <p:txBody>
          <a:bodyPr anchor="ctr">
            <a:normAutofit fontScale="90000"/>
          </a:bodyPr>
          <a:lstStyle/>
          <a:p>
            <a:r>
              <a:rPr lang="hu-HU" sz="2700" dirty="0">
                <a:highlight>
                  <a:srgbClr val="3F762B"/>
                </a:highlight>
                <a:latin typeface="+mn-lt"/>
              </a:rPr>
              <a:t>Legegyszerűbb esetben legalább arról gondoskodjunk, hogy az írásos árajánlatot a megrendelő szintén írásban fogadja el</a:t>
            </a:r>
            <a:endParaRPr lang="hu-HU" sz="2700" b="1" dirty="0">
              <a:highlight>
                <a:srgbClr val="3F762B"/>
              </a:highlight>
              <a:latin typeface="+mn-lt"/>
            </a:endParaRP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8156" y="61337"/>
            <a:ext cx="800295" cy="391042"/>
          </a:xfrm>
          <a:prstGeom prst="rect">
            <a:avLst/>
          </a:prstGeom>
        </p:spPr>
      </p:pic>
      <p:sp>
        <p:nvSpPr>
          <p:cNvPr id="7" name="Téglalap 9">
            <a:extLst>
              <a:ext uri="{FF2B5EF4-FFF2-40B4-BE49-F238E27FC236}">
                <a16:creationId xmlns:a16="http://schemas.microsoft.com/office/drawing/2014/main" id="{FD13D3B6-F683-4304-A1A4-4201D2C88F6F}"/>
              </a:ext>
            </a:extLst>
          </p:cNvPr>
          <p:cNvSpPr/>
          <p:nvPr/>
        </p:nvSpPr>
        <p:spPr>
          <a:xfrm>
            <a:off x="241929" y="933286"/>
            <a:ext cx="2884448" cy="53463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b="1" dirty="0"/>
              <a:t>A fontos körülményeket rögzítsük írásban</a:t>
            </a:r>
          </a:p>
        </p:txBody>
      </p:sp>
      <p:sp>
        <p:nvSpPr>
          <p:cNvPr id="9" name="Tartalom helye 2">
            <a:extLst>
              <a:ext uri="{FF2B5EF4-FFF2-40B4-BE49-F238E27FC236}">
                <a16:creationId xmlns:a16="http://schemas.microsoft.com/office/drawing/2014/main" id="{436D9A82-C675-456F-9457-CB47CC0AE81B}"/>
              </a:ext>
            </a:extLst>
          </p:cNvPr>
          <p:cNvSpPr txBox="1">
            <a:spLocks/>
          </p:cNvSpPr>
          <p:nvPr/>
        </p:nvSpPr>
        <p:spPr>
          <a:xfrm>
            <a:off x="-361910" y="1554872"/>
            <a:ext cx="3488287" cy="187412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hu-HU" sz="1700" dirty="0">
                <a:latin typeface="+mn-lt"/>
              </a:rPr>
              <a:t>Anyagok beszerzése</a:t>
            </a:r>
          </a:p>
          <a:p>
            <a:pPr lvl="1"/>
            <a:r>
              <a:rPr lang="hu-HU" sz="1700" dirty="0">
                <a:latin typeface="+mn-lt"/>
              </a:rPr>
              <a:t>Felelősségek (munkaterület biztosítása, csatlakozó vállalkozások ütemezése)</a:t>
            </a:r>
          </a:p>
        </p:txBody>
      </p:sp>
      <p:sp>
        <p:nvSpPr>
          <p:cNvPr id="12" name="Téglalap 9">
            <a:extLst>
              <a:ext uri="{FF2B5EF4-FFF2-40B4-BE49-F238E27FC236}">
                <a16:creationId xmlns:a16="http://schemas.microsoft.com/office/drawing/2014/main" id="{8E0C1D1B-05BC-445D-97A5-04B14E5C3943}"/>
              </a:ext>
            </a:extLst>
          </p:cNvPr>
          <p:cNvSpPr/>
          <p:nvPr/>
        </p:nvSpPr>
        <p:spPr>
          <a:xfrm>
            <a:off x="3255236" y="933285"/>
            <a:ext cx="4153357" cy="53463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Mindenképpen törekedjünk az írásos megállapodásra</a:t>
            </a:r>
          </a:p>
        </p:txBody>
      </p:sp>
      <p:sp>
        <p:nvSpPr>
          <p:cNvPr id="13" name="Tartalom helye 2">
            <a:extLst>
              <a:ext uri="{FF2B5EF4-FFF2-40B4-BE49-F238E27FC236}">
                <a16:creationId xmlns:a16="http://schemas.microsoft.com/office/drawing/2014/main" id="{F67EE54F-72C9-4AEF-96F9-7A76576E7FD5}"/>
              </a:ext>
            </a:extLst>
          </p:cNvPr>
          <p:cNvSpPr txBox="1">
            <a:spLocks/>
          </p:cNvSpPr>
          <p:nvPr/>
        </p:nvSpPr>
        <p:spPr>
          <a:xfrm>
            <a:off x="2785930" y="1530352"/>
            <a:ext cx="4622663" cy="1928508"/>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hu-HU" sz="1700" dirty="0">
                <a:latin typeface="+mn-lt"/>
              </a:rPr>
              <a:t>Nyomtassuk ki az akár e-mailben elküldött dokumentumot, s írja rá kézzel, hogy az ajánlatot a fentiek szerint elfogadja. </a:t>
            </a:r>
          </a:p>
          <a:p>
            <a:pPr lvl="1"/>
            <a:r>
              <a:rPr lang="hu-HU" sz="1700" dirty="0">
                <a:latin typeface="+mn-lt"/>
              </a:rPr>
              <a:t>Majd </a:t>
            </a:r>
            <a:r>
              <a:rPr lang="hu-HU" sz="1700" dirty="0" err="1">
                <a:latin typeface="+mn-lt"/>
              </a:rPr>
              <a:t>dátumozza</a:t>
            </a:r>
            <a:r>
              <a:rPr lang="hu-HU" sz="1700" dirty="0">
                <a:latin typeface="+mn-lt"/>
              </a:rPr>
              <a:t> és írja alá, vagy hitelesítse elektronikusan a dokumentumot. </a:t>
            </a:r>
          </a:p>
          <a:p>
            <a:pPr lvl="1"/>
            <a:r>
              <a:rPr lang="hu-HU" sz="1700" dirty="0">
                <a:latin typeface="+mn-lt"/>
              </a:rPr>
              <a:t>A lényeg, hogy valamilyen formában legyen írásos nyilatkozat a megrendelő részéről az elfogadott munka feltételeivel kapcsolatban. </a:t>
            </a:r>
          </a:p>
        </p:txBody>
      </p:sp>
      <p:sp>
        <p:nvSpPr>
          <p:cNvPr id="10" name="Tartalom helye 2">
            <a:extLst>
              <a:ext uri="{FF2B5EF4-FFF2-40B4-BE49-F238E27FC236}">
                <a16:creationId xmlns:a16="http://schemas.microsoft.com/office/drawing/2014/main" id="{44CAA247-A643-4928-B25A-C2E6A29DC87F}"/>
              </a:ext>
            </a:extLst>
          </p:cNvPr>
          <p:cNvSpPr txBox="1">
            <a:spLocks/>
          </p:cNvSpPr>
          <p:nvPr/>
        </p:nvSpPr>
        <p:spPr>
          <a:xfrm>
            <a:off x="241929" y="5588949"/>
            <a:ext cx="7166664" cy="976939"/>
          </a:xfrm>
          <a:prstGeom prst="rect">
            <a:avLst/>
          </a:prstGeom>
          <a:ln w="19050">
            <a:solidFill>
              <a:schemeClr val="tx2"/>
            </a:solidFill>
            <a:prstDash val="lgDash"/>
          </a:ln>
        </p:spPr>
        <p:txBody>
          <a:bodyPr vert="horz" lIns="91440" tIns="45720" rIns="91440" bIns="45720" numCol="1"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1700" b="1" dirty="0">
                <a:solidFill>
                  <a:schemeClr val="accent1">
                    <a:lumMod val="50000"/>
                  </a:schemeClr>
                </a:solidFill>
                <a:latin typeface="+mn-lt"/>
              </a:rPr>
              <a:t>Mindenképpen rögzítsük legalább a következőket:(i) a megbízás pontos tartalma (mit kell elvégezni?), (ii) a feladat elvégzéséhez szükséges műszaki tartalom (pl. hány rétegű ablakot kell beépítenünk?);(iii) a munka határideje(iv) a vállalási ár.</a:t>
            </a:r>
          </a:p>
        </p:txBody>
      </p:sp>
      <p:pic>
        <p:nvPicPr>
          <p:cNvPr id="11" name="Kép 3">
            <a:extLst>
              <a:ext uri="{FF2B5EF4-FFF2-40B4-BE49-F238E27FC236}">
                <a16:creationId xmlns:a16="http://schemas.microsoft.com/office/drawing/2014/main" id="{05C299C1-2F42-4043-926C-430348BA7E7E}"/>
              </a:ext>
            </a:extLst>
          </p:cNvPr>
          <p:cNvPicPr>
            <a:picLocks noChangeAspect="1"/>
          </p:cNvPicPr>
          <p:nvPr/>
        </p:nvPicPr>
        <p:blipFill>
          <a:blip r:embed="rId4"/>
          <a:stretch>
            <a:fillRect/>
          </a:stretch>
        </p:blipFill>
        <p:spPr>
          <a:xfrm>
            <a:off x="7608706" y="933285"/>
            <a:ext cx="4153357" cy="5859356"/>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1551ECF9-76A9-425A-826F-342A0E4A63E3}"/>
              </a:ext>
            </a:extLst>
          </p:cNvPr>
          <p:cNvSpPr>
            <a:spLocks noGrp="1"/>
          </p:cNvSpPr>
          <p:nvPr>
            <p:ph type="sldNum" sz="quarter" idx="12"/>
          </p:nvPr>
        </p:nvSpPr>
        <p:spPr>
          <a:xfrm>
            <a:off x="8610599" y="6356350"/>
            <a:ext cx="3483245" cy="365125"/>
          </a:xfrm>
        </p:spPr>
        <p:txBody>
          <a:bodyPr/>
          <a:lstStyle/>
          <a:p>
            <a:fld id="{B21332D6-23E1-476A-A412-822FBBA5E59B}" type="slidenum">
              <a:rPr lang="hu-HU" smtClean="0"/>
              <a:t>64</a:t>
            </a:fld>
            <a:endParaRPr lang="hu-HU" dirty="0"/>
          </a:p>
        </p:txBody>
      </p:sp>
    </p:spTree>
    <p:extLst>
      <p:ext uri="{BB962C8B-B14F-4D97-AF65-F5344CB8AC3E}">
        <p14:creationId xmlns:p14="http://schemas.microsoft.com/office/powerpoint/2010/main" val="19725456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Az elektronikus aláírás lehetőségét az </a:t>
            </a:r>
            <a:r>
              <a:rPr lang="hu-HU" sz="3000" dirty="0" err="1"/>
              <a:t>eSzemélyivel</a:t>
            </a:r>
            <a:r>
              <a:rPr lang="hu-HU" sz="3000" dirty="0"/>
              <a:t> ingyen biztosítja</a:t>
            </a:r>
            <a:endParaRPr lang="hu-HU" sz="2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B7004188-F047-4BC0-9697-BB7DCC440771}"/>
              </a:ext>
            </a:extLst>
          </p:cNvPr>
          <p:cNvSpPr txBox="1">
            <a:spLocks/>
          </p:cNvSpPr>
          <p:nvPr/>
        </p:nvSpPr>
        <p:spPr>
          <a:xfrm>
            <a:off x="4183417" y="899943"/>
            <a:ext cx="2910541" cy="5226715"/>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700" b="1" dirty="0">
                <a:solidFill>
                  <a:schemeClr val="accent1">
                    <a:lumMod val="50000"/>
                  </a:schemeClr>
                </a:solidFill>
                <a:latin typeface="+mn-lt"/>
              </a:rPr>
              <a:t>Az </a:t>
            </a:r>
            <a:r>
              <a:rPr lang="hu-HU" sz="1700" b="1" dirty="0" err="1">
                <a:solidFill>
                  <a:schemeClr val="accent1">
                    <a:lumMod val="50000"/>
                  </a:schemeClr>
                </a:solidFill>
                <a:latin typeface="+mn-lt"/>
              </a:rPr>
              <a:t>eSzemélyihez</a:t>
            </a:r>
            <a:r>
              <a:rPr lang="hu-HU" sz="1700" b="1" dirty="0">
                <a:solidFill>
                  <a:schemeClr val="accent1">
                    <a:lumMod val="50000"/>
                  </a:schemeClr>
                </a:solidFill>
                <a:latin typeface="+mn-lt"/>
              </a:rPr>
              <a:t> kapcsolódó díjmentes </a:t>
            </a:r>
            <a:r>
              <a:rPr lang="hu-HU" sz="1700" b="1" dirty="0" err="1">
                <a:solidFill>
                  <a:schemeClr val="accent1">
                    <a:lumMod val="50000"/>
                  </a:schemeClr>
                </a:solidFill>
                <a:latin typeface="+mn-lt"/>
              </a:rPr>
              <a:t>eAláírás</a:t>
            </a:r>
            <a:r>
              <a:rPr lang="hu-HU" sz="1700" b="1" dirty="0">
                <a:solidFill>
                  <a:schemeClr val="accent1">
                    <a:lumMod val="50000"/>
                  </a:schemeClr>
                </a:solidFill>
                <a:latin typeface="+mn-lt"/>
              </a:rPr>
              <a:t> és időbélyegzés szolgáltatás a polgárok számára lehetőséget nyújt arra, hogy magánszemélyként elektronikusan intézzék mind a közigazgatási ügyeiket, mind a magánügyeiket.</a:t>
            </a:r>
          </a:p>
          <a:p>
            <a:r>
              <a:rPr lang="hu-HU" sz="1700" dirty="0">
                <a:latin typeface="+mn-lt"/>
              </a:rPr>
              <a:t>Az aláíráshoz a </a:t>
            </a:r>
            <a:r>
              <a:rPr lang="hu-HU" sz="1700" dirty="0" err="1">
                <a:latin typeface="+mn-lt"/>
              </a:rPr>
              <a:t>eSzemélyi</a:t>
            </a:r>
            <a:r>
              <a:rPr lang="hu-HU" sz="1700" dirty="0">
                <a:latin typeface="+mn-lt"/>
              </a:rPr>
              <a:t> mellett egy kártyaolvasó és a telepített ingyenes alkalmazás szükséges.</a:t>
            </a:r>
          </a:p>
          <a:p>
            <a:r>
              <a:rPr lang="hu-HU" sz="1700" dirty="0">
                <a:latin typeface="+mn-lt"/>
              </a:rPr>
              <a:t>Az elektronikus aláírás egyenértékű a papír alapú aláírással, így minden szerződést online is intézhető.</a:t>
            </a:r>
          </a:p>
        </p:txBody>
      </p:sp>
      <p:pic>
        <p:nvPicPr>
          <p:cNvPr id="22" name="Picture 2">
            <a:extLst>
              <a:ext uri="{FF2B5EF4-FFF2-40B4-BE49-F238E27FC236}">
                <a16:creationId xmlns:a16="http://schemas.microsoft.com/office/drawing/2014/main" id="{86F84FD5-77DE-48C2-9F8C-A1D4CBF36EE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45653" y="900618"/>
            <a:ext cx="4701751" cy="5226715"/>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1BAAE877-6311-4B4D-A984-00E5E12A6560}"/>
              </a:ext>
            </a:extLst>
          </p:cNvPr>
          <p:cNvSpPr>
            <a:spLocks noGrp="1"/>
          </p:cNvSpPr>
          <p:nvPr>
            <p:ph type="sldNum" sz="quarter" idx="12"/>
          </p:nvPr>
        </p:nvSpPr>
        <p:spPr/>
        <p:txBody>
          <a:bodyPr/>
          <a:lstStyle/>
          <a:p>
            <a:fld id="{B21332D6-23E1-476A-A412-822FBBA5E59B}" type="slidenum">
              <a:rPr lang="hu-HU" smtClean="0"/>
              <a:t>65</a:t>
            </a:fld>
            <a:endParaRPr lang="hu-HU"/>
          </a:p>
        </p:txBody>
      </p:sp>
    </p:spTree>
    <p:extLst>
      <p:ext uri="{BB962C8B-B14F-4D97-AF65-F5344CB8AC3E}">
        <p14:creationId xmlns:p14="http://schemas.microsoft.com/office/powerpoint/2010/main" val="37319905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 hivatalosügyek intézéséhez az ügyfél kapu által biztosított hitelesítés, valamint </a:t>
            </a:r>
            <a:r>
              <a:rPr lang="hu-HU" sz="3000" dirty="0" err="1"/>
              <a:t>ePapír</a:t>
            </a:r>
            <a:r>
              <a:rPr lang="hu-HU" sz="3000" dirty="0"/>
              <a:t> szolgáltatás nyújt megoldást</a:t>
            </a:r>
            <a:endParaRPr lang="hu-HU" sz="2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1" name="Tartalom helye 2">
            <a:extLst>
              <a:ext uri="{FF2B5EF4-FFF2-40B4-BE49-F238E27FC236}">
                <a16:creationId xmlns:a16="http://schemas.microsoft.com/office/drawing/2014/main" id="{B7004188-F047-4BC0-9697-BB7DCC440771}"/>
              </a:ext>
            </a:extLst>
          </p:cNvPr>
          <p:cNvSpPr txBox="1">
            <a:spLocks/>
          </p:cNvSpPr>
          <p:nvPr/>
        </p:nvSpPr>
        <p:spPr>
          <a:xfrm>
            <a:off x="4231272" y="627015"/>
            <a:ext cx="7957680" cy="6080110"/>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1650" dirty="0">
                <a:latin typeface="+mn-lt"/>
              </a:rPr>
              <a:t>Az ügyfélkepúval rendelkezők részére a dokumentum-hitelesítés szolgáltatás nyújt kényelmes megoldást arra, hogy biztonságosan tudják intézni hivatalos ügyeiket a közigazgatásban.</a:t>
            </a:r>
          </a:p>
          <a:p>
            <a:r>
              <a:rPr lang="hu-HU" sz="1650" b="1" dirty="0">
                <a:solidFill>
                  <a:schemeClr val="accent1">
                    <a:lumMod val="50000"/>
                  </a:schemeClr>
                </a:solidFill>
                <a:latin typeface="+mn-lt"/>
              </a:rPr>
              <a:t>Minden olyan felhasználó részére gyors bekapcsolódási lehetőséget biztosít az elektronikus ügyintézésbe, aki nem rendelkezik elektronikus aláírási tanúsítvánnyal, de az eljárás megköveteli az elektronikusan hitelesített dokumentumot. </a:t>
            </a:r>
          </a:p>
          <a:p>
            <a:r>
              <a:rPr lang="hu-HU" sz="1650" dirty="0">
                <a:latin typeface="+mn-lt"/>
              </a:rPr>
              <a:t>Az ügyfélkapus hitelesítéssel teljes bizonyító </a:t>
            </a:r>
            <a:r>
              <a:rPr lang="hu-HU" sz="1650" dirty="0" err="1">
                <a:latin typeface="+mn-lt"/>
              </a:rPr>
              <a:t>erejű</a:t>
            </a:r>
            <a:r>
              <a:rPr lang="hu-HU" sz="1650" dirty="0">
                <a:latin typeface="+mn-lt"/>
              </a:rPr>
              <a:t> magánokirat is létre hozható, az így készült dokumentum bizonyító </a:t>
            </a:r>
            <a:r>
              <a:rPr lang="hu-HU" sz="1650" dirty="0" err="1">
                <a:latin typeface="+mn-lt"/>
              </a:rPr>
              <a:t>erejéhez</a:t>
            </a:r>
            <a:r>
              <a:rPr lang="hu-HU" sz="1650" dirty="0">
                <a:latin typeface="+mn-lt"/>
              </a:rPr>
              <a:t> tanúk aláírására sincs szükség.</a:t>
            </a:r>
          </a:p>
          <a:p>
            <a:r>
              <a:rPr lang="hu-HU" sz="1650" b="1" dirty="0">
                <a:solidFill>
                  <a:schemeClr val="accent1">
                    <a:lumMod val="50000"/>
                  </a:schemeClr>
                </a:solidFill>
                <a:latin typeface="+mn-lt"/>
              </a:rPr>
              <a:t>A hitelesítéshez ügyfélkapus belépési jelszóra van szükség, ami Kormányablakokban váltható ki. </a:t>
            </a:r>
          </a:p>
          <a:p>
            <a:r>
              <a:rPr lang="hu-HU" sz="1650" dirty="0">
                <a:latin typeface="+mn-lt"/>
              </a:rPr>
              <a:t>A szolgáltatáshoz a dokumentumot az alábbi linken kell feltölteni: </a:t>
            </a:r>
            <a:r>
              <a:rPr lang="hu-HU" sz="1650" dirty="0">
                <a:latin typeface="+mn-lt"/>
                <a:hlinkClick r:id="rId4"/>
              </a:rPr>
              <a:t>https://niszavdh.gov.hu/</a:t>
            </a:r>
            <a:r>
              <a:rPr lang="hu-HU" sz="1650" dirty="0">
                <a:latin typeface="+mn-lt"/>
              </a:rPr>
              <a:t> , ahonnan a hitelesítés után közvetlenül le is tölthetjük. </a:t>
            </a:r>
          </a:p>
        </p:txBody>
      </p:sp>
      <p:pic>
        <p:nvPicPr>
          <p:cNvPr id="15" name="Kép 4">
            <a:extLst>
              <a:ext uri="{FF2B5EF4-FFF2-40B4-BE49-F238E27FC236}">
                <a16:creationId xmlns:a16="http://schemas.microsoft.com/office/drawing/2014/main" id="{2B518B32-1BCD-4CF9-8322-D8936CAD7DB2}"/>
              </a:ext>
            </a:extLst>
          </p:cNvPr>
          <p:cNvPicPr>
            <a:picLocks noChangeAspect="1"/>
          </p:cNvPicPr>
          <p:nvPr/>
        </p:nvPicPr>
        <p:blipFill>
          <a:blip r:embed="rId5"/>
          <a:stretch>
            <a:fillRect/>
          </a:stretch>
        </p:blipFill>
        <p:spPr>
          <a:xfrm>
            <a:off x="8349240" y="713022"/>
            <a:ext cx="3381185" cy="2807378"/>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Kép 8">
            <a:extLst>
              <a:ext uri="{FF2B5EF4-FFF2-40B4-BE49-F238E27FC236}">
                <a16:creationId xmlns:a16="http://schemas.microsoft.com/office/drawing/2014/main" id="{F7A199EA-085B-4E51-A74F-F7A0DA21B6AD}"/>
              </a:ext>
            </a:extLst>
          </p:cNvPr>
          <p:cNvPicPr>
            <a:picLocks noChangeAspect="1"/>
          </p:cNvPicPr>
          <p:nvPr/>
        </p:nvPicPr>
        <p:blipFill>
          <a:blip r:embed="rId6"/>
          <a:stretch>
            <a:fillRect/>
          </a:stretch>
        </p:blipFill>
        <p:spPr>
          <a:xfrm>
            <a:off x="8364855" y="3681144"/>
            <a:ext cx="3381185" cy="2903636"/>
          </a:xfrm>
          <a:prstGeom prst="rect">
            <a:avLst/>
          </a:prstGeom>
          <a:solidFill>
            <a:srgbClr val="FFFFFF">
              <a:shade val="85000"/>
            </a:srgbClr>
          </a:solidFill>
          <a:ln w="2857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909C9158-9D9C-4E39-B5DB-C48516C2656B}"/>
              </a:ext>
            </a:extLst>
          </p:cNvPr>
          <p:cNvSpPr>
            <a:spLocks noGrp="1"/>
          </p:cNvSpPr>
          <p:nvPr>
            <p:ph type="sldNum" sz="quarter" idx="12"/>
          </p:nvPr>
        </p:nvSpPr>
        <p:spPr/>
        <p:txBody>
          <a:bodyPr/>
          <a:lstStyle/>
          <a:p>
            <a:fld id="{B21332D6-23E1-476A-A412-822FBBA5E59B}" type="slidenum">
              <a:rPr lang="hu-HU" smtClean="0"/>
              <a:t>66</a:t>
            </a:fld>
            <a:endParaRPr lang="hu-HU"/>
          </a:p>
        </p:txBody>
      </p:sp>
    </p:spTree>
    <p:extLst>
      <p:ext uri="{BB962C8B-B14F-4D97-AF65-F5344CB8AC3E}">
        <p14:creationId xmlns:p14="http://schemas.microsoft.com/office/powerpoint/2010/main" val="22618541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ím 1">
            <a:extLst>
              <a:ext uri="{FF2B5EF4-FFF2-40B4-BE49-F238E27FC236}">
                <a16:creationId xmlns:a16="http://schemas.microsoft.com/office/drawing/2014/main" id="{345C05F6-00EC-4CB7-BECD-6F4220009D1F}"/>
              </a:ext>
            </a:extLst>
          </p:cNvPr>
          <p:cNvSpPr txBox="1">
            <a:spLocks/>
          </p:cNvSpPr>
          <p:nvPr/>
        </p:nvSpPr>
        <p:spPr>
          <a:xfrm>
            <a:off x="-3057" y="-30418"/>
            <a:ext cx="4037835" cy="68985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3000" dirty="0"/>
              <a:t>Összefoglaló</a:t>
            </a:r>
          </a:p>
        </p:txBody>
      </p:sp>
      <p:pic>
        <p:nvPicPr>
          <p:cNvPr id="15" name="Kép 16" descr="A képen szöveg, clipart, vektorgrafika látható&#10;&#10;Automatikusan generált leírás">
            <a:extLst>
              <a:ext uri="{FF2B5EF4-FFF2-40B4-BE49-F238E27FC236}">
                <a16:creationId xmlns:a16="http://schemas.microsoft.com/office/drawing/2014/main" id="{C9D6E93F-282F-454A-BF40-EDC764AB2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7" name="Kép 18">
            <a:extLst>
              <a:ext uri="{FF2B5EF4-FFF2-40B4-BE49-F238E27FC236}">
                <a16:creationId xmlns:a16="http://schemas.microsoft.com/office/drawing/2014/main" id="{560054F7-95D7-462A-BCD9-9241E96F9BF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aphicFrame>
        <p:nvGraphicFramePr>
          <p:cNvPr id="19" name="Table 7">
            <a:extLst>
              <a:ext uri="{FF2B5EF4-FFF2-40B4-BE49-F238E27FC236}">
                <a16:creationId xmlns:a16="http://schemas.microsoft.com/office/drawing/2014/main" id="{3A4CAB9F-8356-4166-94AD-03A73FCC078E}"/>
              </a:ext>
            </a:extLst>
          </p:cNvPr>
          <p:cNvGraphicFramePr>
            <a:graphicFrameLocks noGrp="1"/>
          </p:cNvGraphicFramePr>
          <p:nvPr>
            <p:extLst>
              <p:ext uri="{D42A27DB-BD31-4B8C-83A1-F6EECF244321}">
                <p14:modId xmlns:p14="http://schemas.microsoft.com/office/powerpoint/2010/main" val="3381722266"/>
              </p:ext>
            </p:extLst>
          </p:nvPr>
        </p:nvGraphicFramePr>
        <p:xfrm>
          <a:off x="4181058" y="1067378"/>
          <a:ext cx="7765233" cy="5209252"/>
        </p:xfrm>
        <a:graphic>
          <a:graphicData uri="http://schemas.openxmlformats.org/drawingml/2006/table">
            <a:tbl>
              <a:tblPr firstRow="1" bandRow="1">
                <a:tableStyleId>{5C22544A-7EE6-4342-B048-85BDC9FD1C3A}</a:tableStyleId>
              </a:tblPr>
              <a:tblGrid>
                <a:gridCol w="655133">
                  <a:extLst>
                    <a:ext uri="{9D8B030D-6E8A-4147-A177-3AD203B41FA5}">
                      <a16:colId xmlns:a16="http://schemas.microsoft.com/office/drawing/2014/main" val="3909592064"/>
                    </a:ext>
                  </a:extLst>
                </a:gridCol>
                <a:gridCol w="7110100">
                  <a:extLst>
                    <a:ext uri="{9D8B030D-6E8A-4147-A177-3AD203B41FA5}">
                      <a16:colId xmlns:a16="http://schemas.microsoft.com/office/drawing/2014/main" val="2748866433"/>
                    </a:ext>
                  </a:extLst>
                </a:gridCol>
              </a:tblGrid>
              <a:tr h="1074505">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r>
                        <a:rPr lang="hu-HU" sz="1700" b="0" dirty="0">
                          <a:solidFill>
                            <a:schemeClr val="tx1"/>
                          </a:solidFill>
                        </a:rPr>
                        <a:t>A tervező alkalmazások egy része az árak megadásával lehetővé teszi költségvetés elkészítést, illetve alapanyag és munka listát állít össze amit a vállalkozó beárazhat.</a:t>
                      </a: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Az árajánlat jogi dokumentum, tartalma nem csak tájékoztatás, hanem kötelezettségvállalás is</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980608">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 visszalépés elkerülésére a megoldás az lehet, ha már az ajánlatírás idején pontosan rögzítjük a feltételeinket. Az ajánlat megbízót is kötelezi, ha elfogadja és ezt szintén jognyilatkozattal, azaz aláírásával megerősíti, akkor ettől kezdve a létrejött szerződés már őt is köti.</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898619">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A szerződés hitelesítéséhez vagy valódi vagy elektronikus aláírásra van szükség mindkét fél részéről. </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898619">
                <a:tc>
                  <a:txBody>
                    <a:bodyPr/>
                    <a:lstStyle/>
                    <a:p>
                      <a:pPr algn="ct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Mindenképpen rögzítsük legalább a következőket:(i) a megbízás pontos tartalma (mit kell elvégezni?), (ii) a feladat elvégzéséhez szükséges műszaki tartalom (pl. hány rétegű ablakot kell beépítenünk?);(iii) a munka határideje(iv) a vállalási ár.</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71014355"/>
                  </a:ext>
                </a:extLst>
              </a:tr>
            </a:tbl>
          </a:graphicData>
        </a:graphic>
      </p:graphicFrame>
      <p:pic>
        <p:nvPicPr>
          <p:cNvPr id="3" name="Graphic 2" descr="Dollar">
            <a:extLst>
              <a:ext uri="{FF2B5EF4-FFF2-40B4-BE49-F238E27FC236}">
                <a16:creationId xmlns:a16="http://schemas.microsoft.com/office/drawing/2014/main" id="{BFE96CA6-2026-46AA-8F4F-E4355704DB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5662" y="1289901"/>
            <a:ext cx="914400" cy="694829"/>
          </a:xfrm>
          <a:prstGeom prst="rect">
            <a:avLst/>
          </a:prstGeom>
        </p:spPr>
      </p:pic>
      <p:pic>
        <p:nvPicPr>
          <p:cNvPr id="5" name="Graphic 4" descr="Document">
            <a:extLst>
              <a:ext uri="{FF2B5EF4-FFF2-40B4-BE49-F238E27FC236}">
                <a16:creationId xmlns:a16="http://schemas.microsoft.com/office/drawing/2014/main" id="{8718FDAF-BFD0-470E-930E-4813A004FF6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39316" y="2229752"/>
            <a:ext cx="710455" cy="710455"/>
          </a:xfrm>
          <a:prstGeom prst="rect">
            <a:avLst/>
          </a:prstGeom>
        </p:spPr>
      </p:pic>
      <p:pic>
        <p:nvPicPr>
          <p:cNvPr id="7" name="Graphic 6" descr="Pin">
            <a:extLst>
              <a:ext uri="{FF2B5EF4-FFF2-40B4-BE49-F238E27FC236}">
                <a16:creationId xmlns:a16="http://schemas.microsoft.com/office/drawing/2014/main" id="{F6EC179A-C25A-4141-8791-63763A43CF3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68631" y="3324448"/>
            <a:ext cx="652758" cy="652758"/>
          </a:xfrm>
          <a:prstGeom prst="rect">
            <a:avLst/>
          </a:prstGeom>
        </p:spPr>
      </p:pic>
      <p:pic>
        <p:nvPicPr>
          <p:cNvPr id="27" name="Graphic 26" descr="Blackboard">
            <a:extLst>
              <a:ext uri="{FF2B5EF4-FFF2-40B4-BE49-F238E27FC236}">
                <a16:creationId xmlns:a16="http://schemas.microsoft.com/office/drawing/2014/main" id="{4045D197-D920-4152-86C2-16470207AF7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79921" y="4361854"/>
            <a:ext cx="652758" cy="652758"/>
          </a:xfrm>
          <a:prstGeom prst="rect">
            <a:avLst/>
          </a:prstGeom>
        </p:spPr>
      </p:pic>
      <p:pic>
        <p:nvPicPr>
          <p:cNvPr id="28" name="Graphic 27" descr="Pin">
            <a:extLst>
              <a:ext uri="{FF2B5EF4-FFF2-40B4-BE49-F238E27FC236}">
                <a16:creationId xmlns:a16="http://schemas.microsoft.com/office/drawing/2014/main" id="{0D549A1D-1641-4514-8110-9CFABAB9FF0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59697" y="5341257"/>
            <a:ext cx="652758" cy="652758"/>
          </a:xfrm>
          <a:prstGeom prst="rect">
            <a:avLst/>
          </a:prstGeom>
        </p:spPr>
      </p:pic>
      <p:sp>
        <p:nvSpPr>
          <p:cNvPr id="29" name="Slide Number Placeholder 28">
            <a:extLst>
              <a:ext uri="{FF2B5EF4-FFF2-40B4-BE49-F238E27FC236}">
                <a16:creationId xmlns:a16="http://schemas.microsoft.com/office/drawing/2014/main" id="{67BF20C4-707A-4913-A02B-3E4247518C78}"/>
              </a:ext>
            </a:extLst>
          </p:cNvPr>
          <p:cNvSpPr>
            <a:spLocks noGrp="1"/>
          </p:cNvSpPr>
          <p:nvPr>
            <p:ph type="sldNum" sz="quarter" idx="12"/>
          </p:nvPr>
        </p:nvSpPr>
        <p:spPr/>
        <p:txBody>
          <a:bodyPr/>
          <a:lstStyle/>
          <a:p>
            <a:fld id="{B21332D6-23E1-476A-A412-822FBBA5E59B}" type="slidenum">
              <a:rPr lang="hu-HU" smtClean="0"/>
              <a:t>67</a:t>
            </a:fld>
            <a:endParaRPr lang="hu-HU"/>
          </a:p>
        </p:txBody>
      </p:sp>
      <p:pic>
        <p:nvPicPr>
          <p:cNvPr id="30" name="Graphic 29" descr="Lightbulb and gear">
            <a:extLst>
              <a:ext uri="{FF2B5EF4-FFF2-40B4-BE49-F238E27FC236}">
                <a16:creationId xmlns:a16="http://schemas.microsoft.com/office/drawing/2014/main" id="{FE1A0430-773E-48F0-8061-6B59B7CCAE4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53571" y="4222034"/>
            <a:ext cx="2124578" cy="2124578"/>
          </a:xfrm>
          <a:prstGeom prst="rect">
            <a:avLst/>
          </a:prstGeom>
        </p:spPr>
      </p:pic>
    </p:spTree>
    <p:extLst>
      <p:ext uri="{BB962C8B-B14F-4D97-AF65-F5344CB8AC3E}">
        <p14:creationId xmlns:p14="http://schemas.microsoft.com/office/powerpoint/2010/main" val="12467386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6" name="Rectangle 4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9" name="Rectangle 5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ím 1">
            <a:extLst>
              <a:ext uri="{FF2B5EF4-FFF2-40B4-BE49-F238E27FC236}">
                <a16:creationId xmlns:a16="http://schemas.microsoft.com/office/drawing/2014/main" id="{14D30D19-D043-4C5E-98FF-F81397F43B1A}"/>
              </a:ext>
            </a:extLst>
          </p:cNvPr>
          <p:cNvSpPr txBox="1">
            <a:spLocks/>
          </p:cNvSpPr>
          <p:nvPr/>
        </p:nvSpPr>
        <p:spPr>
          <a:xfrm>
            <a:off x="-3057" y="-30418"/>
            <a:ext cx="4037835" cy="68985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3000" dirty="0"/>
              <a:t>Kérdések </a:t>
            </a:r>
          </a:p>
          <a:p>
            <a:pPr algn="r"/>
            <a:r>
              <a:rPr lang="hu-HU" sz="2400" dirty="0"/>
              <a:t>[A költségtervezés, ajánlat prezentálása és szerzősédkötés tananyaghoz]</a:t>
            </a:r>
          </a:p>
        </p:txBody>
      </p:sp>
      <p:pic>
        <p:nvPicPr>
          <p:cNvPr id="14" name="Kép 16" descr="A képen szöveg, clipart, vektorgrafika látható&#10;&#10;Automatikusan generált leírás">
            <a:extLst>
              <a:ext uri="{FF2B5EF4-FFF2-40B4-BE49-F238E27FC236}">
                <a16:creationId xmlns:a16="http://schemas.microsoft.com/office/drawing/2014/main" id="{3396B616-BDA7-47A2-A836-4D161E9D20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8">
            <a:extLst>
              <a:ext uri="{FF2B5EF4-FFF2-40B4-BE49-F238E27FC236}">
                <a16:creationId xmlns:a16="http://schemas.microsoft.com/office/drawing/2014/main" id="{EDA9FE80-009E-40A3-B9BC-46EE7DD5B22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aphicFrame>
        <p:nvGraphicFramePr>
          <p:cNvPr id="18" name="Table 7">
            <a:extLst>
              <a:ext uri="{FF2B5EF4-FFF2-40B4-BE49-F238E27FC236}">
                <a16:creationId xmlns:a16="http://schemas.microsoft.com/office/drawing/2014/main" id="{583203E2-0633-4459-878F-8EA4418E9469}"/>
              </a:ext>
            </a:extLst>
          </p:cNvPr>
          <p:cNvGraphicFramePr>
            <a:graphicFrameLocks noGrp="1"/>
          </p:cNvGraphicFramePr>
          <p:nvPr>
            <p:extLst>
              <p:ext uri="{D42A27DB-BD31-4B8C-83A1-F6EECF244321}">
                <p14:modId xmlns:p14="http://schemas.microsoft.com/office/powerpoint/2010/main" val="1280498123"/>
              </p:ext>
            </p:extLst>
          </p:nvPr>
        </p:nvGraphicFramePr>
        <p:xfrm>
          <a:off x="4385473" y="1765627"/>
          <a:ext cx="7537390" cy="3398295"/>
        </p:xfrm>
        <a:graphic>
          <a:graphicData uri="http://schemas.openxmlformats.org/drawingml/2006/table">
            <a:tbl>
              <a:tblPr firstRow="1" bandRow="1">
                <a:tableStyleId>{5C22544A-7EE6-4342-B048-85BDC9FD1C3A}</a:tableStyleId>
              </a:tblPr>
              <a:tblGrid>
                <a:gridCol w="505881">
                  <a:extLst>
                    <a:ext uri="{9D8B030D-6E8A-4147-A177-3AD203B41FA5}">
                      <a16:colId xmlns:a16="http://schemas.microsoft.com/office/drawing/2014/main" val="3909592064"/>
                    </a:ext>
                  </a:extLst>
                </a:gridCol>
                <a:gridCol w="7031509">
                  <a:extLst>
                    <a:ext uri="{9D8B030D-6E8A-4147-A177-3AD203B41FA5}">
                      <a16:colId xmlns:a16="http://schemas.microsoft.com/office/drawing/2014/main" val="2748866433"/>
                    </a:ext>
                  </a:extLst>
                </a:gridCol>
              </a:tblGrid>
              <a:tr h="679659">
                <a:tc>
                  <a:txBody>
                    <a:bodyPr/>
                    <a:lstStyle/>
                    <a:p>
                      <a:pPr algn="ctr"/>
                      <a:r>
                        <a:rPr lang="hu-HU" sz="1700" b="1">
                          <a:solidFill>
                            <a:schemeClr val="bg1"/>
                          </a:solidFill>
                        </a:rPr>
                        <a:t>1</a:t>
                      </a: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700" b="0">
                          <a:solidFill>
                            <a:schemeClr val="tx1"/>
                          </a:solidFill>
                        </a:rPr>
                        <a:t>Mutasson be a költségvetés összeállításához alkalmazható digitális megoldásokat!</a:t>
                      </a:r>
                      <a:endParaRPr lang="hu-HU" sz="1700" b="0" dirty="0">
                        <a:solidFill>
                          <a:schemeClr val="tx1"/>
                        </a:solidFill>
                      </a:endParaRPr>
                    </a:p>
                  </a:txBody>
                  <a:tcPr anchor="ctr">
                    <a:lnL w="38100" cap="flat" cmpd="sng" algn="ctr">
                      <a:solidFill>
                        <a:schemeClr val="bg1"/>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90597279"/>
                  </a:ext>
                </a:extLst>
              </a:tr>
              <a:tr h="679659">
                <a:tc>
                  <a:txBody>
                    <a:bodyPr/>
                    <a:lstStyle/>
                    <a:p>
                      <a:pPr algn="ctr"/>
                      <a:r>
                        <a:rPr lang="hu-HU" sz="1700" b="1">
                          <a:solidFill>
                            <a:schemeClr val="bg1"/>
                          </a:solidFill>
                        </a:rPr>
                        <a:t>2</a:t>
                      </a: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b="0" dirty="0">
                          <a:solidFill>
                            <a:schemeClr val="tx1"/>
                          </a:solidFill>
                        </a:rPr>
                        <a:t>Melyek az ajánlat főbb tartalmi elemei?</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58027603"/>
                  </a:ext>
                </a:extLst>
              </a:tr>
              <a:tr h="679659">
                <a:tc>
                  <a:txBody>
                    <a:bodyPr/>
                    <a:lstStyle/>
                    <a:p>
                      <a:pPr algn="ctr"/>
                      <a:r>
                        <a:rPr lang="hu-HU" sz="1700" b="1">
                          <a:solidFill>
                            <a:schemeClr val="bg1"/>
                          </a:solidFill>
                        </a:rPr>
                        <a:t>3</a:t>
                      </a: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800" dirty="0"/>
                        <a:t>Az árajánlat jogi dokumentum?</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13897588"/>
                  </a:ext>
                </a:extLst>
              </a:tr>
              <a:tr h="679659">
                <a:tc>
                  <a:txBody>
                    <a:bodyPr/>
                    <a:lstStyle/>
                    <a:p>
                      <a:pPr algn="ctr"/>
                      <a:r>
                        <a:rPr lang="hu-HU" sz="1700" b="1">
                          <a:solidFill>
                            <a:schemeClr val="bg1"/>
                          </a:solidFill>
                        </a:rPr>
                        <a:t>4</a:t>
                      </a: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hu-HU" sz="1800" dirty="0"/>
                        <a:t>Van-e lehetőség a szerződés digitális aláírására?</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52088833"/>
                  </a:ext>
                </a:extLst>
              </a:tr>
              <a:tr h="679659">
                <a:tc>
                  <a:txBody>
                    <a:bodyPr/>
                    <a:lstStyle/>
                    <a:p>
                      <a:pPr algn="ctr"/>
                      <a:r>
                        <a:rPr lang="hu-HU" sz="1700" b="1">
                          <a:solidFill>
                            <a:schemeClr val="bg1"/>
                          </a:solidFill>
                        </a:rPr>
                        <a:t>5</a:t>
                      </a:r>
                      <a:endParaRPr lang="hu-HU" sz="17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700" dirty="0"/>
                        <a:t>Mi a törvényszerű és valós életben megtörtént szerződéskötés közti különbség?</a:t>
                      </a:r>
                    </a:p>
                  </a:txBody>
                  <a:tcPr anchor="ctr">
                    <a:lnL w="38100" cap="flat" cmpd="sng" algn="ctr">
                      <a:solidFill>
                        <a:schemeClr val="bg1"/>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12742428"/>
                  </a:ext>
                </a:extLst>
              </a:tr>
            </a:tbl>
          </a:graphicData>
        </a:graphic>
      </p:graphicFrame>
      <p:sp>
        <p:nvSpPr>
          <p:cNvPr id="2" name="Slide Number Placeholder 1">
            <a:extLst>
              <a:ext uri="{FF2B5EF4-FFF2-40B4-BE49-F238E27FC236}">
                <a16:creationId xmlns:a16="http://schemas.microsoft.com/office/drawing/2014/main" id="{8A32D90D-12B0-4125-82BC-6BBCCD6FB161}"/>
              </a:ext>
            </a:extLst>
          </p:cNvPr>
          <p:cNvSpPr>
            <a:spLocks noGrp="1"/>
          </p:cNvSpPr>
          <p:nvPr>
            <p:ph type="sldNum" sz="quarter" idx="12"/>
          </p:nvPr>
        </p:nvSpPr>
        <p:spPr/>
        <p:txBody>
          <a:bodyPr/>
          <a:lstStyle/>
          <a:p>
            <a:fld id="{B21332D6-23E1-476A-A412-822FBBA5E59B}" type="slidenum">
              <a:rPr lang="hu-HU" smtClean="0"/>
              <a:t>68</a:t>
            </a:fld>
            <a:endParaRPr lang="hu-HU"/>
          </a:p>
        </p:txBody>
      </p:sp>
    </p:spTree>
    <p:extLst>
      <p:ext uri="{BB962C8B-B14F-4D97-AF65-F5344CB8AC3E}">
        <p14:creationId xmlns:p14="http://schemas.microsoft.com/office/powerpoint/2010/main" val="21246465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9C9B0D3D-E5DE-4D2C-9F40-A91E92488FE1}"/>
              </a:ext>
            </a:extLst>
          </p:cNvPr>
          <p:cNvSpPr>
            <a:spLocks noGrp="1"/>
          </p:cNvSpPr>
          <p:nvPr>
            <p:ph type="ctrTitle"/>
          </p:nvPr>
        </p:nvSpPr>
        <p:spPr>
          <a:xfrm>
            <a:off x="583364" y="207459"/>
            <a:ext cx="6596245" cy="3268520"/>
          </a:xfrm>
        </p:spPr>
        <p:txBody>
          <a:bodyPr>
            <a:normAutofit/>
          </a:bodyPr>
          <a:lstStyle/>
          <a:p>
            <a:pPr algn="r"/>
            <a:r>
              <a:rPr lang="hu-HU" sz="4800" dirty="0">
                <a:solidFill>
                  <a:srgbClr val="FFFFFF"/>
                </a:solidFill>
              </a:rPr>
              <a:t>Köszönjük a figyelmet!</a:t>
            </a:r>
          </a:p>
        </p:txBody>
      </p:sp>
      <p:sp>
        <p:nvSpPr>
          <p:cNvPr id="20" name="Rectangle 19">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lcím 4">
            <a:extLst>
              <a:ext uri="{FF2B5EF4-FFF2-40B4-BE49-F238E27FC236}">
                <a16:creationId xmlns:a16="http://schemas.microsoft.com/office/drawing/2014/main" id="{FE24ADDB-B6ED-4033-9357-831BD74FC6B6}"/>
              </a:ext>
            </a:extLst>
          </p:cNvPr>
          <p:cNvSpPr>
            <a:spLocks noGrp="1"/>
          </p:cNvSpPr>
          <p:nvPr>
            <p:ph type="subTitle" idx="1"/>
          </p:nvPr>
        </p:nvSpPr>
        <p:spPr>
          <a:xfrm>
            <a:off x="583364" y="4722406"/>
            <a:ext cx="6051236" cy="1241828"/>
          </a:xfrm>
        </p:spPr>
        <p:txBody>
          <a:bodyPr>
            <a:normAutofit fontScale="92500" lnSpcReduction="10000"/>
          </a:bodyPr>
          <a:lstStyle/>
          <a:p>
            <a:pPr algn="r"/>
            <a:r>
              <a:rPr lang="hu-HU" dirty="0">
                <a:solidFill>
                  <a:srgbClr val="FFFFFF"/>
                </a:solidFill>
              </a:rPr>
              <a:t>Oktató neve:</a:t>
            </a:r>
          </a:p>
          <a:p>
            <a:pPr algn="r"/>
            <a:r>
              <a:rPr lang="hu-HU" dirty="0">
                <a:solidFill>
                  <a:srgbClr val="FFFFFF"/>
                </a:solidFill>
              </a:rPr>
              <a:t>E-</a:t>
            </a:r>
            <a:r>
              <a:rPr lang="hu-HU" dirty="0" err="1">
                <a:solidFill>
                  <a:srgbClr val="FFFFFF"/>
                </a:solidFill>
              </a:rPr>
              <a:t>mal</a:t>
            </a:r>
            <a:r>
              <a:rPr lang="hu-HU" dirty="0">
                <a:solidFill>
                  <a:srgbClr val="FFFFFF"/>
                </a:solidFill>
              </a:rPr>
              <a:t> címe:</a:t>
            </a:r>
          </a:p>
          <a:p>
            <a:pPr algn="r"/>
            <a:r>
              <a:rPr lang="hu-HU" dirty="0">
                <a:solidFill>
                  <a:srgbClr val="FFFFFF"/>
                </a:solidFill>
              </a:rPr>
              <a:t>Telefonszáma:</a:t>
            </a:r>
          </a:p>
        </p:txBody>
      </p:sp>
      <p:sp>
        <p:nvSpPr>
          <p:cNvPr id="22" name="Rectangle 21">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Csoportba foglalás 12">
            <a:extLst>
              <a:ext uri="{FF2B5EF4-FFF2-40B4-BE49-F238E27FC236}">
                <a16:creationId xmlns:a16="http://schemas.microsoft.com/office/drawing/2014/main" id="{D4ADA216-DE95-4F95-99F7-9AAA1209A8CD}"/>
              </a:ext>
            </a:extLst>
          </p:cNvPr>
          <p:cNvGrpSpPr/>
          <p:nvPr/>
        </p:nvGrpSpPr>
        <p:grpSpPr>
          <a:xfrm>
            <a:off x="569588" y="6096159"/>
            <a:ext cx="2488960" cy="520382"/>
            <a:chOff x="6658493" y="5555381"/>
            <a:chExt cx="2488960" cy="520382"/>
          </a:xfrm>
        </p:grpSpPr>
        <p:sp>
          <p:nvSpPr>
            <p:cNvPr id="15" name="Téglalap 14">
              <a:extLst>
                <a:ext uri="{FF2B5EF4-FFF2-40B4-BE49-F238E27FC236}">
                  <a16:creationId xmlns:a16="http://schemas.microsoft.com/office/drawing/2014/main" id="{A345EC70-B9B2-4B95-B1EC-C7E97E6031CA}"/>
                </a:ext>
              </a:extLst>
            </p:cNvPr>
            <p:cNvSpPr/>
            <p:nvPr/>
          </p:nvSpPr>
          <p:spPr>
            <a:xfrm>
              <a:off x="6658493" y="5555381"/>
              <a:ext cx="2488960" cy="520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7" name="Kép 16">
              <a:extLst>
                <a:ext uri="{FF2B5EF4-FFF2-40B4-BE49-F238E27FC236}">
                  <a16:creationId xmlns:a16="http://schemas.microsoft.com/office/drawing/2014/main" id="{422B059A-8CEA-4477-B4E2-737D480F0E3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19" name="Kép 18" descr="A képen szöveg, clipart, vektorgrafika látható&#10;&#10;Automatikusan generált leírás">
              <a:extLst>
                <a:ext uri="{FF2B5EF4-FFF2-40B4-BE49-F238E27FC236}">
                  <a16:creationId xmlns:a16="http://schemas.microsoft.com/office/drawing/2014/main" id="{5BF9D818-9015-4648-AAA2-E00FF2644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sp>
        <p:nvSpPr>
          <p:cNvPr id="2" name="Slide Number Placeholder 1">
            <a:extLst>
              <a:ext uri="{FF2B5EF4-FFF2-40B4-BE49-F238E27FC236}">
                <a16:creationId xmlns:a16="http://schemas.microsoft.com/office/drawing/2014/main" id="{DFF26B04-9DF0-4BC8-B78C-8E4CECA8473B}"/>
              </a:ext>
            </a:extLst>
          </p:cNvPr>
          <p:cNvSpPr>
            <a:spLocks noGrp="1"/>
          </p:cNvSpPr>
          <p:nvPr>
            <p:ph type="sldNum" sz="quarter" idx="12"/>
          </p:nvPr>
        </p:nvSpPr>
        <p:spPr/>
        <p:txBody>
          <a:bodyPr/>
          <a:lstStyle/>
          <a:p>
            <a:fld id="{B21332D6-23E1-476A-A412-822FBBA5E59B}" type="slidenum">
              <a:rPr lang="hu-HU" smtClean="0"/>
              <a:t>69</a:t>
            </a:fld>
            <a:endParaRPr lang="hu-HU"/>
          </a:p>
        </p:txBody>
      </p:sp>
      <p:pic>
        <p:nvPicPr>
          <p:cNvPr id="3" name="Kép 24">
            <a:extLst>
              <a:ext uri="{FF2B5EF4-FFF2-40B4-BE49-F238E27FC236}">
                <a16:creationId xmlns:a16="http://schemas.microsoft.com/office/drawing/2014/main" id="{7C82AF9D-3173-C851-CDAC-3975275DB3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0621" y="4000516"/>
            <a:ext cx="41084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0441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Valós árajánlat példa [3/4]</a:t>
            </a:r>
            <a:br>
              <a:rPr lang="hu-HU" sz="4000" dirty="0"/>
            </a:br>
            <a:br>
              <a:rPr lang="hu-HU" sz="4000" dirty="0"/>
            </a:br>
            <a:br>
              <a:rPr lang="hu-HU" sz="4000" dirty="0"/>
            </a:br>
            <a:br>
              <a:rPr lang="hu-HU" sz="4000" dirty="0"/>
            </a:br>
            <a:br>
              <a:rPr lang="hu-HU" sz="4000" dirty="0"/>
            </a:br>
            <a:br>
              <a:rPr lang="hu-HU" sz="4000" dirty="0"/>
            </a:br>
            <a:br>
              <a:rPr lang="hu-HU" sz="4000" dirty="0"/>
            </a:br>
            <a:br>
              <a:rPr lang="hu-HU" sz="4000" dirty="0"/>
            </a:br>
            <a:br>
              <a:rPr lang="hu-HU" sz="4000" dirty="0"/>
            </a:br>
            <a:r>
              <a:rPr lang="hu-HU" sz="2400" dirty="0"/>
              <a:t>Az ajánlatok készítésénél a célszemély felkészültségét is figyelembe kell venni. </a:t>
            </a:r>
            <a:endParaRPr lang="hu-HU" sz="4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pic>
        <p:nvPicPr>
          <p:cNvPr id="15" name="Kép 1">
            <a:extLst>
              <a:ext uri="{FF2B5EF4-FFF2-40B4-BE49-F238E27FC236}">
                <a16:creationId xmlns:a16="http://schemas.microsoft.com/office/drawing/2014/main" id="{B9D28964-3ADF-4F96-B7D5-E59982653E78}"/>
              </a:ext>
            </a:extLst>
          </p:cNvPr>
          <p:cNvPicPr>
            <a:picLocks noChangeAspect="1"/>
          </p:cNvPicPr>
          <p:nvPr/>
        </p:nvPicPr>
        <p:blipFill>
          <a:blip r:embed="rId4"/>
          <a:stretch>
            <a:fillRect/>
          </a:stretch>
        </p:blipFill>
        <p:spPr>
          <a:xfrm>
            <a:off x="5305498" y="372267"/>
            <a:ext cx="5048504" cy="6376290"/>
          </a:xfrm>
          <a:prstGeom prst="rect">
            <a:avLst/>
          </a:prstGeom>
        </p:spPr>
      </p:pic>
      <p:sp>
        <p:nvSpPr>
          <p:cNvPr id="3" name="Slide Number Placeholder 2">
            <a:extLst>
              <a:ext uri="{FF2B5EF4-FFF2-40B4-BE49-F238E27FC236}">
                <a16:creationId xmlns:a16="http://schemas.microsoft.com/office/drawing/2014/main" id="{209614DC-703A-431F-AFD5-23452A72298A}"/>
              </a:ext>
            </a:extLst>
          </p:cNvPr>
          <p:cNvSpPr>
            <a:spLocks noGrp="1"/>
          </p:cNvSpPr>
          <p:nvPr>
            <p:ph type="sldNum" sz="quarter" idx="12"/>
          </p:nvPr>
        </p:nvSpPr>
        <p:spPr/>
        <p:txBody>
          <a:bodyPr/>
          <a:lstStyle/>
          <a:p>
            <a:fld id="{B21332D6-23E1-476A-A412-822FBBA5E59B}" type="slidenum">
              <a:rPr lang="hu-HU" smtClean="0"/>
              <a:t>7</a:t>
            </a:fld>
            <a:endParaRPr lang="hu-HU"/>
          </a:p>
        </p:txBody>
      </p:sp>
    </p:spTree>
    <p:extLst>
      <p:ext uri="{BB962C8B-B14F-4D97-AF65-F5344CB8AC3E}">
        <p14:creationId xmlns:p14="http://schemas.microsoft.com/office/powerpoint/2010/main" val="1417012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Valós árajánlat példa [4/4]</a:t>
            </a:r>
            <a:br>
              <a:rPr lang="hu-HU" sz="4000" dirty="0"/>
            </a:br>
            <a:br>
              <a:rPr lang="hu-HU" sz="4000" dirty="0"/>
            </a:br>
            <a:br>
              <a:rPr lang="hu-HU" sz="4000" dirty="0"/>
            </a:br>
            <a:br>
              <a:rPr lang="hu-HU" sz="4000" dirty="0"/>
            </a:br>
            <a:br>
              <a:rPr lang="hu-HU" sz="4000" dirty="0"/>
            </a:br>
            <a:br>
              <a:rPr lang="hu-HU" sz="4000" dirty="0"/>
            </a:br>
            <a:br>
              <a:rPr lang="hu-HU" sz="4000" dirty="0"/>
            </a:br>
            <a:br>
              <a:rPr lang="hu-HU" sz="4000" dirty="0"/>
            </a:br>
            <a:r>
              <a:rPr lang="hu-HU" sz="2400" dirty="0"/>
              <a:t>Ebben az esetben üzlet nem jött létre, mások érthetőbb ajánlatot adtak. </a:t>
            </a:r>
            <a:endParaRPr lang="hu-HU" sz="4000" dirty="0"/>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pic>
        <p:nvPicPr>
          <p:cNvPr id="13" name="Kép 2">
            <a:extLst>
              <a:ext uri="{FF2B5EF4-FFF2-40B4-BE49-F238E27FC236}">
                <a16:creationId xmlns:a16="http://schemas.microsoft.com/office/drawing/2014/main" id="{3B5C4191-C019-4889-BE6D-DE73444EA8DC}"/>
              </a:ext>
            </a:extLst>
          </p:cNvPr>
          <p:cNvPicPr>
            <a:picLocks noChangeAspect="1"/>
          </p:cNvPicPr>
          <p:nvPr/>
        </p:nvPicPr>
        <p:blipFill>
          <a:blip r:embed="rId4"/>
          <a:stretch>
            <a:fillRect/>
          </a:stretch>
        </p:blipFill>
        <p:spPr>
          <a:xfrm>
            <a:off x="4314700" y="761610"/>
            <a:ext cx="7610510" cy="2075594"/>
          </a:xfrm>
          <a:prstGeom prst="rect">
            <a:avLst/>
          </a:prstGeom>
        </p:spPr>
      </p:pic>
      <p:sp>
        <p:nvSpPr>
          <p:cNvPr id="4" name="Slide Number Placeholder 3">
            <a:extLst>
              <a:ext uri="{FF2B5EF4-FFF2-40B4-BE49-F238E27FC236}">
                <a16:creationId xmlns:a16="http://schemas.microsoft.com/office/drawing/2014/main" id="{8D2C2D5A-5238-4487-A7BC-1137DB5047F0}"/>
              </a:ext>
            </a:extLst>
          </p:cNvPr>
          <p:cNvSpPr>
            <a:spLocks noGrp="1"/>
          </p:cNvSpPr>
          <p:nvPr>
            <p:ph type="sldNum" sz="quarter" idx="12"/>
          </p:nvPr>
        </p:nvSpPr>
        <p:spPr/>
        <p:txBody>
          <a:bodyPr/>
          <a:lstStyle/>
          <a:p>
            <a:fld id="{B21332D6-23E1-476A-A412-822FBBA5E59B}" type="slidenum">
              <a:rPr lang="hu-HU" smtClean="0"/>
              <a:t>8</a:t>
            </a:fld>
            <a:endParaRPr lang="hu-HU"/>
          </a:p>
        </p:txBody>
      </p:sp>
    </p:spTree>
    <p:extLst>
      <p:ext uri="{BB962C8B-B14F-4D97-AF65-F5344CB8AC3E}">
        <p14:creationId xmlns:p14="http://schemas.microsoft.com/office/powerpoint/2010/main" val="1338453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3057" y="-30418"/>
            <a:ext cx="4037835" cy="6898556"/>
          </a:xfrm>
        </p:spPr>
        <p:txBody>
          <a:bodyPr anchor="ctr">
            <a:normAutofit/>
          </a:bodyPr>
          <a:lstStyle/>
          <a:p>
            <a:pPr algn="r"/>
            <a:r>
              <a:rPr lang="hu-HU" sz="3000" dirty="0"/>
              <a:t>Az igény felmérés kapcsán is fontos, hogy az adatok, információk dokumentálásara kerüljenek</a:t>
            </a:r>
          </a:p>
        </p:txBody>
      </p:sp>
      <p:sp>
        <p:nvSpPr>
          <p:cNvPr id="3" name="Tartalom helye 2">
            <a:extLst>
              <a:ext uri="{FF2B5EF4-FFF2-40B4-BE49-F238E27FC236}">
                <a16:creationId xmlns:a16="http://schemas.microsoft.com/office/drawing/2014/main" id="{12A6D9DC-FE93-4771-BDF2-492AA8D03629}"/>
              </a:ext>
            </a:extLst>
          </p:cNvPr>
          <p:cNvSpPr>
            <a:spLocks noGrp="1"/>
          </p:cNvSpPr>
          <p:nvPr>
            <p:ph idx="1"/>
          </p:nvPr>
        </p:nvSpPr>
        <p:spPr>
          <a:xfrm>
            <a:off x="4241608" y="924819"/>
            <a:ext cx="4771087" cy="5907732"/>
          </a:xfrm>
        </p:spPr>
        <p:txBody>
          <a:bodyPr anchor="ctr">
            <a:noAutofit/>
          </a:bodyPr>
          <a:lstStyle/>
          <a:p>
            <a:pPr marL="0" indent="0">
              <a:buNone/>
            </a:pPr>
            <a:r>
              <a:rPr lang="hu-HU" sz="1600" b="1" dirty="0">
                <a:solidFill>
                  <a:schemeClr val="tx2"/>
                </a:solidFill>
                <a:latin typeface="+mn-lt"/>
              </a:rPr>
              <a:t>Az elvárások visszamutatása</a:t>
            </a:r>
          </a:p>
          <a:p>
            <a:r>
              <a:rPr lang="hu-HU" sz="1600" dirty="0">
                <a:latin typeface="+mn-lt"/>
              </a:rPr>
              <a:t>Az ügyféligény felmérés folyamata kapcsán kiemelten fontos, főleg laikus ügyfél esetében, hogy még a látványterv elkészítése előtt visszamutassuk az ügyfél által megadott elvárásokat.</a:t>
            </a:r>
          </a:p>
          <a:p>
            <a:r>
              <a:rPr lang="hu-HU" sz="1600" dirty="0">
                <a:latin typeface="+mn-lt"/>
              </a:rPr>
              <a:t>Javasoljuk, hogy a telefonon, vagy személyesen közölt adatokat, információkat rögzítse és küldje vissza az ügyfél részére emailben, vagy bármilyen más, már megismert dokumentálásra alkalmas csatornán.</a:t>
            </a:r>
          </a:p>
          <a:p>
            <a:endParaRPr lang="hu-HU" sz="1600" dirty="0">
              <a:latin typeface="+mn-lt"/>
            </a:endParaRPr>
          </a:p>
          <a:p>
            <a:pPr marL="0" indent="0">
              <a:buNone/>
            </a:pPr>
            <a:r>
              <a:rPr lang="hu-HU" sz="1600" b="1" dirty="0">
                <a:solidFill>
                  <a:schemeClr val="tx2"/>
                </a:solidFill>
                <a:latin typeface="+mn-lt"/>
              </a:rPr>
              <a:t>Látványterv készítés</a:t>
            </a:r>
          </a:p>
          <a:p>
            <a:r>
              <a:rPr lang="hu-HU" sz="1600" dirty="0">
                <a:latin typeface="+mn-lt"/>
              </a:rPr>
              <a:t>Fontos, hogy az ügyfelek egy része már használja a digitális tervező eszközöket, 3D tervezőket és ebben készítik el saját látványtervüket, amely azonban nem helyettesítheti a felmérést és a vállalkozó által készítendő látványterv és tervezési folyamatot.</a:t>
            </a:r>
          </a:p>
          <a:p>
            <a:r>
              <a:rPr lang="hu-HU" sz="1600" dirty="0">
                <a:latin typeface="+mn-lt"/>
              </a:rPr>
              <a:t>Már az igényfelmérés szakaszában is használjuk a látványtervező eszközöket a színek, formák, anyagok, elhelyezkedés lehetőségének bemutatása. </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3" name="Téglalap 9">
            <a:extLst>
              <a:ext uri="{FF2B5EF4-FFF2-40B4-BE49-F238E27FC236}">
                <a16:creationId xmlns:a16="http://schemas.microsoft.com/office/drawing/2014/main" id="{7F11E049-D263-43F3-8E39-0A153E68EB21}"/>
              </a:ext>
            </a:extLst>
          </p:cNvPr>
          <p:cNvSpPr/>
          <p:nvPr/>
        </p:nvSpPr>
        <p:spPr>
          <a:xfrm>
            <a:off x="9149556" y="1548583"/>
            <a:ext cx="2743200" cy="7132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dirty="0"/>
              <a:t>Weboldal</a:t>
            </a:r>
          </a:p>
        </p:txBody>
      </p:sp>
      <p:sp>
        <p:nvSpPr>
          <p:cNvPr id="24" name="Téglalap 10">
            <a:extLst>
              <a:ext uri="{FF2B5EF4-FFF2-40B4-BE49-F238E27FC236}">
                <a16:creationId xmlns:a16="http://schemas.microsoft.com/office/drawing/2014/main" id="{C505933F-1C58-4F26-AC23-79D696E256B0}"/>
              </a:ext>
            </a:extLst>
          </p:cNvPr>
          <p:cNvSpPr/>
          <p:nvPr/>
        </p:nvSpPr>
        <p:spPr>
          <a:xfrm>
            <a:off x="9149556" y="2363351"/>
            <a:ext cx="2743200" cy="7132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dirty="0"/>
              <a:t>Email </a:t>
            </a:r>
          </a:p>
        </p:txBody>
      </p:sp>
      <p:sp>
        <p:nvSpPr>
          <p:cNvPr id="25" name="Téglalap 11">
            <a:extLst>
              <a:ext uri="{FF2B5EF4-FFF2-40B4-BE49-F238E27FC236}">
                <a16:creationId xmlns:a16="http://schemas.microsoft.com/office/drawing/2014/main" id="{3C6FCB78-F742-4351-9AE4-15F83A43BB5C}"/>
              </a:ext>
            </a:extLst>
          </p:cNvPr>
          <p:cNvSpPr/>
          <p:nvPr/>
        </p:nvSpPr>
        <p:spPr>
          <a:xfrm>
            <a:off x="9149556" y="3955359"/>
            <a:ext cx="2743200" cy="7132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a:t>Közösségi oldalak</a:t>
            </a:r>
          </a:p>
        </p:txBody>
      </p:sp>
      <p:sp>
        <p:nvSpPr>
          <p:cNvPr id="26" name="Téglalap 12">
            <a:extLst>
              <a:ext uri="{FF2B5EF4-FFF2-40B4-BE49-F238E27FC236}">
                <a16:creationId xmlns:a16="http://schemas.microsoft.com/office/drawing/2014/main" id="{D69BCCB6-44AE-4FFE-BC8F-626FDAAF30D2}"/>
              </a:ext>
            </a:extLst>
          </p:cNvPr>
          <p:cNvSpPr/>
          <p:nvPr/>
        </p:nvSpPr>
        <p:spPr>
          <a:xfrm>
            <a:off x="9149556" y="4771079"/>
            <a:ext cx="2743200" cy="7132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dirty="0"/>
              <a:t>Adat megosztásra alkalmas adat felhő szolgáltatások</a:t>
            </a:r>
          </a:p>
        </p:txBody>
      </p:sp>
      <p:sp>
        <p:nvSpPr>
          <p:cNvPr id="27" name="Téglalap 13">
            <a:extLst>
              <a:ext uri="{FF2B5EF4-FFF2-40B4-BE49-F238E27FC236}">
                <a16:creationId xmlns:a16="http://schemas.microsoft.com/office/drawing/2014/main" id="{5D33B45A-F6D2-4CBA-B240-9AD718D9819E}"/>
              </a:ext>
            </a:extLst>
          </p:cNvPr>
          <p:cNvSpPr/>
          <p:nvPr/>
        </p:nvSpPr>
        <p:spPr>
          <a:xfrm>
            <a:off x="9149556" y="5586799"/>
            <a:ext cx="2743200" cy="7132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a:t>Adat megosztásra alkalmas technikai eszközök</a:t>
            </a:r>
          </a:p>
        </p:txBody>
      </p:sp>
      <p:sp>
        <p:nvSpPr>
          <p:cNvPr id="28" name="Téglalap 14">
            <a:extLst>
              <a:ext uri="{FF2B5EF4-FFF2-40B4-BE49-F238E27FC236}">
                <a16:creationId xmlns:a16="http://schemas.microsoft.com/office/drawing/2014/main" id="{74E974C5-3C2C-4BAC-981E-21C718E753E0}"/>
              </a:ext>
            </a:extLst>
          </p:cNvPr>
          <p:cNvSpPr/>
          <p:nvPr/>
        </p:nvSpPr>
        <p:spPr>
          <a:xfrm>
            <a:off x="9149556" y="3149735"/>
            <a:ext cx="2743200" cy="7132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700"/>
              <a:t>Üzenetküldő alkalmazások</a:t>
            </a:r>
          </a:p>
        </p:txBody>
      </p:sp>
      <p:sp>
        <p:nvSpPr>
          <p:cNvPr id="4" name="Slide Number Placeholder 3">
            <a:extLst>
              <a:ext uri="{FF2B5EF4-FFF2-40B4-BE49-F238E27FC236}">
                <a16:creationId xmlns:a16="http://schemas.microsoft.com/office/drawing/2014/main" id="{762358C0-87DC-4E13-845A-766B5546164E}"/>
              </a:ext>
            </a:extLst>
          </p:cNvPr>
          <p:cNvSpPr>
            <a:spLocks noGrp="1"/>
          </p:cNvSpPr>
          <p:nvPr>
            <p:ph type="sldNum" sz="quarter" idx="12"/>
          </p:nvPr>
        </p:nvSpPr>
        <p:spPr/>
        <p:txBody>
          <a:bodyPr/>
          <a:lstStyle/>
          <a:p>
            <a:fld id="{B21332D6-23E1-476A-A412-822FBBA5E59B}" type="slidenum">
              <a:rPr lang="hu-HU" smtClean="0"/>
              <a:t>9</a:t>
            </a:fld>
            <a:endParaRPr lang="hu-HU"/>
          </a:p>
        </p:txBody>
      </p:sp>
    </p:spTree>
    <p:extLst>
      <p:ext uri="{BB962C8B-B14F-4D97-AF65-F5344CB8AC3E}">
        <p14:creationId xmlns:p14="http://schemas.microsoft.com/office/powerpoint/2010/main" val="4146083983"/>
      </p:ext>
    </p:extLst>
  </p:cSld>
  <p:clrMapOvr>
    <a:masterClrMapping/>
  </p:clrMapOvr>
</p:sld>
</file>

<file path=ppt/theme/theme1.xml><?xml version="1.0" encoding="utf-8"?>
<a:theme xmlns:a="http://schemas.openxmlformats.org/drawingml/2006/main" name="Office-téma">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8920DD8A405E4C89A99697C7A6C288" ma:contentTypeVersion="12" ma:contentTypeDescription="Create a new document." ma:contentTypeScope="" ma:versionID="e70655ac22dca7f58c93b026e1245895">
  <xsd:schema xmlns:xsd="http://www.w3.org/2001/XMLSchema" xmlns:xs="http://www.w3.org/2001/XMLSchema" xmlns:p="http://schemas.microsoft.com/office/2006/metadata/properties" xmlns:ns2="b78bb333-c284-4a44-bc38-2a0ae130aeeb" xmlns:ns3="1c168d19-39b9-4a0e-9de9-068750e23a50" targetNamespace="http://schemas.microsoft.com/office/2006/metadata/properties" ma:root="true" ma:fieldsID="09adf5fb1940cf338d10cea38244a00d" ns2:_="" ns3:_="">
    <xsd:import namespace="b78bb333-c284-4a44-bc38-2a0ae130aeeb"/>
    <xsd:import namespace="1c168d19-39b9-4a0e-9de9-068750e23a5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8bb333-c284-4a44-bc38-2a0ae130ae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c168d19-39b9-4a0e-9de9-068750e23a5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5A185E1-37C5-4EDC-9D11-510D55D7F5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8bb333-c284-4a44-bc38-2a0ae130aeeb"/>
    <ds:schemaRef ds:uri="1c168d19-39b9-4a0e-9de9-068750e23a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3CAC1B-59A6-41E2-A9C8-E34C1CDD4EBE}">
  <ds:schemaRefs>
    <ds:schemaRef ds:uri="http://schemas.microsoft.com/sharepoint/v3/contenttype/forms"/>
  </ds:schemaRefs>
</ds:datastoreItem>
</file>

<file path=customXml/itemProps3.xml><?xml version="1.0" encoding="utf-8"?>
<ds:datastoreItem xmlns:ds="http://schemas.openxmlformats.org/officeDocument/2006/customXml" ds:itemID="{5F8C0981-24E3-4861-A90C-EE5D4375173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6145</Words>
  <Application>Microsoft Office PowerPoint</Application>
  <PresentationFormat>Szélesvásznú</PresentationFormat>
  <Paragraphs>540</Paragraphs>
  <Slides>69</Slides>
  <Notes>5</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69</vt:i4>
      </vt:variant>
    </vt:vector>
  </HeadingPairs>
  <TitlesOfParts>
    <vt:vector size="74" baseType="lpstr">
      <vt:lpstr>Arial</vt:lpstr>
      <vt:lpstr>boschsans</vt:lpstr>
      <vt:lpstr>Calibri</vt:lpstr>
      <vt:lpstr>Calibri Light</vt:lpstr>
      <vt:lpstr>Office-téma</vt:lpstr>
      <vt:lpstr>PowerPoint-bemutató</vt:lpstr>
      <vt:lpstr>Az ügyfélkommunikáció következő lépése az ajánlat elkészítése, átadása, a feladat pontosítása majd a szerződés megkötése – Tanagyag tartalom</vt:lpstr>
      <vt:lpstr>1. Ügyféligények felmérése</vt:lpstr>
      <vt:lpstr>Az ügyféligények felmérése elsősorban kommunikációval lehetséges</vt:lpstr>
      <vt:lpstr>Valós árajánlat példa [1/4]        Az ajánlat laikus megrendelő részére értelmezhetetlen, a kiszolgáltatottság érzését növeli.</vt:lpstr>
      <vt:lpstr>Valós árajánlat példa [2/4]       A ajánlat adó cégnek bár van online katalógusa az ajánlat nincs összekötve, nem készült képi megjelenítés, nem támogatja egy laikus vevő döntését. </vt:lpstr>
      <vt:lpstr>Valós árajánlat példa [3/4]         Az ajánlatok készítésénél a célszemély felkészültségét is figyelembe kell venni. </vt:lpstr>
      <vt:lpstr>Valós árajánlat példa [4/4]        Ebben az esetben üzlet nem jött létre, mások érthetőbb ajánlatot adtak. </vt:lpstr>
      <vt:lpstr>Az igény felmérés kapcsán is fontos, hogy az adatok, információk dokumentálásara kerüljenek</vt:lpstr>
      <vt:lpstr>A látványtervezést (3D ábrázolást) nagyon sok online és offline alkalmazás, applikáció segíti, profi és laikus szinten egyaránt</vt:lpstr>
      <vt:lpstr>Az ügyfelek által is átlátható, értelmezhető 3D gépészeti tervek </vt:lpstr>
      <vt:lpstr>A látványtervező alkalmazások nagyon sok minőségben, összetettségben és árban érhetők el, érdemes minél többet kipróbálni és a munkáinkat feldolgozni</vt:lpstr>
      <vt:lpstr>PowerPoint-bemutató</vt:lpstr>
      <vt:lpstr>PowerPoint-bemutató</vt:lpstr>
      <vt:lpstr>Köszönjük a figyelmet!</vt:lpstr>
      <vt:lpstr>PowerPoint-bemutató</vt:lpstr>
      <vt:lpstr>PowerPoint-bemutató</vt:lpstr>
      <vt:lpstr>Az ügyfélkommunikáció következő lépése az ajánlat elkészítése, átadása, a feladat pontosítása majd a szerződés megkötése – Tananyag tartalom</vt:lpstr>
      <vt:lpstr>2. Felmérés</vt:lpstr>
      <vt:lpstr>Az ajánlat összeállításához meglévő ingatlan esetében a következő lépés a környezet felmérése</vt:lpstr>
      <vt:lpstr>Digitális távolságmérő [1/3] Hasznosíthatóság</vt:lpstr>
      <vt:lpstr>Digitális távolságmérő [2/3] Intelligens dokumentáció </vt:lpstr>
      <vt:lpstr>Digitális távolságmérő [3/3] Alternatív műszerek </vt:lpstr>
      <vt:lpstr>A Bosch PLR 30 félprofi eszköze nem csak az építési, hanem a belsőépítészeti munkákhoz is használható</vt:lpstr>
      <vt:lpstr>A Bosch eszközökhöz illeszkedő Measuring Master az összes mérési adatot tárolja egyetlen alkalmazásban</vt:lpstr>
      <vt:lpstr>3. Tervvázlat összeállítása</vt:lpstr>
      <vt:lpstr>A 2D tervek, vázlatok a munka tervezése szempontjából szükségesek, azonban a laikus ügyfelek részére nem mindig érthetők</vt:lpstr>
      <vt:lpstr>A látványterv elkészítése a vállalkozók és az ügyfelek közötti szakmai kommunikáció eszköze lehet</vt:lpstr>
      <vt:lpstr>OrthoGraph  [1/5]        A vállalkozók számára olyan megoldások kellenek, amelyek biztosítják az ügyfelek felé a látványterveket és támogatják a tervezési folyamatot is </vt:lpstr>
      <vt:lpstr>OrthoGraph  [2/5]        Az OrthoGraph egy magyar fejlesztésű, nemzetközileg díjazott innovatív épületfelmérő és alaprajz készítő szoftver iOS és Android platformokra</vt:lpstr>
      <vt:lpstr>OrthoGraph  [3/5]        A felmérési és adatrögzítési feladatok, melyek korábban papír alapon kerültek elvégzésre, az alkalmazás segítségével elektronikusan, percek alatt megoldhatóak</vt:lpstr>
      <vt:lpstr>OrthoGraph  [4/5]         Az OrthoGraph használatának lépései:  Rajzolás  Mérési adatok felvitele  Riportok, kalkulációk készítése  CAD és BIM támogatottság  3D nézet</vt:lpstr>
      <vt:lpstr>OrthoGraph  [5/5]         Nézd át minden részletét alaprajzodnak, járd körbe 3D-ben. Mutasd meg ügyfeleidnek a valósághű, kész projekted. </vt:lpstr>
      <vt:lpstr>4. Tervezés</vt:lpstr>
      <vt:lpstr>A tervezés szakmai feladat, az ügyfél igényei, a felmérés eredménye, a szakmai ismeretek és a szabályozási környezet határozza meg. Sok digitális eszköz támogatja</vt:lpstr>
      <vt:lpstr>PlanGrid  [1/2]         A szakma legelterjedtebb építési  alkalmazása. 50+ millió projektben használják idő és munka megspórolására.</vt:lpstr>
      <vt:lpstr>PlanGrid előnyei  [2/2]        A szakma legelterjedtebb építési  alkalmazása. 50+ millió projektben használják idő és munka megspórolására.</vt:lpstr>
      <vt:lpstr>PlanRadar [1/2]        Felöleli az ingatlan teljes életciklusát. A tervezéstől és építéstől kezdve a működésen át, egészen a lebontásig segíti felhasználóit az optimalizációban.</vt:lpstr>
      <vt:lpstr>PlanRadar működése [2/2]        Felöleli az ingatlan teljes életciklusát. A tervezéstől és építéstől kezdve a működésen át, egészen a lebontásig segíti felhasználóit az optimalizációban.</vt:lpstr>
      <vt:lpstr>Speciális alkalmazások – uplan.io [1/2]         A szakipari munkák tervezéséhez speciális alkalmazások állnak rendelkezésre.</vt:lpstr>
      <vt:lpstr>Tervezés szabályozás– Splan 7.0 [2/2]         Az elektromos hálózatok tervezéséhez további szoftverek állnak rendelkezésre.</vt:lpstr>
      <vt:lpstr>Speciális alkalmazások – ÉMI [1/2]         Több közcélú weboldal is nyújt információkat</vt:lpstr>
      <vt:lpstr>Speciális alkalmazások – E-építésügy Lechner Tudásközpont [2/2]         Több közcélú weboldal is nyújt információkat</vt:lpstr>
      <vt:lpstr>PowerPoint-bemutató</vt:lpstr>
      <vt:lpstr>PowerPoint-bemutató</vt:lpstr>
      <vt:lpstr>Köszönjük a figyelmet!</vt:lpstr>
      <vt:lpstr>PowerPoint-bemutató</vt:lpstr>
      <vt:lpstr>PowerPoint-bemutató</vt:lpstr>
      <vt:lpstr>Az ügyfélkommunikáció következő lépése az ajánlat elkészítése, átadása, a feladat pontosítása majd a szerződés megkötése</vt:lpstr>
      <vt:lpstr>5. Költségvetés összeállítása</vt:lpstr>
      <vt:lpstr>Az elkészült tervek alapján történhet a költségvetés összeállítása</vt:lpstr>
      <vt:lpstr>A Microsoft Excel alkalmazása speciális munkafüzettel segíti az árajánlatok összeállítását</vt:lpstr>
      <vt:lpstr>Az építőipar beszállítói is nyújtanak digitális támogatást a megfelelő technológiák kiválasztáshoz és az árazáshoz</vt:lpstr>
      <vt:lpstr>5. Ajánlat elkészítése, prezentálása</vt:lpstr>
      <vt:lpstr>Ajánlat lényeges tartalmi elemei</vt:lpstr>
      <vt:lpstr>Az árajánlat jogi dokumentum, tartalma nem csak tájékoztatás, hanem kötelezettségvállalás is</vt:lpstr>
      <vt:lpstr>A visszalépések mindkét oldalnak jelentős kárt okozhatnak</vt:lpstr>
      <vt:lpstr>TERC V.I.P [1/2]            Példa átlátható és értelmezhető ajánlatra amely a TERC V.I.P. költségvetés készítő alkalmazásával került összeállításra</vt:lpstr>
      <vt:lpstr>TERC V.I.P [2/2]            Példa átlátható és értelmezhető ajánlatra amely a TERC V.I.P. költségvetés készítő alkalmazásával került összeállításra</vt:lpstr>
      <vt:lpstr>Epson Kft             Az Epsoft Kft alkalmazása saját normagyűjteménnyel segíti az árajánlat elkészítését</vt:lpstr>
      <vt:lpstr>5. Szerződéskötés</vt:lpstr>
      <vt:lpstr>Az építési munkákról kötelező írásos szerződést kötni</vt:lpstr>
      <vt:lpstr>A Polgári Törvénykönyv lehetőséget ad arra is, hogy úgy kössünk érvényes szerződést, hogy arra csak az egyik fél aláírása kerül rá</vt:lpstr>
      <vt:lpstr>Legegyszerűbb esetben legalább arról gondoskodjunk, hogy az írásos árajánlatot a megrendelő szintén írásban fogadja el</vt:lpstr>
      <vt:lpstr>Az elektronikus aláírás lehetőségét az eSzemélyivel ingyen biztosítja</vt:lpstr>
      <vt:lpstr>A hivatalosügyek intézéséhez az ügyfél kapu által biztosított hitelesítés, valamint ePapír szolgáltatás nyújt megoldást</vt:lpstr>
      <vt:lpstr>PowerPoint-bemutató</vt:lpstr>
      <vt:lpstr>PowerPoint-bemutató</vt:lpstr>
      <vt:lpstr>Köszönjük a figyelmet!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2021-02-20T21:28:25Z</dcterms:created>
  <dcterms:modified xsi:type="dcterms:W3CDTF">2025-10-27T12:28:12Z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0x010100528920DD8A405E4C89A99697C7A6C288</vt:lpwstr>
  </property>
</Properties>
</file>