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48" r:id="rId4"/>
  </p:sldMasterIdLst>
  <p:notesMasterIdLst>
    <p:notesMasterId r:id="rId77"/>
  </p:notesMasterIdLst>
  <p:handoutMasterIdLst>
    <p:handoutMasterId r:id="rId78"/>
  </p:handoutMasterIdLst>
  <p:sldIdLst>
    <p:sldId id="256" r:id="rId5"/>
    <p:sldId id="298" r:id="rId6"/>
    <p:sldId id="372" r:id="rId7"/>
    <p:sldId id="327" r:id="rId8"/>
    <p:sldId id="307" r:id="rId9"/>
    <p:sldId id="300" r:id="rId10"/>
    <p:sldId id="344" r:id="rId11"/>
    <p:sldId id="346" r:id="rId12"/>
    <p:sldId id="347" r:id="rId13"/>
    <p:sldId id="348" r:id="rId14"/>
    <p:sldId id="350" r:id="rId15"/>
    <p:sldId id="349" r:id="rId16"/>
    <p:sldId id="388" r:id="rId17"/>
    <p:sldId id="383" r:id="rId18"/>
    <p:sldId id="385" r:id="rId19"/>
    <p:sldId id="390" r:id="rId20"/>
    <p:sldId id="386" r:id="rId21"/>
    <p:sldId id="387" r:id="rId22"/>
    <p:sldId id="382" r:id="rId23"/>
    <p:sldId id="362" r:id="rId24"/>
    <p:sldId id="374" r:id="rId25"/>
    <p:sldId id="373" r:id="rId26"/>
    <p:sldId id="377" r:id="rId27"/>
    <p:sldId id="365" r:id="rId28"/>
    <p:sldId id="309" r:id="rId29"/>
    <p:sldId id="323" r:id="rId30"/>
    <p:sldId id="354" r:id="rId31"/>
    <p:sldId id="328" r:id="rId32"/>
    <p:sldId id="310" r:id="rId33"/>
    <p:sldId id="330" r:id="rId34"/>
    <p:sldId id="331" r:id="rId35"/>
    <p:sldId id="332" r:id="rId36"/>
    <p:sldId id="333" r:id="rId37"/>
    <p:sldId id="334" r:id="rId38"/>
    <p:sldId id="335" r:id="rId39"/>
    <p:sldId id="366" r:id="rId40"/>
    <p:sldId id="337" r:id="rId41"/>
    <p:sldId id="338" r:id="rId42"/>
    <p:sldId id="339" r:id="rId43"/>
    <p:sldId id="340" r:id="rId44"/>
    <p:sldId id="341" r:id="rId45"/>
    <p:sldId id="371" r:id="rId46"/>
    <p:sldId id="380" r:id="rId47"/>
    <p:sldId id="381" r:id="rId48"/>
    <p:sldId id="357" r:id="rId49"/>
    <p:sldId id="376" r:id="rId50"/>
    <p:sldId id="297" r:id="rId51"/>
    <p:sldId id="378" r:id="rId52"/>
    <p:sldId id="379" r:id="rId53"/>
    <p:sldId id="360" r:id="rId54"/>
    <p:sldId id="311" r:id="rId55"/>
    <p:sldId id="359" r:id="rId56"/>
    <p:sldId id="312" r:id="rId57"/>
    <p:sldId id="313" r:id="rId58"/>
    <p:sldId id="314" r:id="rId59"/>
    <p:sldId id="315" r:id="rId60"/>
    <p:sldId id="316" r:id="rId61"/>
    <p:sldId id="301" r:id="rId62"/>
    <p:sldId id="302" r:id="rId63"/>
    <p:sldId id="303" r:id="rId64"/>
    <p:sldId id="304" r:id="rId65"/>
    <p:sldId id="305" r:id="rId66"/>
    <p:sldId id="306" r:id="rId67"/>
    <p:sldId id="317" r:id="rId68"/>
    <p:sldId id="318" r:id="rId69"/>
    <p:sldId id="319" r:id="rId70"/>
    <p:sldId id="320" r:id="rId71"/>
    <p:sldId id="321" r:id="rId72"/>
    <p:sldId id="322" r:id="rId73"/>
    <p:sldId id="368" r:id="rId74"/>
    <p:sldId id="367" r:id="rId75"/>
    <p:sldId id="375" r:id="rId76"/>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lső alkalom" id="{7EC471D4-849D-44A0-BC09-7EFF2F7CE434}">
          <p14:sldIdLst>
            <p14:sldId id="256"/>
            <p14:sldId id="298"/>
            <p14:sldId id="372"/>
            <p14:sldId id="327"/>
            <p14:sldId id="307"/>
            <p14:sldId id="300"/>
            <p14:sldId id="344"/>
            <p14:sldId id="346"/>
            <p14:sldId id="347"/>
            <p14:sldId id="348"/>
            <p14:sldId id="350"/>
            <p14:sldId id="349"/>
            <p14:sldId id="388"/>
            <p14:sldId id="383"/>
            <p14:sldId id="385"/>
            <p14:sldId id="390"/>
            <p14:sldId id="386"/>
            <p14:sldId id="387"/>
            <p14:sldId id="382"/>
            <p14:sldId id="362"/>
            <p14:sldId id="374"/>
          </p14:sldIdLst>
        </p14:section>
        <p14:section name="Második alkalom" id="{53D9F041-C740-4CF0-8F4D-92287E710886}">
          <p14:sldIdLst>
            <p14:sldId id="373"/>
            <p14:sldId id="377"/>
            <p14:sldId id="365"/>
            <p14:sldId id="309"/>
            <p14:sldId id="323"/>
            <p14:sldId id="354"/>
            <p14:sldId id="328"/>
            <p14:sldId id="310"/>
            <p14:sldId id="330"/>
            <p14:sldId id="331"/>
            <p14:sldId id="332"/>
            <p14:sldId id="333"/>
            <p14:sldId id="334"/>
            <p14:sldId id="335"/>
            <p14:sldId id="366"/>
            <p14:sldId id="337"/>
            <p14:sldId id="338"/>
            <p14:sldId id="339"/>
            <p14:sldId id="340"/>
            <p14:sldId id="341"/>
            <p14:sldId id="371"/>
            <p14:sldId id="380"/>
            <p14:sldId id="381"/>
            <p14:sldId id="357"/>
            <p14:sldId id="376"/>
          </p14:sldIdLst>
        </p14:section>
        <p14:section name="Harmadik alkalom" id="{1BA2C59F-5796-47BA-9B67-49D5E6AC4B61}">
          <p14:sldIdLst>
            <p14:sldId id="297"/>
            <p14:sldId id="378"/>
            <p14:sldId id="379"/>
            <p14:sldId id="360"/>
            <p14:sldId id="311"/>
            <p14:sldId id="359"/>
            <p14:sldId id="312"/>
            <p14:sldId id="313"/>
            <p14:sldId id="314"/>
            <p14:sldId id="315"/>
            <p14:sldId id="316"/>
            <p14:sldId id="301"/>
            <p14:sldId id="302"/>
            <p14:sldId id="303"/>
            <p14:sldId id="304"/>
            <p14:sldId id="305"/>
            <p14:sldId id="306"/>
            <p14:sldId id="317"/>
            <p14:sldId id="318"/>
            <p14:sldId id="319"/>
            <p14:sldId id="320"/>
            <p14:sldId id="321"/>
            <p14:sldId id="322"/>
            <p14:sldId id="368"/>
            <p14:sldId id="367"/>
            <p14:sldId id="3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Szerző" initials="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4475"/>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7037DD-E69B-4D11-ACEE-DC60C035B4F2}" v="1135" dt="2021-02-25T12:23:29.0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0" autoAdjust="0"/>
    <p:restoredTop sz="94242" autoAdjust="0"/>
  </p:normalViewPr>
  <p:slideViewPr>
    <p:cSldViewPr snapToGrid="0">
      <p:cViewPr varScale="1">
        <p:scale>
          <a:sx n="90" d="100"/>
          <a:sy n="90" d="100"/>
        </p:scale>
        <p:origin x="259" y="67"/>
      </p:cViewPr>
      <p:guideLst/>
    </p:cSldViewPr>
  </p:slideViewPr>
  <p:outlineViewPr>
    <p:cViewPr>
      <p:scale>
        <a:sx n="33" d="100"/>
        <a:sy n="33" d="100"/>
      </p:scale>
      <p:origin x="0" y="-21420"/>
    </p:cViewPr>
  </p:outlineViewPr>
  <p:notesTextViewPr>
    <p:cViewPr>
      <p:scale>
        <a:sx n="1" d="1"/>
        <a:sy n="1" d="1"/>
      </p:scale>
      <p:origin x="0" y="0"/>
    </p:cViewPr>
  </p:notesTextViewPr>
  <p:notesViewPr>
    <p:cSldViewPr snapToGrid="0">
      <p:cViewPr varScale="1">
        <p:scale>
          <a:sx n="85" d="100"/>
          <a:sy n="85" d="100"/>
        </p:scale>
        <p:origin x="3804"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commentAuthors" Target="commentAuthors.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FDA929-0831-4274-B7FF-3CF60A4EEB75}" type="doc">
      <dgm:prSet loTypeId="urn:microsoft.com/office/officeart/2005/8/layout/radial3" loCatId="cycle" qsTypeId="urn:microsoft.com/office/officeart/2005/8/quickstyle/3d5" qsCatId="3D" csTypeId="urn:microsoft.com/office/officeart/2005/8/colors/colorful1" csCatId="colorful" phldr="1"/>
      <dgm:spPr/>
      <dgm:t>
        <a:bodyPr/>
        <a:lstStyle/>
        <a:p>
          <a:endParaRPr lang="hu-HU"/>
        </a:p>
      </dgm:t>
    </dgm:pt>
    <dgm:pt modelId="{A6603C27-FD83-4797-9842-592EACF4DF3E}">
      <dgm:prSet phldrT="[Szöveg]"/>
      <dgm:spPr/>
      <dgm:t>
        <a:bodyPr/>
        <a:lstStyle/>
        <a:p>
          <a:r>
            <a:rPr lang="hu-HU" dirty="0" err="1">
              <a:solidFill>
                <a:schemeClr val="bg1">
                  <a:lumMod val="95000"/>
                </a:schemeClr>
              </a:solidFill>
            </a:rPr>
            <a:t>BIM</a:t>
          </a:r>
          <a:endParaRPr lang="hu-HU" dirty="0">
            <a:solidFill>
              <a:schemeClr val="bg1">
                <a:lumMod val="95000"/>
              </a:schemeClr>
            </a:solidFill>
          </a:endParaRPr>
        </a:p>
      </dgm:t>
    </dgm:pt>
    <dgm:pt modelId="{501A3511-E00C-48D4-B31B-4DFA11805A7E}" type="parTrans" cxnId="{BFF32DCC-D1C2-4A0E-9651-6BA98CCCECC9}">
      <dgm:prSet/>
      <dgm:spPr/>
      <dgm:t>
        <a:bodyPr/>
        <a:lstStyle/>
        <a:p>
          <a:endParaRPr lang="hu-HU">
            <a:solidFill>
              <a:schemeClr val="bg1">
                <a:lumMod val="95000"/>
              </a:schemeClr>
            </a:solidFill>
          </a:endParaRPr>
        </a:p>
      </dgm:t>
    </dgm:pt>
    <dgm:pt modelId="{D3AEF39A-9682-4E8F-B1FD-23733C91242B}" type="sibTrans" cxnId="{BFF32DCC-D1C2-4A0E-9651-6BA98CCCECC9}">
      <dgm:prSet/>
      <dgm:spPr/>
      <dgm:t>
        <a:bodyPr/>
        <a:lstStyle/>
        <a:p>
          <a:endParaRPr lang="hu-HU">
            <a:solidFill>
              <a:schemeClr val="bg1">
                <a:lumMod val="95000"/>
              </a:schemeClr>
            </a:solidFill>
          </a:endParaRPr>
        </a:p>
      </dgm:t>
    </dgm:pt>
    <dgm:pt modelId="{C65F7348-F076-44CE-82F3-3E9A0395B4BB}">
      <dgm:prSet phldrT="[Szöveg]"/>
      <dgm:spPr/>
      <dgm:t>
        <a:bodyPr/>
        <a:lstStyle/>
        <a:p>
          <a:r>
            <a:rPr lang="hu-HU" dirty="0" err="1">
              <a:solidFill>
                <a:schemeClr val="bg1">
                  <a:lumMod val="95000"/>
                </a:schemeClr>
              </a:solidFill>
            </a:rPr>
            <a:t>2D</a:t>
          </a:r>
          <a:endParaRPr lang="hu-HU" dirty="0">
            <a:solidFill>
              <a:schemeClr val="bg1">
                <a:lumMod val="95000"/>
              </a:schemeClr>
            </a:solidFill>
          </a:endParaRPr>
        </a:p>
      </dgm:t>
    </dgm:pt>
    <dgm:pt modelId="{DAD9C941-5FE6-4937-8E5E-589EEE041426}" type="parTrans" cxnId="{A2FCC5C5-A29D-4849-AE34-544E443325B9}">
      <dgm:prSet/>
      <dgm:spPr/>
      <dgm:t>
        <a:bodyPr/>
        <a:lstStyle/>
        <a:p>
          <a:endParaRPr lang="hu-HU">
            <a:solidFill>
              <a:schemeClr val="bg1">
                <a:lumMod val="95000"/>
              </a:schemeClr>
            </a:solidFill>
          </a:endParaRPr>
        </a:p>
      </dgm:t>
    </dgm:pt>
    <dgm:pt modelId="{3E4E569B-7FAE-48E2-818D-F67D731F7745}" type="sibTrans" cxnId="{A2FCC5C5-A29D-4849-AE34-544E443325B9}">
      <dgm:prSet/>
      <dgm:spPr/>
      <dgm:t>
        <a:bodyPr/>
        <a:lstStyle/>
        <a:p>
          <a:endParaRPr lang="hu-HU">
            <a:solidFill>
              <a:schemeClr val="bg1">
                <a:lumMod val="95000"/>
              </a:schemeClr>
            </a:solidFill>
          </a:endParaRPr>
        </a:p>
      </dgm:t>
    </dgm:pt>
    <dgm:pt modelId="{80925F00-0E04-4E78-94DE-4152F79BE2D8}">
      <dgm:prSet phldrT="[Szöveg]"/>
      <dgm:spPr/>
      <dgm:t>
        <a:bodyPr/>
        <a:lstStyle/>
        <a:p>
          <a:r>
            <a:rPr lang="hu-HU" dirty="0" err="1">
              <a:solidFill>
                <a:schemeClr val="bg1">
                  <a:lumMod val="95000"/>
                </a:schemeClr>
              </a:solidFill>
            </a:rPr>
            <a:t>4D</a:t>
          </a:r>
          <a:endParaRPr lang="hu-HU" dirty="0">
            <a:solidFill>
              <a:schemeClr val="bg1">
                <a:lumMod val="95000"/>
              </a:schemeClr>
            </a:solidFill>
          </a:endParaRPr>
        </a:p>
      </dgm:t>
    </dgm:pt>
    <dgm:pt modelId="{CA328F06-C2B8-4B45-9A8A-BD228F54BF31}" type="parTrans" cxnId="{967388D3-37A1-4E13-B04F-9C66DBDEC746}">
      <dgm:prSet/>
      <dgm:spPr/>
      <dgm:t>
        <a:bodyPr/>
        <a:lstStyle/>
        <a:p>
          <a:endParaRPr lang="hu-HU">
            <a:solidFill>
              <a:schemeClr val="bg1">
                <a:lumMod val="95000"/>
              </a:schemeClr>
            </a:solidFill>
          </a:endParaRPr>
        </a:p>
      </dgm:t>
    </dgm:pt>
    <dgm:pt modelId="{1F648BFC-D2A5-4CB4-B94C-E75D616663A2}" type="sibTrans" cxnId="{967388D3-37A1-4E13-B04F-9C66DBDEC746}">
      <dgm:prSet/>
      <dgm:spPr/>
      <dgm:t>
        <a:bodyPr/>
        <a:lstStyle/>
        <a:p>
          <a:endParaRPr lang="hu-HU">
            <a:solidFill>
              <a:schemeClr val="bg1">
                <a:lumMod val="95000"/>
              </a:schemeClr>
            </a:solidFill>
          </a:endParaRPr>
        </a:p>
      </dgm:t>
    </dgm:pt>
    <dgm:pt modelId="{5D0EF560-E0C6-44BC-9BAE-5D960F0F2A98}">
      <dgm:prSet phldrT="[Szöveg]"/>
      <dgm:spPr/>
      <dgm:t>
        <a:bodyPr/>
        <a:lstStyle/>
        <a:p>
          <a:r>
            <a:rPr lang="hu-HU" dirty="0" err="1">
              <a:solidFill>
                <a:schemeClr val="bg1">
                  <a:lumMod val="95000"/>
                </a:schemeClr>
              </a:solidFill>
            </a:rPr>
            <a:t>5D</a:t>
          </a:r>
          <a:endParaRPr lang="hu-HU" dirty="0">
            <a:solidFill>
              <a:schemeClr val="bg1">
                <a:lumMod val="95000"/>
              </a:schemeClr>
            </a:solidFill>
          </a:endParaRPr>
        </a:p>
      </dgm:t>
    </dgm:pt>
    <dgm:pt modelId="{B3C50BFF-79FD-41EC-9E27-71FE36CD6863}" type="parTrans" cxnId="{7325376B-9F98-4201-B96E-F964E96DAAFC}">
      <dgm:prSet/>
      <dgm:spPr/>
      <dgm:t>
        <a:bodyPr/>
        <a:lstStyle/>
        <a:p>
          <a:endParaRPr lang="hu-HU">
            <a:solidFill>
              <a:schemeClr val="bg1">
                <a:lumMod val="95000"/>
              </a:schemeClr>
            </a:solidFill>
          </a:endParaRPr>
        </a:p>
      </dgm:t>
    </dgm:pt>
    <dgm:pt modelId="{8F7319AF-6812-412F-89BB-0C986328FBC7}" type="sibTrans" cxnId="{7325376B-9F98-4201-B96E-F964E96DAAFC}">
      <dgm:prSet/>
      <dgm:spPr/>
      <dgm:t>
        <a:bodyPr/>
        <a:lstStyle/>
        <a:p>
          <a:endParaRPr lang="hu-HU">
            <a:solidFill>
              <a:schemeClr val="bg1">
                <a:lumMod val="95000"/>
              </a:schemeClr>
            </a:solidFill>
          </a:endParaRPr>
        </a:p>
      </dgm:t>
    </dgm:pt>
    <dgm:pt modelId="{1449D3E9-5E17-4F5A-8522-CD1B8031CCE7}">
      <dgm:prSet phldrT="[Szöveg]"/>
      <dgm:spPr/>
      <dgm:t>
        <a:bodyPr/>
        <a:lstStyle/>
        <a:p>
          <a:r>
            <a:rPr lang="hu-HU" dirty="0" err="1">
              <a:solidFill>
                <a:schemeClr val="bg1">
                  <a:lumMod val="95000"/>
                </a:schemeClr>
              </a:solidFill>
            </a:rPr>
            <a:t>6D</a:t>
          </a:r>
          <a:endParaRPr lang="hu-HU" dirty="0">
            <a:solidFill>
              <a:schemeClr val="bg1">
                <a:lumMod val="95000"/>
              </a:schemeClr>
            </a:solidFill>
          </a:endParaRPr>
        </a:p>
      </dgm:t>
    </dgm:pt>
    <dgm:pt modelId="{3A4E78AD-AC8E-4518-8C1C-FC683F15D3FF}" type="parTrans" cxnId="{035FC1BB-ED1D-43CD-B77A-4BB504A34A28}">
      <dgm:prSet/>
      <dgm:spPr/>
      <dgm:t>
        <a:bodyPr/>
        <a:lstStyle/>
        <a:p>
          <a:endParaRPr lang="hu-HU">
            <a:solidFill>
              <a:schemeClr val="bg1">
                <a:lumMod val="95000"/>
              </a:schemeClr>
            </a:solidFill>
          </a:endParaRPr>
        </a:p>
      </dgm:t>
    </dgm:pt>
    <dgm:pt modelId="{4741B6B9-5741-419B-B3D6-E87FF6AFE44C}" type="sibTrans" cxnId="{035FC1BB-ED1D-43CD-B77A-4BB504A34A28}">
      <dgm:prSet/>
      <dgm:spPr/>
      <dgm:t>
        <a:bodyPr/>
        <a:lstStyle/>
        <a:p>
          <a:endParaRPr lang="hu-HU">
            <a:solidFill>
              <a:schemeClr val="bg1">
                <a:lumMod val="95000"/>
              </a:schemeClr>
            </a:solidFill>
          </a:endParaRPr>
        </a:p>
      </dgm:t>
    </dgm:pt>
    <dgm:pt modelId="{74A3FB26-1434-4A42-854A-EB75E024C2EF}">
      <dgm:prSet/>
      <dgm:spPr/>
      <dgm:t>
        <a:bodyPr/>
        <a:lstStyle/>
        <a:p>
          <a:r>
            <a:rPr lang="hu-HU" dirty="0" err="1">
              <a:solidFill>
                <a:schemeClr val="bg1">
                  <a:lumMod val="95000"/>
                </a:schemeClr>
              </a:solidFill>
            </a:rPr>
            <a:t>7D</a:t>
          </a:r>
          <a:endParaRPr lang="hu-HU" dirty="0">
            <a:solidFill>
              <a:schemeClr val="bg1">
                <a:lumMod val="95000"/>
              </a:schemeClr>
            </a:solidFill>
          </a:endParaRPr>
        </a:p>
      </dgm:t>
    </dgm:pt>
    <dgm:pt modelId="{BA5BDF4C-9AEF-4BC0-829B-731656470C05}" type="parTrans" cxnId="{C6CA10B8-C0BF-4D8A-A629-89A2338E9B73}">
      <dgm:prSet/>
      <dgm:spPr/>
      <dgm:t>
        <a:bodyPr/>
        <a:lstStyle/>
        <a:p>
          <a:endParaRPr lang="hu-HU">
            <a:solidFill>
              <a:schemeClr val="bg1">
                <a:lumMod val="95000"/>
              </a:schemeClr>
            </a:solidFill>
          </a:endParaRPr>
        </a:p>
      </dgm:t>
    </dgm:pt>
    <dgm:pt modelId="{D9342D69-1EB2-40CB-9C95-8E439BC283FE}" type="sibTrans" cxnId="{C6CA10B8-C0BF-4D8A-A629-89A2338E9B73}">
      <dgm:prSet/>
      <dgm:spPr/>
      <dgm:t>
        <a:bodyPr/>
        <a:lstStyle/>
        <a:p>
          <a:endParaRPr lang="hu-HU">
            <a:solidFill>
              <a:schemeClr val="bg1">
                <a:lumMod val="95000"/>
              </a:schemeClr>
            </a:solidFill>
          </a:endParaRPr>
        </a:p>
      </dgm:t>
    </dgm:pt>
    <dgm:pt modelId="{0CE3BE32-AA12-46F3-AFD9-35A1982EF37B}">
      <dgm:prSet/>
      <dgm:spPr/>
      <dgm:t>
        <a:bodyPr/>
        <a:lstStyle/>
        <a:p>
          <a:r>
            <a:rPr lang="hu-HU" dirty="0" err="1">
              <a:solidFill>
                <a:schemeClr val="bg1">
                  <a:lumMod val="95000"/>
                </a:schemeClr>
              </a:solidFill>
            </a:rPr>
            <a:t>3D</a:t>
          </a:r>
          <a:endParaRPr lang="hu-HU" dirty="0">
            <a:solidFill>
              <a:schemeClr val="bg1">
                <a:lumMod val="95000"/>
              </a:schemeClr>
            </a:solidFill>
          </a:endParaRPr>
        </a:p>
      </dgm:t>
    </dgm:pt>
    <dgm:pt modelId="{59BD46B7-360F-4616-B0A7-FE83BFAA0B28}" type="parTrans" cxnId="{F246874D-0236-4E8E-8F7C-B80DF5A1F91B}">
      <dgm:prSet/>
      <dgm:spPr/>
      <dgm:t>
        <a:bodyPr/>
        <a:lstStyle/>
        <a:p>
          <a:endParaRPr lang="hu-HU">
            <a:solidFill>
              <a:schemeClr val="bg1">
                <a:lumMod val="95000"/>
              </a:schemeClr>
            </a:solidFill>
          </a:endParaRPr>
        </a:p>
      </dgm:t>
    </dgm:pt>
    <dgm:pt modelId="{4D9E5F29-E38C-4200-9989-C1A2E6BC85AE}" type="sibTrans" cxnId="{F246874D-0236-4E8E-8F7C-B80DF5A1F91B}">
      <dgm:prSet/>
      <dgm:spPr/>
      <dgm:t>
        <a:bodyPr/>
        <a:lstStyle/>
        <a:p>
          <a:endParaRPr lang="hu-HU">
            <a:solidFill>
              <a:schemeClr val="bg1">
                <a:lumMod val="95000"/>
              </a:schemeClr>
            </a:solidFill>
          </a:endParaRPr>
        </a:p>
      </dgm:t>
    </dgm:pt>
    <dgm:pt modelId="{8E1BE1BB-6397-4711-9865-5723EFBBCF9E}" type="pres">
      <dgm:prSet presAssocID="{3CFDA929-0831-4274-B7FF-3CF60A4EEB75}" presName="composite" presStyleCnt="0">
        <dgm:presLayoutVars>
          <dgm:chMax val="1"/>
          <dgm:dir/>
          <dgm:resizeHandles val="exact"/>
        </dgm:presLayoutVars>
      </dgm:prSet>
      <dgm:spPr/>
    </dgm:pt>
    <dgm:pt modelId="{370F7A16-96FE-452B-A1F7-7FD18ED9550E}" type="pres">
      <dgm:prSet presAssocID="{3CFDA929-0831-4274-B7FF-3CF60A4EEB75}" presName="radial" presStyleCnt="0">
        <dgm:presLayoutVars>
          <dgm:animLvl val="ctr"/>
        </dgm:presLayoutVars>
      </dgm:prSet>
      <dgm:spPr/>
    </dgm:pt>
    <dgm:pt modelId="{F7AB8265-C1EF-41A7-A6BE-75912BA4E806}" type="pres">
      <dgm:prSet presAssocID="{A6603C27-FD83-4797-9842-592EACF4DF3E}" presName="centerShape" presStyleLbl="vennNode1" presStyleIdx="0" presStyleCnt="7"/>
      <dgm:spPr/>
    </dgm:pt>
    <dgm:pt modelId="{4C4AB5D2-A239-4486-A42A-E5F6374E5683}" type="pres">
      <dgm:prSet presAssocID="{C65F7348-F076-44CE-82F3-3E9A0395B4BB}" presName="node" presStyleLbl="vennNode1" presStyleIdx="1" presStyleCnt="7">
        <dgm:presLayoutVars>
          <dgm:bulletEnabled val="1"/>
        </dgm:presLayoutVars>
      </dgm:prSet>
      <dgm:spPr/>
    </dgm:pt>
    <dgm:pt modelId="{EDA79438-6B9B-4002-B58C-94B28FED593A}" type="pres">
      <dgm:prSet presAssocID="{0CE3BE32-AA12-46F3-AFD9-35A1982EF37B}" presName="node" presStyleLbl="vennNode1" presStyleIdx="2" presStyleCnt="7">
        <dgm:presLayoutVars>
          <dgm:bulletEnabled val="1"/>
        </dgm:presLayoutVars>
      </dgm:prSet>
      <dgm:spPr/>
    </dgm:pt>
    <dgm:pt modelId="{A6BCE4A3-CCC6-4DEB-817B-A13A015B8C9D}" type="pres">
      <dgm:prSet presAssocID="{80925F00-0E04-4E78-94DE-4152F79BE2D8}" presName="node" presStyleLbl="vennNode1" presStyleIdx="3" presStyleCnt="7">
        <dgm:presLayoutVars>
          <dgm:bulletEnabled val="1"/>
        </dgm:presLayoutVars>
      </dgm:prSet>
      <dgm:spPr/>
    </dgm:pt>
    <dgm:pt modelId="{AFE7FADC-50D7-48C4-B96C-DFC6A5211778}" type="pres">
      <dgm:prSet presAssocID="{5D0EF560-E0C6-44BC-9BAE-5D960F0F2A98}" presName="node" presStyleLbl="vennNode1" presStyleIdx="4" presStyleCnt="7">
        <dgm:presLayoutVars>
          <dgm:bulletEnabled val="1"/>
        </dgm:presLayoutVars>
      </dgm:prSet>
      <dgm:spPr/>
    </dgm:pt>
    <dgm:pt modelId="{686632DD-4947-4559-83D8-56BFD1E9C7C1}" type="pres">
      <dgm:prSet presAssocID="{1449D3E9-5E17-4F5A-8522-CD1B8031CCE7}" presName="node" presStyleLbl="vennNode1" presStyleIdx="5" presStyleCnt="7">
        <dgm:presLayoutVars>
          <dgm:bulletEnabled val="1"/>
        </dgm:presLayoutVars>
      </dgm:prSet>
      <dgm:spPr/>
    </dgm:pt>
    <dgm:pt modelId="{ED6421A7-B7DD-4C67-9DC6-C864D5F16D32}" type="pres">
      <dgm:prSet presAssocID="{74A3FB26-1434-4A42-854A-EB75E024C2EF}" presName="node" presStyleLbl="vennNode1" presStyleIdx="6" presStyleCnt="7">
        <dgm:presLayoutVars>
          <dgm:bulletEnabled val="1"/>
        </dgm:presLayoutVars>
      </dgm:prSet>
      <dgm:spPr/>
    </dgm:pt>
  </dgm:ptLst>
  <dgm:cxnLst>
    <dgm:cxn modelId="{FE603E1D-9274-47C1-8BB8-5554A5832A7F}" type="presOf" srcId="{1449D3E9-5E17-4F5A-8522-CD1B8031CCE7}" destId="{686632DD-4947-4559-83D8-56BFD1E9C7C1}" srcOrd="0" destOrd="0" presId="urn:microsoft.com/office/officeart/2005/8/layout/radial3"/>
    <dgm:cxn modelId="{7325376B-9F98-4201-B96E-F964E96DAAFC}" srcId="{A6603C27-FD83-4797-9842-592EACF4DF3E}" destId="{5D0EF560-E0C6-44BC-9BAE-5D960F0F2A98}" srcOrd="3" destOrd="0" parTransId="{B3C50BFF-79FD-41EC-9E27-71FE36CD6863}" sibTransId="{8F7319AF-6812-412F-89BB-0C986328FBC7}"/>
    <dgm:cxn modelId="{1F84694C-570E-448B-A2D4-C7FCF33EBA08}" type="presOf" srcId="{5D0EF560-E0C6-44BC-9BAE-5D960F0F2A98}" destId="{AFE7FADC-50D7-48C4-B96C-DFC6A5211778}" srcOrd="0" destOrd="0" presId="urn:microsoft.com/office/officeart/2005/8/layout/radial3"/>
    <dgm:cxn modelId="{F246874D-0236-4E8E-8F7C-B80DF5A1F91B}" srcId="{A6603C27-FD83-4797-9842-592EACF4DF3E}" destId="{0CE3BE32-AA12-46F3-AFD9-35A1982EF37B}" srcOrd="1" destOrd="0" parTransId="{59BD46B7-360F-4616-B0A7-FE83BFAA0B28}" sibTransId="{4D9E5F29-E38C-4200-9989-C1A2E6BC85AE}"/>
    <dgm:cxn modelId="{0CBB3458-8EE1-4F30-9F9D-4545A4D80093}" type="presOf" srcId="{74A3FB26-1434-4A42-854A-EB75E024C2EF}" destId="{ED6421A7-B7DD-4C67-9DC6-C864D5F16D32}" srcOrd="0" destOrd="0" presId="urn:microsoft.com/office/officeart/2005/8/layout/radial3"/>
    <dgm:cxn modelId="{9C0F8F98-797F-4364-BCEA-C7C8923EE03D}" type="presOf" srcId="{80925F00-0E04-4E78-94DE-4152F79BE2D8}" destId="{A6BCE4A3-CCC6-4DEB-817B-A13A015B8C9D}" srcOrd="0" destOrd="0" presId="urn:microsoft.com/office/officeart/2005/8/layout/radial3"/>
    <dgm:cxn modelId="{C7448CA5-698C-4F1F-AEFE-D18A6CCE5A40}" type="presOf" srcId="{C65F7348-F076-44CE-82F3-3E9A0395B4BB}" destId="{4C4AB5D2-A239-4486-A42A-E5F6374E5683}" srcOrd="0" destOrd="0" presId="urn:microsoft.com/office/officeart/2005/8/layout/radial3"/>
    <dgm:cxn modelId="{08FD2EAE-8D10-4C56-8C71-DEA294B6979C}" type="presOf" srcId="{A6603C27-FD83-4797-9842-592EACF4DF3E}" destId="{F7AB8265-C1EF-41A7-A6BE-75912BA4E806}" srcOrd="0" destOrd="0" presId="urn:microsoft.com/office/officeart/2005/8/layout/radial3"/>
    <dgm:cxn modelId="{C6CA10B8-C0BF-4D8A-A629-89A2338E9B73}" srcId="{A6603C27-FD83-4797-9842-592EACF4DF3E}" destId="{74A3FB26-1434-4A42-854A-EB75E024C2EF}" srcOrd="5" destOrd="0" parTransId="{BA5BDF4C-9AEF-4BC0-829B-731656470C05}" sibTransId="{D9342D69-1EB2-40CB-9C95-8E439BC283FE}"/>
    <dgm:cxn modelId="{63584EBB-8327-4DF0-87B4-F4B4C99669B4}" type="presOf" srcId="{3CFDA929-0831-4274-B7FF-3CF60A4EEB75}" destId="{8E1BE1BB-6397-4711-9865-5723EFBBCF9E}" srcOrd="0" destOrd="0" presId="urn:microsoft.com/office/officeart/2005/8/layout/radial3"/>
    <dgm:cxn modelId="{035FC1BB-ED1D-43CD-B77A-4BB504A34A28}" srcId="{A6603C27-FD83-4797-9842-592EACF4DF3E}" destId="{1449D3E9-5E17-4F5A-8522-CD1B8031CCE7}" srcOrd="4" destOrd="0" parTransId="{3A4E78AD-AC8E-4518-8C1C-FC683F15D3FF}" sibTransId="{4741B6B9-5741-419B-B3D6-E87FF6AFE44C}"/>
    <dgm:cxn modelId="{CCFF98C1-8414-4B56-8721-603831789E47}" type="presOf" srcId="{0CE3BE32-AA12-46F3-AFD9-35A1982EF37B}" destId="{EDA79438-6B9B-4002-B58C-94B28FED593A}" srcOrd="0" destOrd="0" presId="urn:microsoft.com/office/officeart/2005/8/layout/radial3"/>
    <dgm:cxn modelId="{A2FCC5C5-A29D-4849-AE34-544E443325B9}" srcId="{A6603C27-FD83-4797-9842-592EACF4DF3E}" destId="{C65F7348-F076-44CE-82F3-3E9A0395B4BB}" srcOrd="0" destOrd="0" parTransId="{DAD9C941-5FE6-4937-8E5E-589EEE041426}" sibTransId="{3E4E569B-7FAE-48E2-818D-F67D731F7745}"/>
    <dgm:cxn modelId="{BFF32DCC-D1C2-4A0E-9651-6BA98CCCECC9}" srcId="{3CFDA929-0831-4274-B7FF-3CF60A4EEB75}" destId="{A6603C27-FD83-4797-9842-592EACF4DF3E}" srcOrd="0" destOrd="0" parTransId="{501A3511-E00C-48D4-B31B-4DFA11805A7E}" sibTransId="{D3AEF39A-9682-4E8F-B1FD-23733C91242B}"/>
    <dgm:cxn modelId="{967388D3-37A1-4E13-B04F-9C66DBDEC746}" srcId="{A6603C27-FD83-4797-9842-592EACF4DF3E}" destId="{80925F00-0E04-4E78-94DE-4152F79BE2D8}" srcOrd="2" destOrd="0" parTransId="{CA328F06-C2B8-4B45-9A8A-BD228F54BF31}" sibTransId="{1F648BFC-D2A5-4CB4-B94C-E75D616663A2}"/>
    <dgm:cxn modelId="{726B3F22-0527-44F2-92F3-4B21E92BD251}" type="presParOf" srcId="{8E1BE1BB-6397-4711-9865-5723EFBBCF9E}" destId="{370F7A16-96FE-452B-A1F7-7FD18ED9550E}" srcOrd="0" destOrd="0" presId="urn:microsoft.com/office/officeart/2005/8/layout/radial3"/>
    <dgm:cxn modelId="{9D057833-E6A0-4D3B-A499-0D231772D5B4}" type="presParOf" srcId="{370F7A16-96FE-452B-A1F7-7FD18ED9550E}" destId="{F7AB8265-C1EF-41A7-A6BE-75912BA4E806}" srcOrd="0" destOrd="0" presId="urn:microsoft.com/office/officeart/2005/8/layout/radial3"/>
    <dgm:cxn modelId="{DA6FDFDD-5284-4A47-A156-51AE1D0421FC}" type="presParOf" srcId="{370F7A16-96FE-452B-A1F7-7FD18ED9550E}" destId="{4C4AB5D2-A239-4486-A42A-E5F6374E5683}" srcOrd="1" destOrd="0" presId="urn:microsoft.com/office/officeart/2005/8/layout/radial3"/>
    <dgm:cxn modelId="{BA51FC3C-05F3-441B-9BB7-B552C5AE34C4}" type="presParOf" srcId="{370F7A16-96FE-452B-A1F7-7FD18ED9550E}" destId="{EDA79438-6B9B-4002-B58C-94B28FED593A}" srcOrd="2" destOrd="0" presId="urn:microsoft.com/office/officeart/2005/8/layout/radial3"/>
    <dgm:cxn modelId="{1C5A1081-7D82-4886-8AE0-7D2958CE7EF8}" type="presParOf" srcId="{370F7A16-96FE-452B-A1F7-7FD18ED9550E}" destId="{A6BCE4A3-CCC6-4DEB-817B-A13A015B8C9D}" srcOrd="3" destOrd="0" presId="urn:microsoft.com/office/officeart/2005/8/layout/radial3"/>
    <dgm:cxn modelId="{EE85EF8C-6A44-4123-83E4-1EEAC3910B71}" type="presParOf" srcId="{370F7A16-96FE-452B-A1F7-7FD18ED9550E}" destId="{AFE7FADC-50D7-48C4-B96C-DFC6A5211778}" srcOrd="4" destOrd="0" presId="urn:microsoft.com/office/officeart/2005/8/layout/radial3"/>
    <dgm:cxn modelId="{F89E96FE-5FBA-4A1A-B143-4ECF31136451}" type="presParOf" srcId="{370F7A16-96FE-452B-A1F7-7FD18ED9550E}" destId="{686632DD-4947-4559-83D8-56BFD1E9C7C1}" srcOrd="5" destOrd="0" presId="urn:microsoft.com/office/officeart/2005/8/layout/radial3"/>
    <dgm:cxn modelId="{9BE70866-16C5-4F01-8463-8B05DCFAEF93}" type="presParOf" srcId="{370F7A16-96FE-452B-A1F7-7FD18ED9550E}" destId="{ED6421A7-B7DD-4C67-9DC6-C864D5F16D32}"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AB8265-C1EF-41A7-A6BE-75912BA4E806}">
      <dsp:nvSpPr>
        <dsp:cNvPr id="0" name=""/>
        <dsp:cNvSpPr/>
      </dsp:nvSpPr>
      <dsp:spPr>
        <a:xfrm>
          <a:off x="1518771" y="715454"/>
          <a:ext cx="1782360" cy="1782360"/>
        </a:xfrm>
        <a:prstGeom prst="ellipse">
          <a:avLst/>
        </a:prstGeom>
        <a:solidFill>
          <a:schemeClr val="accent2">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67310" tIns="67310" rIns="67310" bIns="67310" numCol="1" spcCol="1270" anchor="ctr" anchorCtr="0">
          <a:noAutofit/>
        </a:bodyPr>
        <a:lstStyle/>
        <a:p>
          <a:pPr marL="0" lvl="0" indent="0" algn="ctr" defTabSz="2355850">
            <a:lnSpc>
              <a:spcPct val="90000"/>
            </a:lnSpc>
            <a:spcBef>
              <a:spcPct val="0"/>
            </a:spcBef>
            <a:spcAft>
              <a:spcPct val="35000"/>
            </a:spcAft>
            <a:buNone/>
          </a:pPr>
          <a:r>
            <a:rPr lang="hu-HU" sz="5300" kern="1200" dirty="0" err="1">
              <a:solidFill>
                <a:schemeClr val="bg1">
                  <a:lumMod val="95000"/>
                </a:schemeClr>
              </a:solidFill>
            </a:rPr>
            <a:t>BIM</a:t>
          </a:r>
          <a:endParaRPr lang="hu-HU" sz="5300" kern="1200" dirty="0">
            <a:solidFill>
              <a:schemeClr val="bg1">
                <a:lumMod val="95000"/>
              </a:schemeClr>
            </a:solidFill>
          </a:endParaRPr>
        </a:p>
      </dsp:txBody>
      <dsp:txXfrm>
        <a:off x="1779792" y="976475"/>
        <a:ext cx="1260318" cy="1260318"/>
      </dsp:txXfrm>
    </dsp:sp>
    <dsp:sp modelId="{4C4AB5D2-A239-4486-A42A-E5F6374E5683}">
      <dsp:nvSpPr>
        <dsp:cNvPr id="0" name=""/>
        <dsp:cNvSpPr/>
      </dsp:nvSpPr>
      <dsp:spPr>
        <a:xfrm>
          <a:off x="1964361" y="318"/>
          <a:ext cx="891180" cy="891180"/>
        </a:xfrm>
        <a:prstGeom prst="ellipse">
          <a:avLst/>
        </a:prstGeom>
        <a:solidFill>
          <a:schemeClr val="accent3">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hu-HU" sz="3700" kern="1200" dirty="0" err="1">
              <a:solidFill>
                <a:schemeClr val="bg1">
                  <a:lumMod val="95000"/>
                </a:schemeClr>
              </a:solidFill>
            </a:rPr>
            <a:t>2D</a:t>
          </a:r>
          <a:endParaRPr lang="hu-HU" sz="3700" kern="1200" dirty="0">
            <a:solidFill>
              <a:schemeClr val="bg1">
                <a:lumMod val="95000"/>
              </a:schemeClr>
            </a:solidFill>
          </a:endParaRPr>
        </a:p>
      </dsp:txBody>
      <dsp:txXfrm>
        <a:off x="2094871" y="130828"/>
        <a:ext cx="630160" cy="630160"/>
      </dsp:txXfrm>
    </dsp:sp>
    <dsp:sp modelId="{EDA79438-6B9B-4002-B58C-94B28FED593A}">
      <dsp:nvSpPr>
        <dsp:cNvPr id="0" name=""/>
        <dsp:cNvSpPr/>
      </dsp:nvSpPr>
      <dsp:spPr>
        <a:xfrm>
          <a:off x="2969580" y="580681"/>
          <a:ext cx="891180" cy="891180"/>
        </a:xfrm>
        <a:prstGeom prst="ellipse">
          <a:avLst/>
        </a:prstGeom>
        <a:solidFill>
          <a:schemeClr val="accent4">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hu-HU" sz="3700" kern="1200" dirty="0" err="1">
              <a:solidFill>
                <a:schemeClr val="bg1">
                  <a:lumMod val="95000"/>
                </a:schemeClr>
              </a:solidFill>
            </a:rPr>
            <a:t>3D</a:t>
          </a:r>
          <a:endParaRPr lang="hu-HU" sz="3700" kern="1200" dirty="0">
            <a:solidFill>
              <a:schemeClr val="bg1">
                <a:lumMod val="95000"/>
              </a:schemeClr>
            </a:solidFill>
          </a:endParaRPr>
        </a:p>
      </dsp:txBody>
      <dsp:txXfrm>
        <a:off x="3100090" y="711191"/>
        <a:ext cx="630160" cy="630160"/>
      </dsp:txXfrm>
    </dsp:sp>
    <dsp:sp modelId="{A6BCE4A3-CCC6-4DEB-817B-A13A015B8C9D}">
      <dsp:nvSpPr>
        <dsp:cNvPr id="0" name=""/>
        <dsp:cNvSpPr/>
      </dsp:nvSpPr>
      <dsp:spPr>
        <a:xfrm>
          <a:off x="2969580" y="1741408"/>
          <a:ext cx="891180" cy="891180"/>
        </a:xfrm>
        <a:prstGeom prst="ellipse">
          <a:avLst/>
        </a:prstGeom>
        <a:solidFill>
          <a:schemeClr val="accent5">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hu-HU" sz="3700" kern="1200" dirty="0" err="1">
              <a:solidFill>
                <a:schemeClr val="bg1">
                  <a:lumMod val="95000"/>
                </a:schemeClr>
              </a:solidFill>
            </a:rPr>
            <a:t>4D</a:t>
          </a:r>
          <a:endParaRPr lang="hu-HU" sz="3700" kern="1200" dirty="0">
            <a:solidFill>
              <a:schemeClr val="bg1">
                <a:lumMod val="95000"/>
              </a:schemeClr>
            </a:solidFill>
          </a:endParaRPr>
        </a:p>
      </dsp:txBody>
      <dsp:txXfrm>
        <a:off x="3100090" y="1871918"/>
        <a:ext cx="630160" cy="630160"/>
      </dsp:txXfrm>
    </dsp:sp>
    <dsp:sp modelId="{AFE7FADC-50D7-48C4-B96C-DFC6A5211778}">
      <dsp:nvSpPr>
        <dsp:cNvPr id="0" name=""/>
        <dsp:cNvSpPr/>
      </dsp:nvSpPr>
      <dsp:spPr>
        <a:xfrm>
          <a:off x="1964361" y="2321771"/>
          <a:ext cx="891180" cy="891180"/>
        </a:xfrm>
        <a:prstGeom prst="ellipse">
          <a:avLst/>
        </a:prstGeom>
        <a:solidFill>
          <a:schemeClr val="accent6">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hu-HU" sz="3700" kern="1200" dirty="0" err="1">
              <a:solidFill>
                <a:schemeClr val="bg1">
                  <a:lumMod val="95000"/>
                </a:schemeClr>
              </a:solidFill>
            </a:rPr>
            <a:t>5D</a:t>
          </a:r>
          <a:endParaRPr lang="hu-HU" sz="3700" kern="1200" dirty="0">
            <a:solidFill>
              <a:schemeClr val="bg1">
                <a:lumMod val="95000"/>
              </a:schemeClr>
            </a:solidFill>
          </a:endParaRPr>
        </a:p>
      </dsp:txBody>
      <dsp:txXfrm>
        <a:off x="2094871" y="2452281"/>
        <a:ext cx="630160" cy="630160"/>
      </dsp:txXfrm>
    </dsp:sp>
    <dsp:sp modelId="{686632DD-4947-4559-83D8-56BFD1E9C7C1}">
      <dsp:nvSpPr>
        <dsp:cNvPr id="0" name=""/>
        <dsp:cNvSpPr/>
      </dsp:nvSpPr>
      <dsp:spPr>
        <a:xfrm>
          <a:off x="959143" y="1741408"/>
          <a:ext cx="891180" cy="891180"/>
        </a:xfrm>
        <a:prstGeom prst="ellipse">
          <a:avLst/>
        </a:prstGeom>
        <a:solidFill>
          <a:schemeClr val="accent2">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hu-HU" sz="3700" kern="1200" dirty="0" err="1">
              <a:solidFill>
                <a:schemeClr val="bg1">
                  <a:lumMod val="95000"/>
                </a:schemeClr>
              </a:solidFill>
            </a:rPr>
            <a:t>6D</a:t>
          </a:r>
          <a:endParaRPr lang="hu-HU" sz="3700" kern="1200" dirty="0">
            <a:solidFill>
              <a:schemeClr val="bg1">
                <a:lumMod val="95000"/>
              </a:schemeClr>
            </a:solidFill>
          </a:endParaRPr>
        </a:p>
      </dsp:txBody>
      <dsp:txXfrm>
        <a:off x="1089653" y="1871918"/>
        <a:ext cx="630160" cy="630160"/>
      </dsp:txXfrm>
    </dsp:sp>
    <dsp:sp modelId="{ED6421A7-B7DD-4C67-9DC6-C864D5F16D32}">
      <dsp:nvSpPr>
        <dsp:cNvPr id="0" name=""/>
        <dsp:cNvSpPr/>
      </dsp:nvSpPr>
      <dsp:spPr>
        <a:xfrm>
          <a:off x="959143" y="580681"/>
          <a:ext cx="891180" cy="891180"/>
        </a:xfrm>
        <a:prstGeom prst="ellipse">
          <a:avLst/>
        </a:prstGeom>
        <a:solidFill>
          <a:schemeClr val="accent3">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hu-HU" sz="3700" kern="1200" dirty="0" err="1">
              <a:solidFill>
                <a:schemeClr val="bg1">
                  <a:lumMod val="95000"/>
                </a:schemeClr>
              </a:solidFill>
            </a:rPr>
            <a:t>7D</a:t>
          </a:r>
          <a:endParaRPr lang="hu-HU" sz="3700" kern="1200" dirty="0">
            <a:solidFill>
              <a:schemeClr val="bg1">
                <a:lumMod val="95000"/>
              </a:schemeClr>
            </a:solidFill>
          </a:endParaRPr>
        </a:p>
      </dsp:txBody>
      <dsp:txXfrm>
        <a:off x="1089653" y="711191"/>
        <a:ext cx="630160" cy="63016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06E5FAC-3C71-40DB-AE1A-099B3B4D2B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ate Placeholder 2">
            <a:extLst>
              <a:ext uri="{FF2B5EF4-FFF2-40B4-BE49-F238E27FC236}">
                <a16:creationId xmlns:a16="http://schemas.microsoft.com/office/drawing/2014/main" id="{D661EE55-6307-40C8-AD7F-67E9AE5D448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414C89E-B34F-4C51-B610-ABB2BCD06154}" type="datetimeFigureOut">
              <a:rPr lang="hu-HU" smtClean="0"/>
              <a:t>2025. 10. 27.</a:t>
            </a:fld>
            <a:endParaRPr lang="hu-HU"/>
          </a:p>
        </p:txBody>
      </p:sp>
      <p:sp>
        <p:nvSpPr>
          <p:cNvPr id="4" name="Footer Placeholder 3">
            <a:extLst>
              <a:ext uri="{FF2B5EF4-FFF2-40B4-BE49-F238E27FC236}">
                <a16:creationId xmlns:a16="http://schemas.microsoft.com/office/drawing/2014/main" id="{AA384B6E-E962-4C95-A4F0-490CCC8575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5" name="Slide Number Placeholder 4">
            <a:extLst>
              <a:ext uri="{FF2B5EF4-FFF2-40B4-BE49-F238E27FC236}">
                <a16:creationId xmlns:a16="http://schemas.microsoft.com/office/drawing/2014/main" id="{FE384A5B-9206-408B-8B80-1C7A47A812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5D3749-15B6-4E72-89F8-9054D4B4896D}" type="slidenum">
              <a:rPr lang="hu-HU" smtClean="0"/>
              <a:t>‹#›</a:t>
            </a:fld>
            <a:endParaRPr lang="hu-HU"/>
          </a:p>
        </p:txBody>
      </p:sp>
    </p:spTree>
    <p:extLst>
      <p:ext uri="{BB962C8B-B14F-4D97-AF65-F5344CB8AC3E}">
        <p14:creationId xmlns:p14="http://schemas.microsoft.com/office/powerpoint/2010/main" val="15962592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64E22-EB23-416A-B5E5-3A7EFE4484BE}" type="datetimeFigureOut">
              <a:rPr lang="hu-HU" smtClean="0"/>
              <a:t>2025. 10. 27.</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89CD13-81A1-455F-85D1-2BB899FC97C1}" type="slidenum">
              <a:rPr lang="hu-HU" smtClean="0"/>
              <a:t>‹#›</a:t>
            </a:fld>
            <a:endParaRPr lang="hu-HU"/>
          </a:p>
        </p:txBody>
      </p:sp>
    </p:spTree>
    <p:extLst>
      <p:ext uri="{BB962C8B-B14F-4D97-AF65-F5344CB8AC3E}">
        <p14:creationId xmlns:p14="http://schemas.microsoft.com/office/powerpoint/2010/main" val="3834489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1</a:t>
            </a:fld>
            <a:endParaRPr lang="hu-HU"/>
          </a:p>
        </p:txBody>
      </p:sp>
    </p:spTree>
    <p:extLst>
      <p:ext uri="{BB962C8B-B14F-4D97-AF65-F5344CB8AC3E}">
        <p14:creationId xmlns:p14="http://schemas.microsoft.com/office/powerpoint/2010/main" val="3177053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65</a:t>
            </a:fld>
            <a:endParaRPr lang="hu-HU"/>
          </a:p>
        </p:txBody>
      </p:sp>
    </p:spTree>
    <p:extLst>
      <p:ext uri="{BB962C8B-B14F-4D97-AF65-F5344CB8AC3E}">
        <p14:creationId xmlns:p14="http://schemas.microsoft.com/office/powerpoint/2010/main" val="6123728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68</a:t>
            </a:fld>
            <a:endParaRPr lang="hu-HU"/>
          </a:p>
        </p:txBody>
      </p:sp>
    </p:spTree>
    <p:extLst>
      <p:ext uri="{BB962C8B-B14F-4D97-AF65-F5344CB8AC3E}">
        <p14:creationId xmlns:p14="http://schemas.microsoft.com/office/powerpoint/2010/main" val="1057522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71</a:t>
            </a:fld>
            <a:endParaRPr lang="hu-HU"/>
          </a:p>
        </p:txBody>
      </p:sp>
    </p:spTree>
    <p:extLst>
      <p:ext uri="{BB962C8B-B14F-4D97-AF65-F5344CB8AC3E}">
        <p14:creationId xmlns:p14="http://schemas.microsoft.com/office/powerpoint/2010/main" val="4097940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12</a:t>
            </a:fld>
            <a:endParaRPr lang="hu-HU"/>
          </a:p>
        </p:txBody>
      </p:sp>
    </p:spTree>
    <p:extLst>
      <p:ext uri="{BB962C8B-B14F-4D97-AF65-F5344CB8AC3E}">
        <p14:creationId xmlns:p14="http://schemas.microsoft.com/office/powerpoint/2010/main" val="4209233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14</a:t>
            </a:fld>
            <a:endParaRPr lang="hu-HU"/>
          </a:p>
        </p:txBody>
      </p:sp>
    </p:spTree>
    <p:extLst>
      <p:ext uri="{BB962C8B-B14F-4D97-AF65-F5344CB8AC3E}">
        <p14:creationId xmlns:p14="http://schemas.microsoft.com/office/powerpoint/2010/main" val="1319832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17</a:t>
            </a:fld>
            <a:endParaRPr lang="hu-HU"/>
          </a:p>
        </p:txBody>
      </p:sp>
    </p:spTree>
    <p:extLst>
      <p:ext uri="{BB962C8B-B14F-4D97-AF65-F5344CB8AC3E}">
        <p14:creationId xmlns:p14="http://schemas.microsoft.com/office/powerpoint/2010/main" val="4175840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18</a:t>
            </a:fld>
            <a:endParaRPr lang="hu-HU"/>
          </a:p>
        </p:txBody>
      </p:sp>
    </p:spTree>
    <p:extLst>
      <p:ext uri="{BB962C8B-B14F-4D97-AF65-F5344CB8AC3E}">
        <p14:creationId xmlns:p14="http://schemas.microsoft.com/office/powerpoint/2010/main" val="1511069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19</a:t>
            </a:fld>
            <a:endParaRPr lang="hu-HU"/>
          </a:p>
        </p:txBody>
      </p:sp>
    </p:spTree>
    <p:extLst>
      <p:ext uri="{BB962C8B-B14F-4D97-AF65-F5344CB8AC3E}">
        <p14:creationId xmlns:p14="http://schemas.microsoft.com/office/powerpoint/2010/main" val="132639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23</a:t>
            </a:fld>
            <a:endParaRPr lang="hu-HU"/>
          </a:p>
        </p:txBody>
      </p:sp>
    </p:spTree>
    <p:extLst>
      <p:ext uri="{BB962C8B-B14F-4D97-AF65-F5344CB8AC3E}">
        <p14:creationId xmlns:p14="http://schemas.microsoft.com/office/powerpoint/2010/main" val="3137288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42</a:t>
            </a:fld>
            <a:endParaRPr lang="hu-HU"/>
          </a:p>
        </p:txBody>
      </p:sp>
    </p:spTree>
    <p:extLst>
      <p:ext uri="{BB962C8B-B14F-4D97-AF65-F5344CB8AC3E}">
        <p14:creationId xmlns:p14="http://schemas.microsoft.com/office/powerpoint/2010/main" val="751170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9589CD13-81A1-455F-85D1-2BB899FC97C1}" type="slidenum">
              <a:rPr lang="hu-HU" smtClean="0"/>
              <a:t>45</a:t>
            </a:fld>
            <a:endParaRPr lang="hu-HU"/>
          </a:p>
        </p:txBody>
      </p:sp>
    </p:spTree>
    <p:extLst>
      <p:ext uri="{BB962C8B-B14F-4D97-AF65-F5344CB8AC3E}">
        <p14:creationId xmlns:p14="http://schemas.microsoft.com/office/powerpoint/2010/main" val="4020552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D2FB024-90F5-4B20-8434-E22FD9FB44C1}"/>
              </a:ext>
            </a:extLst>
          </p:cNvPr>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a:extLst>
              <a:ext uri="{FF2B5EF4-FFF2-40B4-BE49-F238E27FC236}">
                <a16:creationId xmlns:a16="http://schemas.microsoft.com/office/drawing/2014/main" id="{766B182D-C1E8-4B1E-8733-8E46ABBB6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4" name="Dátum helye 3">
            <a:extLst>
              <a:ext uri="{FF2B5EF4-FFF2-40B4-BE49-F238E27FC236}">
                <a16:creationId xmlns:a16="http://schemas.microsoft.com/office/drawing/2014/main" id="{57C81888-196B-4019-ABDD-BB401DDE45DD}"/>
              </a:ext>
            </a:extLst>
          </p:cNvPr>
          <p:cNvSpPr>
            <a:spLocks noGrp="1"/>
          </p:cNvSpPr>
          <p:nvPr>
            <p:ph type="dt" sz="half" idx="10"/>
          </p:nvPr>
        </p:nvSpPr>
        <p:spPr/>
        <p:txBody>
          <a:bodyPr/>
          <a:lstStyle/>
          <a:p>
            <a:fld id="{B598D720-6B75-4965-A09F-ADBCA0999CBD}" type="datetime1">
              <a:rPr lang="hu-HU" smtClean="0"/>
              <a:t>2025. 10. 27.</a:t>
            </a:fld>
            <a:endParaRPr lang="hu-HU"/>
          </a:p>
        </p:txBody>
      </p:sp>
      <p:sp>
        <p:nvSpPr>
          <p:cNvPr id="5" name="Élőláb helye 4">
            <a:extLst>
              <a:ext uri="{FF2B5EF4-FFF2-40B4-BE49-F238E27FC236}">
                <a16:creationId xmlns:a16="http://schemas.microsoft.com/office/drawing/2014/main" id="{A98D2C0E-E67F-4300-9F04-72DD4EC2E9D9}"/>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048DCCB1-8E67-4563-8C62-CC73A534E563}"/>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3803676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3C3D3A0-FFC4-42E7-8D10-8162C29140A9}"/>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a:extLst>
              <a:ext uri="{FF2B5EF4-FFF2-40B4-BE49-F238E27FC236}">
                <a16:creationId xmlns:a16="http://schemas.microsoft.com/office/drawing/2014/main" id="{EE68E009-A3C8-4DD3-AD64-E3FC47B10F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a:extLst>
              <a:ext uri="{FF2B5EF4-FFF2-40B4-BE49-F238E27FC236}">
                <a16:creationId xmlns:a16="http://schemas.microsoft.com/office/drawing/2014/main" id="{518D5459-E84C-4B0F-8013-871A25C3AA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6790DA18-F2FB-42BF-8DD3-4963A45D6509}"/>
              </a:ext>
            </a:extLst>
          </p:cNvPr>
          <p:cNvSpPr>
            <a:spLocks noGrp="1"/>
          </p:cNvSpPr>
          <p:nvPr>
            <p:ph type="dt" sz="half" idx="10"/>
          </p:nvPr>
        </p:nvSpPr>
        <p:spPr/>
        <p:txBody>
          <a:bodyPr/>
          <a:lstStyle/>
          <a:p>
            <a:fld id="{02A5E086-FA9C-44B2-A720-522FD505B267}" type="datetime1">
              <a:rPr lang="hu-HU" smtClean="0"/>
              <a:t>2025. 10. 27.</a:t>
            </a:fld>
            <a:endParaRPr lang="hu-HU"/>
          </a:p>
        </p:txBody>
      </p:sp>
      <p:sp>
        <p:nvSpPr>
          <p:cNvPr id="6" name="Élőláb helye 5">
            <a:extLst>
              <a:ext uri="{FF2B5EF4-FFF2-40B4-BE49-F238E27FC236}">
                <a16:creationId xmlns:a16="http://schemas.microsoft.com/office/drawing/2014/main" id="{D2A5E6B4-485F-4C05-A27B-6B43B04E2420}"/>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87E9748D-0CCB-4B79-9C59-0958DBAF19A4}"/>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3731171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1B75FBF-C075-49CA-8F18-F951A12C74E6}"/>
              </a:ext>
            </a:extLst>
          </p:cNvPr>
          <p:cNvSpPr>
            <a:spLocks noGrp="1"/>
          </p:cNvSpPr>
          <p:nvPr>
            <p:ph type="title"/>
          </p:nvPr>
        </p:nvSpPr>
        <p:spPr/>
        <p:txBody>
          <a:bodyPr/>
          <a:lstStyle/>
          <a:p>
            <a:r>
              <a:rPr lang="hu-HU"/>
              <a:t>Mintacím szerkesztése</a:t>
            </a:r>
          </a:p>
        </p:txBody>
      </p:sp>
      <p:sp>
        <p:nvSpPr>
          <p:cNvPr id="3" name="Függőleges szöveg helye 2">
            <a:extLst>
              <a:ext uri="{FF2B5EF4-FFF2-40B4-BE49-F238E27FC236}">
                <a16:creationId xmlns:a16="http://schemas.microsoft.com/office/drawing/2014/main" id="{851C1C32-7FCD-4897-BA68-E3CCBA83AA62}"/>
              </a:ext>
            </a:extLst>
          </p:cNvPr>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79B6D265-F58B-42C7-8653-44DE0DC572DE}"/>
              </a:ext>
            </a:extLst>
          </p:cNvPr>
          <p:cNvSpPr>
            <a:spLocks noGrp="1"/>
          </p:cNvSpPr>
          <p:nvPr>
            <p:ph type="dt" sz="half" idx="10"/>
          </p:nvPr>
        </p:nvSpPr>
        <p:spPr/>
        <p:txBody>
          <a:bodyPr/>
          <a:lstStyle/>
          <a:p>
            <a:fld id="{1A1647E3-6CFC-4A83-AC96-E24919987C8F}" type="datetime1">
              <a:rPr lang="hu-HU" smtClean="0"/>
              <a:t>2025. 10. 27.</a:t>
            </a:fld>
            <a:endParaRPr lang="hu-HU"/>
          </a:p>
        </p:txBody>
      </p:sp>
      <p:sp>
        <p:nvSpPr>
          <p:cNvPr id="5" name="Élőláb helye 4">
            <a:extLst>
              <a:ext uri="{FF2B5EF4-FFF2-40B4-BE49-F238E27FC236}">
                <a16:creationId xmlns:a16="http://schemas.microsoft.com/office/drawing/2014/main" id="{E58C8B0D-3621-4963-BBE4-4B175E15B188}"/>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310D7F1C-691E-4D46-8415-6A08D7BA8912}"/>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1995168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a:extLst>
              <a:ext uri="{FF2B5EF4-FFF2-40B4-BE49-F238E27FC236}">
                <a16:creationId xmlns:a16="http://schemas.microsoft.com/office/drawing/2014/main" id="{2F46D8C9-66E5-4041-A2B1-C8D183856136}"/>
              </a:ext>
            </a:extLst>
          </p:cNvPr>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a:extLst>
              <a:ext uri="{FF2B5EF4-FFF2-40B4-BE49-F238E27FC236}">
                <a16:creationId xmlns:a16="http://schemas.microsoft.com/office/drawing/2014/main" id="{9E7D1934-C118-46EB-8F54-2E9D9603EF29}"/>
              </a:ext>
            </a:extLst>
          </p:cNvPr>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DF17EE86-A9B0-4221-A8AF-E290A3F6E93C}"/>
              </a:ext>
            </a:extLst>
          </p:cNvPr>
          <p:cNvSpPr>
            <a:spLocks noGrp="1"/>
          </p:cNvSpPr>
          <p:nvPr>
            <p:ph type="dt" sz="half" idx="10"/>
          </p:nvPr>
        </p:nvSpPr>
        <p:spPr/>
        <p:txBody>
          <a:bodyPr/>
          <a:lstStyle/>
          <a:p>
            <a:fld id="{88615435-9346-4437-9D6A-5DD659C38A0A}" type="datetime1">
              <a:rPr lang="hu-HU" smtClean="0"/>
              <a:t>2025. 10. 27.</a:t>
            </a:fld>
            <a:endParaRPr lang="hu-HU"/>
          </a:p>
        </p:txBody>
      </p:sp>
      <p:sp>
        <p:nvSpPr>
          <p:cNvPr id="5" name="Élőláb helye 4">
            <a:extLst>
              <a:ext uri="{FF2B5EF4-FFF2-40B4-BE49-F238E27FC236}">
                <a16:creationId xmlns:a16="http://schemas.microsoft.com/office/drawing/2014/main" id="{BED5551D-77B6-4DA3-A34E-F72C6B611977}"/>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F8CB5E43-B0D6-44D2-B576-4C54F24AB6E7}"/>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4141807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67481464-0757-4322-BCA9-1AB52CD8F1D9}"/>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F65A54C3-21B6-48AB-82DD-02F4D3EB2B05}"/>
              </a:ext>
            </a:extLst>
          </p:cNvPr>
          <p:cNvSpPr>
            <a:spLocks noGrp="1"/>
          </p:cNvSpPr>
          <p:nvPr>
            <p:ph type="dt" sz="half" idx="10"/>
          </p:nvPr>
        </p:nvSpPr>
        <p:spPr/>
        <p:txBody>
          <a:bodyPr/>
          <a:lstStyle/>
          <a:p>
            <a:fld id="{1A61D8A5-9E33-485F-81BD-513D8C6AF353}" type="datetime1">
              <a:rPr lang="hu-HU" smtClean="0"/>
              <a:t>2025. 10. 27.</a:t>
            </a:fld>
            <a:endParaRPr lang="hu-HU"/>
          </a:p>
        </p:txBody>
      </p:sp>
      <p:sp>
        <p:nvSpPr>
          <p:cNvPr id="5" name="Élőláb helye 4">
            <a:extLst>
              <a:ext uri="{FF2B5EF4-FFF2-40B4-BE49-F238E27FC236}">
                <a16:creationId xmlns:a16="http://schemas.microsoft.com/office/drawing/2014/main" id="{41CE74F2-6751-400A-AF14-F154ADA78715}"/>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F68519E6-D03C-4328-9EF1-C6F306C2EC56}"/>
              </a:ext>
            </a:extLst>
          </p:cNvPr>
          <p:cNvSpPr>
            <a:spLocks noGrp="1"/>
          </p:cNvSpPr>
          <p:nvPr>
            <p:ph type="sldNum" sz="quarter" idx="12"/>
          </p:nvPr>
        </p:nvSpPr>
        <p:spPr/>
        <p:txBody>
          <a:bodyPr/>
          <a:lstStyle/>
          <a:p>
            <a:fld id="{B21332D6-23E1-476A-A412-822FBBA5E59B}" type="slidenum">
              <a:rPr lang="hu-HU" smtClean="0"/>
              <a:t>‹#›</a:t>
            </a:fld>
            <a:endParaRPr lang="hu-HU"/>
          </a:p>
        </p:txBody>
      </p:sp>
      <p:sp>
        <p:nvSpPr>
          <p:cNvPr id="2" name="Cím 1">
            <a:extLst>
              <a:ext uri="{FF2B5EF4-FFF2-40B4-BE49-F238E27FC236}">
                <a16:creationId xmlns:a16="http://schemas.microsoft.com/office/drawing/2014/main" id="{BE563F4C-29C1-4FDA-A9B4-8CEF8C77C0D6}"/>
              </a:ext>
            </a:extLst>
          </p:cNvPr>
          <p:cNvSpPr>
            <a:spLocks noGrp="1"/>
          </p:cNvSpPr>
          <p:nvPr>
            <p:ph type="title"/>
          </p:nvPr>
        </p:nvSpPr>
        <p:spPr>
          <a:xfrm>
            <a:off x="414068" y="452379"/>
            <a:ext cx="10939732" cy="647271"/>
          </a:xfrm>
        </p:spPr>
        <p:txBody>
          <a:bodyPr/>
          <a:lstStyle>
            <a:lvl1pPr>
              <a:defRPr>
                <a:solidFill>
                  <a:schemeClr val="bg1"/>
                </a:solidFill>
              </a:defRPr>
            </a:lvl1pPr>
          </a:lstStyle>
          <a:p>
            <a:r>
              <a:rPr lang="hu-HU" dirty="0"/>
              <a:t>Mintacím szerkesztése</a:t>
            </a:r>
          </a:p>
        </p:txBody>
      </p:sp>
    </p:spTree>
    <p:extLst>
      <p:ext uri="{BB962C8B-B14F-4D97-AF65-F5344CB8AC3E}">
        <p14:creationId xmlns:p14="http://schemas.microsoft.com/office/powerpoint/2010/main" val="1948745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Cím és tartalom">
    <p:spTree>
      <p:nvGrpSpPr>
        <p:cNvPr id="1" name=""/>
        <p:cNvGrpSpPr/>
        <p:nvPr/>
      </p:nvGrpSpPr>
      <p:grpSpPr>
        <a:xfrm>
          <a:off x="0" y="0"/>
          <a:ext cx="0" cy="0"/>
          <a:chOff x="0" y="0"/>
          <a:chExt cx="0" cy="0"/>
        </a:xfrm>
      </p:grpSpPr>
      <p:sp>
        <p:nvSpPr>
          <p:cNvPr id="7" name="Téglalap 6">
            <a:extLst>
              <a:ext uri="{FF2B5EF4-FFF2-40B4-BE49-F238E27FC236}">
                <a16:creationId xmlns:a16="http://schemas.microsoft.com/office/drawing/2014/main" id="{E965182D-5200-4FEB-8B3C-2886489EB240}"/>
              </a:ext>
            </a:extLst>
          </p:cNvPr>
          <p:cNvSpPr/>
          <p:nvPr userDrawn="1"/>
        </p:nvSpPr>
        <p:spPr>
          <a:xfrm>
            <a:off x="0" y="0"/>
            <a:ext cx="3497943"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Tartalom helye 2">
            <a:extLst>
              <a:ext uri="{FF2B5EF4-FFF2-40B4-BE49-F238E27FC236}">
                <a16:creationId xmlns:a16="http://schemas.microsoft.com/office/drawing/2014/main" id="{67481464-0757-4322-BCA9-1AB52CD8F1D9}"/>
              </a:ext>
            </a:extLst>
          </p:cNvPr>
          <p:cNvSpPr>
            <a:spLocks noGrp="1"/>
          </p:cNvSpPr>
          <p:nvPr>
            <p:ph idx="1"/>
          </p:nvPr>
        </p:nvSpPr>
        <p:spPr>
          <a:xfrm>
            <a:off x="4038600" y="452380"/>
            <a:ext cx="7950200" cy="5724584"/>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F65A54C3-21B6-48AB-82DD-02F4D3EB2B05}"/>
              </a:ext>
            </a:extLst>
          </p:cNvPr>
          <p:cNvSpPr>
            <a:spLocks noGrp="1"/>
          </p:cNvSpPr>
          <p:nvPr>
            <p:ph type="dt" sz="half" idx="10"/>
          </p:nvPr>
        </p:nvSpPr>
        <p:spPr>
          <a:xfrm>
            <a:off x="203200" y="6343196"/>
            <a:ext cx="2743200" cy="365125"/>
          </a:xfrm>
        </p:spPr>
        <p:txBody>
          <a:bodyPr/>
          <a:lstStyle/>
          <a:p>
            <a:fld id="{BAA9497F-B35A-41D0-A4D7-18CEC3E790D3}" type="datetime1">
              <a:rPr lang="hu-HU" smtClean="0"/>
              <a:t>2025. 10. 27.</a:t>
            </a:fld>
            <a:endParaRPr lang="hu-HU"/>
          </a:p>
        </p:txBody>
      </p:sp>
      <p:sp>
        <p:nvSpPr>
          <p:cNvPr id="5" name="Élőláb helye 4">
            <a:extLst>
              <a:ext uri="{FF2B5EF4-FFF2-40B4-BE49-F238E27FC236}">
                <a16:creationId xmlns:a16="http://schemas.microsoft.com/office/drawing/2014/main" id="{41CE74F2-6751-400A-AF14-F154ADA78715}"/>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F68519E6-D03C-4328-9EF1-C6F306C2EC56}"/>
              </a:ext>
            </a:extLst>
          </p:cNvPr>
          <p:cNvSpPr>
            <a:spLocks noGrp="1"/>
          </p:cNvSpPr>
          <p:nvPr>
            <p:ph type="sldNum" sz="quarter" idx="12"/>
          </p:nvPr>
        </p:nvSpPr>
        <p:spPr>
          <a:xfrm>
            <a:off x="9245600" y="6356350"/>
            <a:ext cx="2743200" cy="365125"/>
          </a:xfrm>
        </p:spPr>
        <p:txBody>
          <a:bodyPr/>
          <a:lstStyle/>
          <a:p>
            <a:fld id="{B21332D6-23E1-476A-A412-822FBBA5E59B}" type="slidenum">
              <a:rPr lang="hu-HU" smtClean="0"/>
              <a:t>‹#›</a:t>
            </a:fld>
            <a:endParaRPr lang="hu-HU"/>
          </a:p>
        </p:txBody>
      </p:sp>
      <p:sp>
        <p:nvSpPr>
          <p:cNvPr id="2" name="Cím 1">
            <a:extLst>
              <a:ext uri="{FF2B5EF4-FFF2-40B4-BE49-F238E27FC236}">
                <a16:creationId xmlns:a16="http://schemas.microsoft.com/office/drawing/2014/main" id="{BE563F4C-29C1-4FDA-A9B4-8CEF8C77C0D6}"/>
              </a:ext>
            </a:extLst>
          </p:cNvPr>
          <p:cNvSpPr>
            <a:spLocks noGrp="1"/>
          </p:cNvSpPr>
          <p:nvPr>
            <p:ph type="title"/>
          </p:nvPr>
        </p:nvSpPr>
        <p:spPr>
          <a:xfrm>
            <a:off x="203201" y="452379"/>
            <a:ext cx="3149600" cy="5724584"/>
          </a:xfrm>
        </p:spPr>
        <p:txBody>
          <a:bodyPr/>
          <a:lstStyle>
            <a:lvl1pPr>
              <a:defRPr>
                <a:solidFill>
                  <a:schemeClr val="bg1"/>
                </a:solidFill>
              </a:defRPr>
            </a:lvl1pPr>
          </a:lstStyle>
          <a:p>
            <a:r>
              <a:rPr lang="hu-HU" dirty="0"/>
              <a:t>Mintacím szerkesztése</a:t>
            </a:r>
          </a:p>
        </p:txBody>
      </p:sp>
    </p:spTree>
    <p:extLst>
      <p:ext uri="{BB962C8B-B14F-4D97-AF65-F5344CB8AC3E}">
        <p14:creationId xmlns:p14="http://schemas.microsoft.com/office/powerpoint/2010/main" val="2656769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04067DE-EA49-4F7D-826C-574681D20928}"/>
              </a:ext>
            </a:extLst>
          </p:cNvPr>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a:extLst>
              <a:ext uri="{FF2B5EF4-FFF2-40B4-BE49-F238E27FC236}">
                <a16:creationId xmlns:a16="http://schemas.microsoft.com/office/drawing/2014/main" id="{2220E336-76C3-4A09-8C40-621FC3DB48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a:extLst>
              <a:ext uri="{FF2B5EF4-FFF2-40B4-BE49-F238E27FC236}">
                <a16:creationId xmlns:a16="http://schemas.microsoft.com/office/drawing/2014/main" id="{4BFDC7A7-69C0-4E1E-8022-874B8274C069}"/>
              </a:ext>
            </a:extLst>
          </p:cNvPr>
          <p:cNvSpPr>
            <a:spLocks noGrp="1"/>
          </p:cNvSpPr>
          <p:nvPr>
            <p:ph type="dt" sz="half" idx="10"/>
          </p:nvPr>
        </p:nvSpPr>
        <p:spPr/>
        <p:txBody>
          <a:bodyPr/>
          <a:lstStyle/>
          <a:p>
            <a:fld id="{7018E03C-B00D-4FE1-900D-66C0B4F46EDC}" type="datetime1">
              <a:rPr lang="hu-HU" smtClean="0"/>
              <a:t>2025. 10. 27.</a:t>
            </a:fld>
            <a:endParaRPr lang="hu-HU"/>
          </a:p>
        </p:txBody>
      </p:sp>
      <p:sp>
        <p:nvSpPr>
          <p:cNvPr id="5" name="Élőláb helye 4">
            <a:extLst>
              <a:ext uri="{FF2B5EF4-FFF2-40B4-BE49-F238E27FC236}">
                <a16:creationId xmlns:a16="http://schemas.microsoft.com/office/drawing/2014/main" id="{4FDAC782-EFCC-401A-BEB0-8B22A559049B}"/>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8AE1CD15-5651-4AB9-8781-1BA293B000A5}"/>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3536463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DD01826-C898-4F7A-8A6B-3C8E06A9DFEA}"/>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F94D3C43-E6F0-462D-BBD3-CD0A6127F589}"/>
              </a:ext>
            </a:extLst>
          </p:cNvPr>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C1EAA976-5477-4769-8760-EAB899123DCC}"/>
              </a:ext>
            </a:extLst>
          </p:cNvPr>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0F8D64AE-279E-44C1-ACF5-6E0DDDA5C17D}"/>
              </a:ext>
            </a:extLst>
          </p:cNvPr>
          <p:cNvSpPr>
            <a:spLocks noGrp="1"/>
          </p:cNvSpPr>
          <p:nvPr>
            <p:ph type="dt" sz="half" idx="10"/>
          </p:nvPr>
        </p:nvSpPr>
        <p:spPr/>
        <p:txBody>
          <a:bodyPr/>
          <a:lstStyle/>
          <a:p>
            <a:fld id="{141BB0AD-4142-489A-8433-6F0204071858}" type="datetime1">
              <a:rPr lang="hu-HU" smtClean="0"/>
              <a:t>2025. 10. 27.</a:t>
            </a:fld>
            <a:endParaRPr lang="hu-HU"/>
          </a:p>
        </p:txBody>
      </p:sp>
      <p:sp>
        <p:nvSpPr>
          <p:cNvPr id="6" name="Élőláb helye 5">
            <a:extLst>
              <a:ext uri="{FF2B5EF4-FFF2-40B4-BE49-F238E27FC236}">
                <a16:creationId xmlns:a16="http://schemas.microsoft.com/office/drawing/2014/main" id="{8EB31145-9505-4D8C-A928-BB42F1F7AFE0}"/>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CC1FD9BD-921C-42D2-B80D-6CC6334B98FA}"/>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4082648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3D57F86-27C3-4D77-8007-1A3E571F00E0}"/>
              </a:ext>
            </a:extLst>
          </p:cNvPr>
          <p:cNvSpPr>
            <a:spLocks noGrp="1"/>
          </p:cNvSpPr>
          <p:nvPr>
            <p:ph type="title"/>
          </p:nvPr>
        </p:nvSpPr>
        <p:spPr>
          <a:xfrm>
            <a:off x="839788" y="365125"/>
            <a:ext cx="10515600" cy="1325563"/>
          </a:xfrm>
        </p:spPr>
        <p:txBody>
          <a:bodyPr/>
          <a:lstStyle/>
          <a:p>
            <a:r>
              <a:rPr lang="hu-HU"/>
              <a:t>Mintacím szerkesztése</a:t>
            </a:r>
          </a:p>
        </p:txBody>
      </p:sp>
      <p:sp>
        <p:nvSpPr>
          <p:cNvPr id="3" name="Szöveg helye 2">
            <a:extLst>
              <a:ext uri="{FF2B5EF4-FFF2-40B4-BE49-F238E27FC236}">
                <a16:creationId xmlns:a16="http://schemas.microsoft.com/office/drawing/2014/main" id="{5EBA4AB3-71CA-4E3D-B16C-EC37BCDCF9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a:extLst>
              <a:ext uri="{FF2B5EF4-FFF2-40B4-BE49-F238E27FC236}">
                <a16:creationId xmlns:a16="http://schemas.microsoft.com/office/drawing/2014/main" id="{5DE3F766-2FD4-4D81-BA16-B0BA2FDB4F9B}"/>
              </a:ext>
            </a:extLst>
          </p:cNvPr>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3EFA90EB-7A97-41C8-99E8-618EFE8CF0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7958690A-B49A-4676-B762-EDE7F150AC18}"/>
              </a:ext>
            </a:extLst>
          </p:cNvPr>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a:extLst>
              <a:ext uri="{FF2B5EF4-FFF2-40B4-BE49-F238E27FC236}">
                <a16:creationId xmlns:a16="http://schemas.microsoft.com/office/drawing/2014/main" id="{24417942-9A64-43FE-A660-BB71C029E764}"/>
              </a:ext>
            </a:extLst>
          </p:cNvPr>
          <p:cNvSpPr>
            <a:spLocks noGrp="1"/>
          </p:cNvSpPr>
          <p:nvPr>
            <p:ph type="dt" sz="half" idx="10"/>
          </p:nvPr>
        </p:nvSpPr>
        <p:spPr/>
        <p:txBody>
          <a:bodyPr/>
          <a:lstStyle/>
          <a:p>
            <a:fld id="{D7AED2CF-DB8D-420E-B2C7-063BC14F8356}" type="datetime1">
              <a:rPr lang="hu-HU" smtClean="0"/>
              <a:t>2025. 10. 27.</a:t>
            </a:fld>
            <a:endParaRPr lang="hu-HU"/>
          </a:p>
        </p:txBody>
      </p:sp>
      <p:sp>
        <p:nvSpPr>
          <p:cNvPr id="8" name="Élőláb helye 7">
            <a:extLst>
              <a:ext uri="{FF2B5EF4-FFF2-40B4-BE49-F238E27FC236}">
                <a16:creationId xmlns:a16="http://schemas.microsoft.com/office/drawing/2014/main" id="{568FF29F-759F-4ACE-A196-F3FE3ADF50DB}"/>
              </a:ext>
            </a:extLst>
          </p:cNvPr>
          <p:cNvSpPr>
            <a:spLocks noGrp="1"/>
          </p:cNvSpPr>
          <p:nvPr>
            <p:ph type="ftr" sz="quarter" idx="11"/>
          </p:nvPr>
        </p:nvSpPr>
        <p:spPr/>
        <p:txBody>
          <a:bodyPr/>
          <a:lstStyle/>
          <a:p>
            <a:endParaRPr lang="hu-HU"/>
          </a:p>
        </p:txBody>
      </p:sp>
      <p:sp>
        <p:nvSpPr>
          <p:cNvPr id="9" name="Dia számának helye 8">
            <a:extLst>
              <a:ext uri="{FF2B5EF4-FFF2-40B4-BE49-F238E27FC236}">
                <a16:creationId xmlns:a16="http://schemas.microsoft.com/office/drawing/2014/main" id="{121C1813-91E4-449F-AB21-5BBC3CF0EC42}"/>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616544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477F5F5-424E-492F-88FF-D8CCBA872871}"/>
              </a:ext>
            </a:extLst>
          </p:cNvPr>
          <p:cNvSpPr>
            <a:spLocks noGrp="1"/>
          </p:cNvSpPr>
          <p:nvPr>
            <p:ph type="title"/>
          </p:nvPr>
        </p:nvSpPr>
        <p:spPr/>
        <p:txBody>
          <a:bodyPr/>
          <a:lstStyle/>
          <a:p>
            <a:r>
              <a:rPr lang="hu-HU"/>
              <a:t>Mintacím szerkesztése</a:t>
            </a:r>
          </a:p>
        </p:txBody>
      </p:sp>
      <p:sp>
        <p:nvSpPr>
          <p:cNvPr id="3" name="Dátum helye 2">
            <a:extLst>
              <a:ext uri="{FF2B5EF4-FFF2-40B4-BE49-F238E27FC236}">
                <a16:creationId xmlns:a16="http://schemas.microsoft.com/office/drawing/2014/main" id="{1A21A313-22F0-426C-87CF-58F1D71F7093}"/>
              </a:ext>
            </a:extLst>
          </p:cNvPr>
          <p:cNvSpPr>
            <a:spLocks noGrp="1"/>
          </p:cNvSpPr>
          <p:nvPr>
            <p:ph type="dt" sz="half" idx="10"/>
          </p:nvPr>
        </p:nvSpPr>
        <p:spPr/>
        <p:txBody>
          <a:bodyPr/>
          <a:lstStyle/>
          <a:p>
            <a:fld id="{61ADB0C0-94E8-46B0-9C1C-4337993B3FD9}" type="datetime1">
              <a:rPr lang="hu-HU" smtClean="0"/>
              <a:t>2025. 10. 27.</a:t>
            </a:fld>
            <a:endParaRPr lang="hu-HU"/>
          </a:p>
        </p:txBody>
      </p:sp>
      <p:sp>
        <p:nvSpPr>
          <p:cNvPr id="4" name="Élőláb helye 3">
            <a:extLst>
              <a:ext uri="{FF2B5EF4-FFF2-40B4-BE49-F238E27FC236}">
                <a16:creationId xmlns:a16="http://schemas.microsoft.com/office/drawing/2014/main" id="{6AB69F9E-453D-49AE-8E75-57350EB8BA71}"/>
              </a:ext>
            </a:extLst>
          </p:cNvPr>
          <p:cNvSpPr>
            <a:spLocks noGrp="1"/>
          </p:cNvSpPr>
          <p:nvPr>
            <p:ph type="ftr" sz="quarter" idx="11"/>
          </p:nvPr>
        </p:nvSpPr>
        <p:spPr/>
        <p:txBody>
          <a:bodyPr/>
          <a:lstStyle/>
          <a:p>
            <a:endParaRPr lang="hu-HU"/>
          </a:p>
        </p:txBody>
      </p:sp>
      <p:sp>
        <p:nvSpPr>
          <p:cNvPr id="5" name="Dia számának helye 4">
            <a:extLst>
              <a:ext uri="{FF2B5EF4-FFF2-40B4-BE49-F238E27FC236}">
                <a16:creationId xmlns:a16="http://schemas.microsoft.com/office/drawing/2014/main" id="{0948096E-84CC-43A5-BC77-5922311B94E2}"/>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2753354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a:extLst>
              <a:ext uri="{FF2B5EF4-FFF2-40B4-BE49-F238E27FC236}">
                <a16:creationId xmlns:a16="http://schemas.microsoft.com/office/drawing/2014/main" id="{7736BC1F-2ED3-45E1-A60E-F38C8215B210}"/>
              </a:ext>
            </a:extLst>
          </p:cNvPr>
          <p:cNvSpPr>
            <a:spLocks noGrp="1"/>
          </p:cNvSpPr>
          <p:nvPr>
            <p:ph type="dt" sz="half" idx="10"/>
          </p:nvPr>
        </p:nvSpPr>
        <p:spPr/>
        <p:txBody>
          <a:bodyPr/>
          <a:lstStyle/>
          <a:p>
            <a:fld id="{5E144BA8-8ADD-43D9-932F-6666271AA58B}" type="datetime1">
              <a:rPr lang="hu-HU" smtClean="0"/>
              <a:t>2025. 10. 27.</a:t>
            </a:fld>
            <a:endParaRPr lang="hu-HU"/>
          </a:p>
        </p:txBody>
      </p:sp>
      <p:sp>
        <p:nvSpPr>
          <p:cNvPr id="3" name="Élőláb helye 2">
            <a:extLst>
              <a:ext uri="{FF2B5EF4-FFF2-40B4-BE49-F238E27FC236}">
                <a16:creationId xmlns:a16="http://schemas.microsoft.com/office/drawing/2014/main" id="{7FB942D1-C64C-4EB0-A6F8-AC2D444804B9}"/>
              </a:ext>
            </a:extLst>
          </p:cNvPr>
          <p:cNvSpPr>
            <a:spLocks noGrp="1"/>
          </p:cNvSpPr>
          <p:nvPr>
            <p:ph type="ftr" sz="quarter" idx="11"/>
          </p:nvPr>
        </p:nvSpPr>
        <p:spPr/>
        <p:txBody>
          <a:bodyPr/>
          <a:lstStyle/>
          <a:p>
            <a:endParaRPr lang="hu-HU"/>
          </a:p>
        </p:txBody>
      </p:sp>
      <p:sp>
        <p:nvSpPr>
          <p:cNvPr id="4" name="Dia számának helye 3">
            <a:extLst>
              <a:ext uri="{FF2B5EF4-FFF2-40B4-BE49-F238E27FC236}">
                <a16:creationId xmlns:a16="http://schemas.microsoft.com/office/drawing/2014/main" id="{411FA0A2-9850-4FE5-8488-604F38B501CD}"/>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3241720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1ECF736-6388-41E8-9ADC-76054BED3E9B}"/>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a:extLst>
              <a:ext uri="{FF2B5EF4-FFF2-40B4-BE49-F238E27FC236}">
                <a16:creationId xmlns:a16="http://schemas.microsoft.com/office/drawing/2014/main" id="{2A6F8B3F-6A82-487C-8003-61A2321F22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126C0585-7215-4A07-BC32-E01C596BEC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63A147AE-EBF1-457B-A0E1-D6A308D2AC0A}"/>
              </a:ext>
            </a:extLst>
          </p:cNvPr>
          <p:cNvSpPr>
            <a:spLocks noGrp="1"/>
          </p:cNvSpPr>
          <p:nvPr>
            <p:ph type="dt" sz="half" idx="10"/>
          </p:nvPr>
        </p:nvSpPr>
        <p:spPr/>
        <p:txBody>
          <a:bodyPr/>
          <a:lstStyle/>
          <a:p>
            <a:fld id="{7A0312CC-71AF-42A9-B5FC-3F840D45BB8B}" type="datetime1">
              <a:rPr lang="hu-HU" smtClean="0"/>
              <a:t>2025. 10. 27.</a:t>
            </a:fld>
            <a:endParaRPr lang="hu-HU"/>
          </a:p>
        </p:txBody>
      </p:sp>
      <p:sp>
        <p:nvSpPr>
          <p:cNvPr id="6" name="Élőláb helye 5">
            <a:extLst>
              <a:ext uri="{FF2B5EF4-FFF2-40B4-BE49-F238E27FC236}">
                <a16:creationId xmlns:a16="http://schemas.microsoft.com/office/drawing/2014/main" id="{E8E86BAC-F2FC-4C28-A53F-226058B4A4C1}"/>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D405DD75-615E-4510-8276-F21505A356B2}"/>
              </a:ext>
            </a:extLst>
          </p:cNvPr>
          <p:cNvSpPr>
            <a:spLocks noGrp="1"/>
          </p:cNvSpPr>
          <p:nvPr>
            <p:ph type="sldNum" sz="quarter" idx="12"/>
          </p:nvPr>
        </p:nvSpPr>
        <p:spPr/>
        <p:txBody>
          <a:bodyPr/>
          <a:lstStyle/>
          <a:p>
            <a:fld id="{B21332D6-23E1-476A-A412-822FBBA5E59B}" type="slidenum">
              <a:rPr lang="hu-HU" smtClean="0"/>
              <a:t>‹#›</a:t>
            </a:fld>
            <a:endParaRPr lang="hu-HU"/>
          </a:p>
        </p:txBody>
      </p:sp>
    </p:spTree>
    <p:extLst>
      <p:ext uri="{BB962C8B-B14F-4D97-AF65-F5344CB8AC3E}">
        <p14:creationId xmlns:p14="http://schemas.microsoft.com/office/powerpoint/2010/main" val="1956237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36497727-B986-43CB-828E-75B477B96214}"/>
              </a:ext>
            </a:extLst>
          </p:cNvPr>
          <p:cNvSpPr>
            <a:spLocks noGrp="1"/>
          </p:cNvSpPr>
          <p:nvPr>
            <p:ph type="title"/>
          </p:nvPr>
        </p:nvSpPr>
        <p:spPr>
          <a:xfrm>
            <a:off x="981076" y="310261"/>
            <a:ext cx="10372724" cy="647271"/>
          </a:xfrm>
          <a:prstGeom prst="rect">
            <a:avLst/>
          </a:prstGeom>
        </p:spPr>
        <p:txBody>
          <a:bodyPr vert="horz" lIns="91440" tIns="45720" rIns="91440" bIns="45720" rtlCol="0" anchor="ctr">
            <a:normAutofit/>
          </a:bodyPr>
          <a:lstStyle/>
          <a:p>
            <a:r>
              <a:rPr lang="hu-HU"/>
              <a:t>Mintacím szerkesztése</a:t>
            </a:r>
          </a:p>
        </p:txBody>
      </p:sp>
      <p:sp>
        <p:nvSpPr>
          <p:cNvPr id="3" name="Szöveg helye 2">
            <a:extLst>
              <a:ext uri="{FF2B5EF4-FFF2-40B4-BE49-F238E27FC236}">
                <a16:creationId xmlns:a16="http://schemas.microsoft.com/office/drawing/2014/main" id="{C0BD3348-8CC0-4E92-BE9A-236DC2915BAF}"/>
              </a:ext>
            </a:extLst>
          </p:cNvPr>
          <p:cNvSpPr>
            <a:spLocks noGrp="1"/>
          </p:cNvSpPr>
          <p:nvPr>
            <p:ph type="body" idx="1"/>
          </p:nvPr>
        </p:nvSpPr>
        <p:spPr>
          <a:xfrm>
            <a:off x="414068" y="1293962"/>
            <a:ext cx="10939732" cy="4883001"/>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66704913-4A50-4A27-A19C-F4B54D76A4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23E8FD-DC6F-457A-8A7E-B5D814E784B0}" type="datetime1">
              <a:rPr lang="hu-HU" smtClean="0"/>
              <a:t>2025. 10. 27.</a:t>
            </a:fld>
            <a:endParaRPr lang="hu-HU"/>
          </a:p>
        </p:txBody>
      </p:sp>
      <p:sp>
        <p:nvSpPr>
          <p:cNvPr id="5" name="Élőláb helye 4">
            <a:extLst>
              <a:ext uri="{FF2B5EF4-FFF2-40B4-BE49-F238E27FC236}">
                <a16:creationId xmlns:a16="http://schemas.microsoft.com/office/drawing/2014/main" id="{DFACC966-F472-4B49-956E-5F08B2E5F9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a:extLst>
              <a:ext uri="{FF2B5EF4-FFF2-40B4-BE49-F238E27FC236}">
                <a16:creationId xmlns:a16="http://schemas.microsoft.com/office/drawing/2014/main" id="{99E52D2B-9866-4F5C-BCBE-80E69F323D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332D6-23E1-476A-A412-822FBBA5E59B}" type="slidenum">
              <a:rPr lang="hu-HU" smtClean="0"/>
              <a:t>‹#›</a:t>
            </a:fld>
            <a:endParaRPr lang="hu-HU"/>
          </a:p>
        </p:txBody>
      </p:sp>
    </p:spTree>
    <p:extLst>
      <p:ext uri="{BB962C8B-B14F-4D97-AF65-F5344CB8AC3E}">
        <p14:creationId xmlns:p14="http://schemas.microsoft.com/office/powerpoint/2010/main" val="2202847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bexelmanager.epitoipariszoftver.hu/" TargetMode="Externa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hyperlink" Target="https://bexelmanager.epitoipariszoftver.hu/"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34.jpeg"/></Relationships>
</file>

<file path=ppt/slides/_rels/slide5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vicooffice.dk/en/" TargetMode="Externa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rib-software.com/home" TargetMode="Externa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44.png"/></Relationships>
</file>

<file path=ppt/slides/_rels/slide6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www.epitoipariszoftver.hu/" TargetMode="Externa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48.jpe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9.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52.jpeg"/><Relationship Id="rId4" Type="http://schemas.openxmlformats.org/officeDocument/2006/relationships/image" Target="../media/image51.jpeg"/></Relationships>
</file>

<file path=ppt/slides/_rels/slide66.xml.rels><?xml version="1.0" encoding="UTF-8" standalone="yes"?>
<Relationships xmlns="http://schemas.openxmlformats.org/package/2006/relationships"><Relationship Id="rId3" Type="http://schemas.openxmlformats.org/officeDocument/2006/relationships/hyperlink" Target="http://www.procore.com/" TargetMode="External"/><Relationship Id="rId2" Type="http://schemas.openxmlformats.org/officeDocument/2006/relationships/image" Target="../media/image53.jpe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54.png"/></Relationships>
</file>

<file path=ppt/slides/_rels/slide6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www.buildtools.com/" TargetMode="Externa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57.jpeg"/></Relationships>
</file>

<file path=ppt/slides/_rels/slide6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e-builder.net/" TargetMode="Externa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6692160-43AA-4A3A-A04B-4214C215BA83}"/>
              </a:ext>
            </a:extLst>
          </p:cNvPr>
          <p:cNvSpPr>
            <a:spLocks noGrp="1"/>
          </p:cNvSpPr>
          <p:nvPr>
            <p:ph type="ctrTitle"/>
          </p:nvPr>
        </p:nvSpPr>
        <p:spPr>
          <a:xfrm>
            <a:off x="7464614" y="1783959"/>
            <a:ext cx="4087306" cy="2889114"/>
          </a:xfrm>
        </p:spPr>
        <p:txBody>
          <a:bodyPr anchor="b">
            <a:normAutofit/>
          </a:bodyPr>
          <a:lstStyle/>
          <a:p>
            <a:pPr algn="l"/>
            <a:r>
              <a:rPr lang="hu-HU" sz="5400" dirty="0"/>
              <a:t>Építőipari projektek menedzselése</a:t>
            </a:r>
          </a:p>
        </p:txBody>
      </p:sp>
      <p:sp>
        <p:nvSpPr>
          <p:cNvPr id="31" name="Freeform: Shape 3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8" name="Kép 17" descr="A képen szöveg, férfi, személy látható&#10;&#10;Automatikusan generált leírás">
            <a:extLst>
              <a:ext uri="{FF2B5EF4-FFF2-40B4-BE49-F238E27FC236}">
                <a16:creationId xmlns:a16="http://schemas.microsoft.com/office/drawing/2014/main" id="{3F861B0F-E341-4F2F-9481-FFFF2D4E174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grpSp>
        <p:nvGrpSpPr>
          <p:cNvPr id="20" name="Csoportba foglalás 19">
            <a:extLst>
              <a:ext uri="{FF2B5EF4-FFF2-40B4-BE49-F238E27FC236}">
                <a16:creationId xmlns:a16="http://schemas.microsoft.com/office/drawing/2014/main" id="{CC2E43BC-4AFB-4D06-94A5-9BCD4C730AF5}"/>
              </a:ext>
            </a:extLst>
          </p:cNvPr>
          <p:cNvGrpSpPr/>
          <p:nvPr/>
        </p:nvGrpSpPr>
        <p:grpSpPr>
          <a:xfrm>
            <a:off x="8100391" y="6102032"/>
            <a:ext cx="2488960" cy="520382"/>
            <a:chOff x="6658493" y="5555381"/>
            <a:chExt cx="2488960" cy="520382"/>
          </a:xfrm>
        </p:grpSpPr>
        <p:sp>
          <p:nvSpPr>
            <p:cNvPr id="19" name="Téglalap 18">
              <a:extLst>
                <a:ext uri="{FF2B5EF4-FFF2-40B4-BE49-F238E27FC236}">
                  <a16:creationId xmlns:a16="http://schemas.microsoft.com/office/drawing/2014/main" id="{4616978D-8D3F-4EE8-99D7-3DA4D69654D0}"/>
                </a:ext>
              </a:extLst>
            </p:cNvPr>
            <p:cNvSpPr/>
            <p:nvPr/>
          </p:nvSpPr>
          <p:spPr>
            <a:xfrm>
              <a:off x="6658493" y="5555381"/>
              <a:ext cx="2488960" cy="5203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35" name="Kép 34">
              <a:extLst>
                <a:ext uri="{FF2B5EF4-FFF2-40B4-BE49-F238E27FC236}">
                  <a16:creationId xmlns:a16="http://schemas.microsoft.com/office/drawing/2014/main" id="{6E670ABE-19E6-4B4D-8391-72175AA636EE}"/>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33" name="Kép 32" descr="A képen szöveg, clipart, vektorgrafika látható&#10;&#10;Automatikusan generált leírás">
              <a:extLst>
                <a:ext uri="{FF2B5EF4-FFF2-40B4-BE49-F238E27FC236}">
                  <a16:creationId xmlns:a16="http://schemas.microsoft.com/office/drawing/2014/main" id="{02429FAC-0A79-43D8-A532-780CFF9773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spTree>
    <p:extLst>
      <p:ext uri="{BB962C8B-B14F-4D97-AF65-F5344CB8AC3E}">
        <p14:creationId xmlns:p14="http://schemas.microsoft.com/office/powerpoint/2010/main" val="199536545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artalom helye 2">
            <a:extLst>
              <a:ext uri="{FF2B5EF4-FFF2-40B4-BE49-F238E27FC236}">
                <a16:creationId xmlns:a16="http://schemas.microsoft.com/office/drawing/2014/main" id="{D2CDE211-1BE7-4845-93C3-41C6B1275810}"/>
              </a:ext>
            </a:extLst>
          </p:cNvPr>
          <p:cNvSpPr>
            <a:spLocks noGrp="1"/>
          </p:cNvSpPr>
          <p:nvPr>
            <p:ph idx="1"/>
          </p:nvPr>
        </p:nvSpPr>
        <p:spPr>
          <a:xfrm>
            <a:off x="4810259" y="649480"/>
            <a:ext cx="6555347" cy="5546047"/>
          </a:xfrm>
        </p:spPr>
        <p:txBody>
          <a:bodyPr anchor="ctr">
            <a:normAutofit/>
          </a:bodyPr>
          <a:lstStyle/>
          <a:p>
            <a:r>
              <a:rPr lang="hu-HU" sz="2000"/>
              <a:t>A feladat/minőség határozza meg, hogy a projektnek mi a </a:t>
            </a:r>
            <a:r>
              <a:rPr lang="hu-HU" sz="2000" dirty="0"/>
              <a:t>feladata, milyen végeredményeket kell a projektnek előállítania, beleértve a végeredmény minőségét is. </a:t>
            </a:r>
            <a:endParaRPr lang="hu-HU" sz="2000"/>
          </a:p>
          <a:p>
            <a:r>
              <a:rPr lang="hu-HU" sz="2000" dirty="0"/>
              <a:t>A feladat egyben kijelöli, hogy mivel nem kell a projektnek foglalkoznia, ezeket hatókörön kívül eső feladatoknak </a:t>
            </a:r>
            <a:r>
              <a:rPr lang="hu-HU" sz="2000"/>
              <a:t>nevezik. (Érdemes ezt előre írásban rögzíteni!)</a:t>
            </a:r>
            <a:endParaRPr lang="hu-HU" sz="2000" dirty="0">
              <a:cs typeface="Calibri Light"/>
            </a:endParaRPr>
          </a:p>
          <a:p>
            <a:r>
              <a:rPr lang="hu-HU" sz="2000" dirty="0"/>
              <a:t>A projekt feladata a körülmények változása, a kiindulási igények változása vagy egyéb, a tervezéskor nem látott, vagy várt események miatt változhat, viszont ez a határidő, vagy a költségek módosulását vonja maga után. </a:t>
            </a:r>
          </a:p>
          <a:p>
            <a:r>
              <a:rPr lang="hu-HU" sz="2000" dirty="0"/>
              <a:t>Lehetnek természetesen olyan feladatot érintő változások, amikor bizonyos feladatok kikerülnek a projekt hatóköréből, és mások pedig bekerülnek, és ez esetleg nem jár sem határidő-, sem pedig költségváltozással. </a:t>
            </a:r>
            <a:endParaRPr lang="hu-HU" sz="2000" dirty="0">
              <a:cs typeface="Calibri Light"/>
            </a:endParaRPr>
          </a:p>
          <a:p>
            <a:r>
              <a:rPr lang="hu-HU" sz="2000" dirty="0"/>
              <a:t>A feladattal kapcsolatos változások kezelésére szolgálnak a projektmenedzsment változás kezelési eljárásai.</a:t>
            </a:r>
            <a:endParaRPr lang="hu-HU" sz="2000" dirty="0">
              <a:cs typeface="Calibri Light"/>
            </a:endParaRPr>
          </a:p>
          <a:p>
            <a:endParaRPr lang="hu-HU" sz="2000"/>
          </a:p>
        </p:txBody>
      </p:sp>
      <p:pic>
        <p:nvPicPr>
          <p:cNvPr id="11" name="Kép 10" descr="A képen szöveg, clipart, vektorgrafika látható&#10;&#10;Automatikusan generált leírás">
            <a:extLst>
              <a:ext uri="{FF2B5EF4-FFF2-40B4-BE49-F238E27FC236}">
                <a16:creationId xmlns:a16="http://schemas.microsoft.com/office/drawing/2014/main" id="{C9A40D64-9CDE-42B9-B914-78F533FB88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63C6FDE8-AE65-496C-A65A-5C354C9690B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pSp>
        <p:nvGrpSpPr>
          <p:cNvPr id="15" name="Csoportba foglalás 14">
            <a:extLst>
              <a:ext uri="{FF2B5EF4-FFF2-40B4-BE49-F238E27FC236}">
                <a16:creationId xmlns:a16="http://schemas.microsoft.com/office/drawing/2014/main" id="{3A30CA13-B0F1-4C0C-B85D-6714C51A6D36}"/>
              </a:ext>
            </a:extLst>
          </p:cNvPr>
          <p:cNvGrpSpPr/>
          <p:nvPr/>
        </p:nvGrpSpPr>
        <p:grpSpPr>
          <a:xfrm>
            <a:off x="579676" y="1801676"/>
            <a:ext cx="2878464" cy="2554340"/>
            <a:chOff x="4158343" y="1317171"/>
            <a:chExt cx="3243943" cy="3178456"/>
          </a:xfrm>
        </p:grpSpPr>
        <p:sp>
          <p:nvSpPr>
            <p:cNvPr id="17" name="Háromszög 16">
              <a:extLst>
                <a:ext uri="{FF2B5EF4-FFF2-40B4-BE49-F238E27FC236}">
                  <a16:creationId xmlns:a16="http://schemas.microsoft.com/office/drawing/2014/main" id="{645F6B41-61B8-4F05-A103-CB7ACD705B1B}"/>
                </a:ext>
              </a:extLst>
            </p:cNvPr>
            <p:cNvSpPr/>
            <p:nvPr/>
          </p:nvSpPr>
          <p:spPr>
            <a:xfrm>
              <a:off x="4158343" y="1317171"/>
              <a:ext cx="3243943" cy="2796503"/>
            </a:xfrm>
            <a:prstGeom prst="triangle">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Szövegdoboz 18">
              <a:extLst>
                <a:ext uri="{FF2B5EF4-FFF2-40B4-BE49-F238E27FC236}">
                  <a16:creationId xmlns:a16="http://schemas.microsoft.com/office/drawing/2014/main" id="{0EDA3259-F42B-47C2-8AFC-22F1234D2229}"/>
                </a:ext>
              </a:extLst>
            </p:cNvPr>
            <p:cNvSpPr txBox="1"/>
            <p:nvPr/>
          </p:nvSpPr>
          <p:spPr>
            <a:xfrm>
              <a:off x="5343688" y="4126294"/>
              <a:ext cx="873252" cy="369333"/>
            </a:xfrm>
            <a:prstGeom prst="rect">
              <a:avLst/>
            </a:prstGeom>
            <a:noFill/>
          </p:spPr>
          <p:txBody>
            <a:bodyPr wrap="none" lIns="91440" tIns="45720" rIns="91440" bIns="45720" rtlCol="0" anchor="t">
              <a:noAutofit/>
            </a:bodyPr>
            <a:lstStyle/>
            <a:p>
              <a:pPr algn="ctr">
                <a:lnSpc>
                  <a:spcPct val="90000"/>
                </a:lnSpc>
                <a:spcAft>
                  <a:spcPts val="600"/>
                </a:spcAft>
              </a:pPr>
              <a:r>
                <a:rPr lang="hu-HU" sz="4800">
                  <a:solidFill>
                    <a:schemeClr val="bg1"/>
                  </a:solidFill>
                </a:rPr>
                <a:t>Feladat</a:t>
              </a:r>
            </a:p>
            <a:p>
              <a:pPr algn="ctr">
                <a:lnSpc>
                  <a:spcPct val="90000"/>
                </a:lnSpc>
                <a:spcAft>
                  <a:spcPts val="600"/>
                </a:spcAft>
              </a:pPr>
              <a:endParaRPr lang="hu-HU" sz="4800" dirty="0">
                <a:solidFill>
                  <a:schemeClr val="bg1"/>
                </a:solidFill>
                <a:cs typeface="Calibri"/>
              </a:endParaRPr>
            </a:p>
          </p:txBody>
        </p:sp>
        <p:sp>
          <p:nvSpPr>
            <p:cNvPr id="21" name="Szövegdoboz 20">
              <a:extLst>
                <a:ext uri="{FF2B5EF4-FFF2-40B4-BE49-F238E27FC236}">
                  <a16:creationId xmlns:a16="http://schemas.microsoft.com/office/drawing/2014/main" id="{74797BA0-849A-4CBE-9482-3BD435F7B721}"/>
                </a:ext>
              </a:extLst>
            </p:cNvPr>
            <p:cNvSpPr txBox="1"/>
            <p:nvPr/>
          </p:nvSpPr>
          <p:spPr>
            <a:xfrm rot="18045721">
              <a:off x="4473685" y="2383973"/>
              <a:ext cx="486030" cy="369332"/>
            </a:xfrm>
            <a:prstGeom prst="rect">
              <a:avLst/>
            </a:prstGeom>
            <a:noFill/>
          </p:spPr>
          <p:txBody>
            <a:bodyPr wrap="none" rtlCol="0">
              <a:noAutofit/>
            </a:bodyPr>
            <a:lstStyle/>
            <a:p>
              <a:pPr>
                <a:lnSpc>
                  <a:spcPct val="90000"/>
                </a:lnSpc>
                <a:spcAft>
                  <a:spcPts val="600"/>
                </a:spcAft>
              </a:pPr>
              <a:r>
                <a:rPr lang="hu-HU" sz="2400" dirty="0">
                  <a:solidFill>
                    <a:schemeClr val="bg1">
                      <a:lumMod val="75000"/>
                    </a:schemeClr>
                  </a:solidFill>
                </a:rPr>
                <a:t>Idő</a:t>
              </a:r>
            </a:p>
          </p:txBody>
        </p:sp>
        <p:sp>
          <p:nvSpPr>
            <p:cNvPr id="22" name="Szövegdoboz 21">
              <a:extLst>
                <a:ext uri="{FF2B5EF4-FFF2-40B4-BE49-F238E27FC236}">
                  <a16:creationId xmlns:a16="http://schemas.microsoft.com/office/drawing/2014/main" id="{B73C3CCA-124D-4D63-A145-651F49425C17}"/>
                </a:ext>
              </a:extLst>
            </p:cNvPr>
            <p:cNvSpPr txBox="1"/>
            <p:nvPr/>
          </p:nvSpPr>
          <p:spPr>
            <a:xfrm rot="3566504">
              <a:off x="6285316" y="2220305"/>
              <a:ext cx="866584" cy="369332"/>
            </a:xfrm>
            <a:prstGeom prst="rect">
              <a:avLst/>
            </a:prstGeom>
            <a:noFill/>
          </p:spPr>
          <p:txBody>
            <a:bodyPr wrap="none" rtlCol="0">
              <a:noAutofit/>
            </a:bodyPr>
            <a:lstStyle/>
            <a:p>
              <a:pPr>
                <a:lnSpc>
                  <a:spcPct val="90000"/>
                </a:lnSpc>
                <a:spcAft>
                  <a:spcPts val="600"/>
                </a:spcAft>
              </a:pPr>
              <a:r>
                <a:rPr lang="hu-HU" sz="2400" dirty="0">
                  <a:solidFill>
                    <a:schemeClr val="bg1">
                      <a:lumMod val="75000"/>
                    </a:schemeClr>
                  </a:solidFill>
                </a:rPr>
                <a:t>Költség</a:t>
              </a:r>
            </a:p>
          </p:txBody>
        </p:sp>
        <p:sp>
          <p:nvSpPr>
            <p:cNvPr id="23" name="Szövegdoboz 22">
              <a:extLst>
                <a:ext uri="{FF2B5EF4-FFF2-40B4-BE49-F238E27FC236}">
                  <a16:creationId xmlns:a16="http://schemas.microsoft.com/office/drawing/2014/main" id="{9B93F8C8-52A3-47C2-ABD7-E559411F8B42}"/>
                </a:ext>
              </a:extLst>
            </p:cNvPr>
            <p:cNvSpPr txBox="1"/>
            <p:nvPr/>
          </p:nvSpPr>
          <p:spPr>
            <a:xfrm>
              <a:off x="5187303" y="2923067"/>
              <a:ext cx="1172772" cy="626223"/>
            </a:xfrm>
            <a:prstGeom prst="rect">
              <a:avLst/>
            </a:prstGeom>
            <a:noFill/>
          </p:spPr>
          <p:txBody>
            <a:bodyPr wrap="none" rtlCol="0">
              <a:normAutofit/>
            </a:bodyPr>
            <a:lstStyle/>
            <a:p>
              <a:pPr>
                <a:lnSpc>
                  <a:spcPct val="90000"/>
                </a:lnSpc>
                <a:spcAft>
                  <a:spcPts val="600"/>
                </a:spcAft>
              </a:pPr>
              <a:r>
                <a:rPr lang="hu-HU" sz="2400" b="1" dirty="0">
                  <a:solidFill>
                    <a:schemeClr val="bg1">
                      <a:lumMod val="75000"/>
                    </a:schemeClr>
                  </a:solidFill>
                </a:rPr>
                <a:t>Projekt</a:t>
              </a:r>
            </a:p>
          </p:txBody>
        </p:sp>
      </p:grpSp>
      <p:sp>
        <p:nvSpPr>
          <p:cNvPr id="2" name="Slide Number Placeholder 1">
            <a:extLst>
              <a:ext uri="{FF2B5EF4-FFF2-40B4-BE49-F238E27FC236}">
                <a16:creationId xmlns:a16="http://schemas.microsoft.com/office/drawing/2014/main" id="{81130CD0-03DE-4375-9C7B-3418A0B2B079}"/>
              </a:ext>
            </a:extLst>
          </p:cNvPr>
          <p:cNvSpPr>
            <a:spLocks noGrp="1"/>
          </p:cNvSpPr>
          <p:nvPr>
            <p:ph type="sldNum" sz="quarter" idx="12"/>
          </p:nvPr>
        </p:nvSpPr>
        <p:spPr/>
        <p:txBody>
          <a:bodyPr/>
          <a:lstStyle/>
          <a:p>
            <a:fld id="{B21332D6-23E1-476A-A412-822FBBA5E59B}" type="slidenum">
              <a:rPr lang="hu-HU" smtClean="0"/>
              <a:t>10</a:t>
            </a:fld>
            <a:endParaRPr lang="hu-HU"/>
          </a:p>
        </p:txBody>
      </p:sp>
    </p:spTree>
    <p:extLst>
      <p:ext uri="{BB962C8B-B14F-4D97-AF65-F5344CB8AC3E}">
        <p14:creationId xmlns:p14="http://schemas.microsoft.com/office/powerpoint/2010/main" val="2479377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artalom helye 2">
            <a:extLst>
              <a:ext uri="{FF2B5EF4-FFF2-40B4-BE49-F238E27FC236}">
                <a16:creationId xmlns:a16="http://schemas.microsoft.com/office/drawing/2014/main" id="{C233DFB1-365E-447A-8523-FFD8782862DF}"/>
              </a:ext>
            </a:extLst>
          </p:cNvPr>
          <p:cNvSpPr>
            <a:spLocks noGrp="1"/>
          </p:cNvSpPr>
          <p:nvPr>
            <p:ph idx="1"/>
          </p:nvPr>
        </p:nvSpPr>
        <p:spPr>
          <a:xfrm>
            <a:off x="4810259" y="649480"/>
            <a:ext cx="6555347" cy="5546047"/>
          </a:xfrm>
        </p:spPr>
        <p:txBody>
          <a:bodyPr anchor="ctr">
            <a:normAutofit/>
          </a:bodyPr>
          <a:lstStyle/>
          <a:p>
            <a:r>
              <a:rPr lang="hu-HU" sz="2000" dirty="0"/>
              <a:t>A projekt teljes időszükséglete az elemi tevékenységek, feladatok időráfordításaiból számolható. </a:t>
            </a:r>
          </a:p>
          <a:p>
            <a:r>
              <a:rPr lang="hu-HU" sz="2000" dirty="0"/>
              <a:t>Az elemi tevékenységek alatt olyan tevékenységeket értünk, </a:t>
            </a:r>
            <a:r>
              <a:rPr lang="hu-HU" sz="2000"/>
              <a:t>amelyek erőforrás- és időszükséglete már jól becsülhető (pl.: rezsióra), </a:t>
            </a:r>
            <a:r>
              <a:rPr lang="hu-HU" sz="2000" dirty="0"/>
              <a:t>végrehajtásuk jól követhető és ellenőrizhető és megfelelő terméket szolgáltatnak. </a:t>
            </a:r>
          </a:p>
          <a:p>
            <a:r>
              <a:rPr lang="hu-HU" sz="2000" dirty="0"/>
              <a:t>A párhuzamosan végrehajtható tevékenységek miatt a teljes projekt végrehajtási ideje általában kisebb, mint a teljes ráfordított idő összege. </a:t>
            </a:r>
          </a:p>
        </p:txBody>
      </p:sp>
      <p:pic>
        <p:nvPicPr>
          <p:cNvPr id="11" name="Kép 10" descr="A képen szöveg, clipart, vektorgrafika látható&#10;&#10;Automatikusan generált leírás">
            <a:extLst>
              <a:ext uri="{FF2B5EF4-FFF2-40B4-BE49-F238E27FC236}">
                <a16:creationId xmlns:a16="http://schemas.microsoft.com/office/drawing/2014/main" id="{B72E54FC-C8A1-44D4-A758-BD47FBABD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89CEF31E-B4DA-45F2-B4C2-8B188617D3C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pSp>
        <p:nvGrpSpPr>
          <p:cNvPr id="15" name="Csoportba foglalás 14">
            <a:extLst>
              <a:ext uri="{FF2B5EF4-FFF2-40B4-BE49-F238E27FC236}">
                <a16:creationId xmlns:a16="http://schemas.microsoft.com/office/drawing/2014/main" id="{3F918799-A29C-4F07-9D7B-55A05E6FD82B}"/>
              </a:ext>
            </a:extLst>
          </p:cNvPr>
          <p:cNvGrpSpPr/>
          <p:nvPr/>
        </p:nvGrpSpPr>
        <p:grpSpPr>
          <a:xfrm>
            <a:off x="579676" y="1801676"/>
            <a:ext cx="2878464" cy="2554340"/>
            <a:chOff x="4158343" y="1317171"/>
            <a:chExt cx="3243943" cy="3178456"/>
          </a:xfrm>
        </p:grpSpPr>
        <p:sp>
          <p:nvSpPr>
            <p:cNvPr id="17" name="Háromszög 16">
              <a:extLst>
                <a:ext uri="{FF2B5EF4-FFF2-40B4-BE49-F238E27FC236}">
                  <a16:creationId xmlns:a16="http://schemas.microsoft.com/office/drawing/2014/main" id="{72B16CD5-13F8-4BF4-90C1-E0922B006C14}"/>
                </a:ext>
              </a:extLst>
            </p:cNvPr>
            <p:cNvSpPr/>
            <p:nvPr/>
          </p:nvSpPr>
          <p:spPr>
            <a:xfrm>
              <a:off x="4158343" y="1317171"/>
              <a:ext cx="3243943" cy="2796503"/>
            </a:xfrm>
            <a:prstGeom prst="triangle">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Szövegdoboz 18">
              <a:extLst>
                <a:ext uri="{FF2B5EF4-FFF2-40B4-BE49-F238E27FC236}">
                  <a16:creationId xmlns:a16="http://schemas.microsoft.com/office/drawing/2014/main" id="{B1A9D66A-0FDC-480C-A873-37F7BE277760}"/>
                </a:ext>
              </a:extLst>
            </p:cNvPr>
            <p:cNvSpPr txBox="1"/>
            <p:nvPr/>
          </p:nvSpPr>
          <p:spPr>
            <a:xfrm>
              <a:off x="5343688" y="4126294"/>
              <a:ext cx="873252" cy="369333"/>
            </a:xfrm>
            <a:prstGeom prst="rect">
              <a:avLst/>
            </a:prstGeom>
            <a:noFill/>
          </p:spPr>
          <p:txBody>
            <a:bodyPr wrap="none" lIns="91440" tIns="45720" rIns="91440" bIns="45720" rtlCol="0" anchor="t">
              <a:noAutofit/>
            </a:bodyPr>
            <a:lstStyle>
              <a:defPPr>
                <a:defRPr lang="hu-HU"/>
              </a:defPPr>
              <a:lvl1pPr>
                <a:lnSpc>
                  <a:spcPct val="90000"/>
                </a:lnSpc>
                <a:spcAft>
                  <a:spcPts val="600"/>
                </a:spcAft>
                <a:defRPr sz="2400">
                  <a:solidFill>
                    <a:schemeClr val="bg1">
                      <a:lumMod val="75000"/>
                    </a:schemeClr>
                  </a:solidFill>
                </a:defRPr>
              </a:lvl1pPr>
            </a:lstStyle>
            <a:p>
              <a:r>
                <a:rPr lang="hu-HU"/>
                <a:t>Feladat</a:t>
              </a:r>
              <a:endParaRPr lang="hu-HU" dirty="0"/>
            </a:p>
          </p:txBody>
        </p:sp>
        <p:sp>
          <p:nvSpPr>
            <p:cNvPr id="21" name="Szövegdoboz 20">
              <a:extLst>
                <a:ext uri="{FF2B5EF4-FFF2-40B4-BE49-F238E27FC236}">
                  <a16:creationId xmlns:a16="http://schemas.microsoft.com/office/drawing/2014/main" id="{E57FF516-D2B1-4003-B6E3-EA69DA47536B}"/>
                </a:ext>
              </a:extLst>
            </p:cNvPr>
            <p:cNvSpPr txBox="1"/>
            <p:nvPr/>
          </p:nvSpPr>
          <p:spPr>
            <a:xfrm rot="18045721">
              <a:off x="3926851" y="2266276"/>
              <a:ext cx="1248958" cy="369332"/>
            </a:xfrm>
            <a:prstGeom prst="rect">
              <a:avLst/>
            </a:prstGeom>
            <a:noFill/>
          </p:spPr>
          <p:txBody>
            <a:bodyPr wrap="none" rtlCol="0">
              <a:noAutofit/>
            </a:bodyPr>
            <a:lstStyle>
              <a:defPPr>
                <a:defRPr lang="hu-HU"/>
              </a:defPPr>
              <a:lvl1pPr algn="ctr">
                <a:lnSpc>
                  <a:spcPct val="90000"/>
                </a:lnSpc>
                <a:spcAft>
                  <a:spcPts val="600"/>
                </a:spcAft>
                <a:defRPr sz="4000">
                  <a:solidFill>
                    <a:schemeClr val="bg1"/>
                  </a:solidFill>
                </a:defRPr>
              </a:lvl1pPr>
            </a:lstStyle>
            <a:p>
              <a:r>
                <a:rPr lang="hu-HU" sz="4800" dirty="0"/>
                <a:t>Idő</a:t>
              </a:r>
              <a:endParaRPr lang="hu-HU" dirty="0"/>
            </a:p>
          </p:txBody>
        </p:sp>
        <p:sp>
          <p:nvSpPr>
            <p:cNvPr id="22" name="Szövegdoboz 21">
              <a:extLst>
                <a:ext uri="{FF2B5EF4-FFF2-40B4-BE49-F238E27FC236}">
                  <a16:creationId xmlns:a16="http://schemas.microsoft.com/office/drawing/2014/main" id="{8EA55B60-4462-4D7F-831C-E6122AB468F1}"/>
                </a:ext>
              </a:extLst>
            </p:cNvPr>
            <p:cNvSpPr txBox="1"/>
            <p:nvPr/>
          </p:nvSpPr>
          <p:spPr>
            <a:xfrm rot="3566504">
              <a:off x="6285316" y="2220305"/>
              <a:ext cx="866584" cy="369332"/>
            </a:xfrm>
            <a:prstGeom prst="rect">
              <a:avLst/>
            </a:prstGeom>
            <a:noFill/>
          </p:spPr>
          <p:txBody>
            <a:bodyPr wrap="none" rtlCol="0">
              <a:noAutofit/>
            </a:bodyPr>
            <a:lstStyle/>
            <a:p>
              <a:pPr>
                <a:lnSpc>
                  <a:spcPct val="90000"/>
                </a:lnSpc>
                <a:spcAft>
                  <a:spcPts val="600"/>
                </a:spcAft>
              </a:pPr>
              <a:r>
                <a:rPr lang="hu-HU" sz="2400" dirty="0">
                  <a:solidFill>
                    <a:schemeClr val="bg1">
                      <a:lumMod val="75000"/>
                    </a:schemeClr>
                  </a:solidFill>
                </a:rPr>
                <a:t>Költség</a:t>
              </a:r>
            </a:p>
          </p:txBody>
        </p:sp>
        <p:sp>
          <p:nvSpPr>
            <p:cNvPr id="23" name="Szövegdoboz 22">
              <a:extLst>
                <a:ext uri="{FF2B5EF4-FFF2-40B4-BE49-F238E27FC236}">
                  <a16:creationId xmlns:a16="http://schemas.microsoft.com/office/drawing/2014/main" id="{1D32010D-EBCF-4360-9E47-35F5CC910D8B}"/>
                </a:ext>
              </a:extLst>
            </p:cNvPr>
            <p:cNvSpPr txBox="1"/>
            <p:nvPr/>
          </p:nvSpPr>
          <p:spPr>
            <a:xfrm>
              <a:off x="5187303" y="2923067"/>
              <a:ext cx="1172772" cy="626223"/>
            </a:xfrm>
            <a:prstGeom prst="rect">
              <a:avLst/>
            </a:prstGeom>
            <a:noFill/>
          </p:spPr>
          <p:txBody>
            <a:bodyPr wrap="none" rtlCol="0">
              <a:normAutofit/>
            </a:bodyPr>
            <a:lstStyle/>
            <a:p>
              <a:pPr>
                <a:lnSpc>
                  <a:spcPct val="90000"/>
                </a:lnSpc>
                <a:spcAft>
                  <a:spcPts val="600"/>
                </a:spcAft>
              </a:pPr>
              <a:r>
                <a:rPr lang="hu-HU" sz="2400" b="1" dirty="0">
                  <a:solidFill>
                    <a:schemeClr val="bg1">
                      <a:lumMod val="75000"/>
                    </a:schemeClr>
                  </a:solidFill>
                </a:rPr>
                <a:t>Projekt</a:t>
              </a:r>
            </a:p>
          </p:txBody>
        </p:sp>
      </p:grpSp>
      <p:sp>
        <p:nvSpPr>
          <p:cNvPr id="2" name="Slide Number Placeholder 1">
            <a:extLst>
              <a:ext uri="{FF2B5EF4-FFF2-40B4-BE49-F238E27FC236}">
                <a16:creationId xmlns:a16="http://schemas.microsoft.com/office/drawing/2014/main" id="{5D413D32-14E8-4EAB-AFF4-E0D4D13FFA72}"/>
              </a:ext>
            </a:extLst>
          </p:cNvPr>
          <p:cNvSpPr>
            <a:spLocks noGrp="1"/>
          </p:cNvSpPr>
          <p:nvPr>
            <p:ph type="sldNum" sz="quarter" idx="12"/>
          </p:nvPr>
        </p:nvSpPr>
        <p:spPr/>
        <p:txBody>
          <a:bodyPr/>
          <a:lstStyle/>
          <a:p>
            <a:fld id="{B21332D6-23E1-476A-A412-822FBBA5E59B}" type="slidenum">
              <a:rPr lang="hu-HU" smtClean="0"/>
              <a:t>11</a:t>
            </a:fld>
            <a:endParaRPr lang="hu-HU"/>
          </a:p>
        </p:txBody>
      </p:sp>
    </p:spTree>
    <p:extLst>
      <p:ext uri="{BB962C8B-B14F-4D97-AF65-F5344CB8AC3E}">
        <p14:creationId xmlns:p14="http://schemas.microsoft.com/office/powerpoint/2010/main" val="479334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artalom helye 2">
            <a:extLst>
              <a:ext uri="{FF2B5EF4-FFF2-40B4-BE49-F238E27FC236}">
                <a16:creationId xmlns:a16="http://schemas.microsoft.com/office/drawing/2014/main" id="{76D02A5E-6E85-4E10-9672-985E58BD5D7E}"/>
              </a:ext>
            </a:extLst>
          </p:cNvPr>
          <p:cNvSpPr>
            <a:spLocks noGrp="1"/>
          </p:cNvSpPr>
          <p:nvPr>
            <p:ph idx="1"/>
          </p:nvPr>
        </p:nvSpPr>
        <p:spPr>
          <a:xfrm>
            <a:off x="4810259" y="649480"/>
            <a:ext cx="6555347" cy="5546047"/>
          </a:xfrm>
        </p:spPr>
        <p:txBody>
          <a:bodyPr anchor="ctr">
            <a:normAutofit/>
          </a:bodyPr>
          <a:lstStyle/>
          <a:p>
            <a:r>
              <a:rPr lang="hu-HU" sz="2000"/>
              <a:t>A projekt végrehajtásának költsége több tényezőtől függ, mint például a munkaerő költsége, anyagköltségek, eszközök, épületek, berendezések bérlésének vagy megvásárlásának költségei, tartalékok. </a:t>
            </a:r>
          </a:p>
          <a:p>
            <a:r>
              <a:rPr lang="hu-HU" sz="2000" dirty="0"/>
              <a:t>A költségek lehetnek változó költségek, amikor is a költség az igénybevétel </a:t>
            </a:r>
            <a:r>
              <a:rPr lang="hu-HU" sz="2000"/>
              <a:t>idejével,</a:t>
            </a:r>
            <a:r>
              <a:rPr lang="hu-HU" sz="2000" dirty="0"/>
              <a:t> vagy mennyiségével arányos, vagy lehetnek fixek (anyag-, vagy eszközköltség). </a:t>
            </a:r>
            <a:endParaRPr lang="hu-HU" sz="2000" dirty="0">
              <a:cs typeface="Calibri Light"/>
            </a:endParaRPr>
          </a:p>
          <a:p>
            <a:r>
              <a:rPr lang="hu-HU" sz="2000"/>
              <a:t>A fix költség alatt olyan költségeket értenek, amelyek nagysága nem függ az igénybevétel idejétől, például egy, a projekt végrehajtásához szükséges eszköz beszerzési költsége – gyakorlatilag – nem időfüggő.</a:t>
            </a:r>
          </a:p>
          <a:p>
            <a:endParaRPr lang="hu-HU" sz="2000"/>
          </a:p>
        </p:txBody>
      </p:sp>
      <p:pic>
        <p:nvPicPr>
          <p:cNvPr id="11" name="Kép 10" descr="A képen szöveg, clipart, vektorgrafika látható&#10;&#10;Automatikusan generált leírás">
            <a:extLst>
              <a:ext uri="{FF2B5EF4-FFF2-40B4-BE49-F238E27FC236}">
                <a16:creationId xmlns:a16="http://schemas.microsoft.com/office/drawing/2014/main" id="{F005ABAB-24EE-4833-B3EB-FC9EA0447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C2CA9063-514C-44D0-B5C0-C0B93EC9569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grpSp>
        <p:nvGrpSpPr>
          <p:cNvPr id="15" name="Csoportba foglalás 14">
            <a:extLst>
              <a:ext uri="{FF2B5EF4-FFF2-40B4-BE49-F238E27FC236}">
                <a16:creationId xmlns:a16="http://schemas.microsoft.com/office/drawing/2014/main" id="{A52FB187-5459-41F0-88BE-5498A1E8A23D}"/>
              </a:ext>
            </a:extLst>
          </p:cNvPr>
          <p:cNvGrpSpPr/>
          <p:nvPr/>
        </p:nvGrpSpPr>
        <p:grpSpPr>
          <a:xfrm>
            <a:off x="579676" y="1801676"/>
            <a:ext cx="2878464" cy="2554340"/>
            <a:chOff x="4158343" y="1317171"/>
            <a:chExt cx="3243943" cy="3178456"/>
          </a:xfrm>
        </p:grpSpPr>
        <p:sp>
          <p:nvSpPr>
            <p:cNvPr id="17" name="Háromszög 16">
              <a:extLst>
                <a:ext uri="{FF2B5EF4-FFF2-40B4-BE49-F238E27FC236}">
                  <a16:creationId xmlns:a16="http://schemas.microsoft.com/office/drawing/2014/main" id="{99FEC419-34F7-4105-8F0B-6EEEB5D49877}"/>
                </a:ext>
              </a:extLst>
            </p:cNvPr>
            <p:cNvSpPr/>
            <p:nvPr/>
          </p:nvSpPr>
          <p:spPr>
            <a:xfrm>
              <a:off x="4158343" y="1317171"/>
              <a:ext cx="3243943" cy="2796503"/>
            </a:xfrm>
            <a:prstGeom prst="triangle">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Szövegdoboz 18">
              <a:extLst>
                <a:ext uri="{FF2B5EF4-FFF2-40B4-BE49-F238E27FC236}">
                  <a16:creationId xmlns:a16="http://schemas.microsoft.com/office/drawing/2014/main" id="{A91A1848-B947-40DD-ADBD-A1B2C3B19531}"/>
                </a:ext>
              </a:extLst>
            </p:cNvPr>
            <p:cNvSpPr txBox="1"/>
            <p:nvPr/>
          </p:nvSpPr>
          <p:spPr>
            <a:xfrm>
              <a:off x="5343688" y="4126294"/>
              <a:ext cx="873252" cy="369333"/>
            </a:xfrm>
            <a:prstGeom prst="rect">
              <a:avLst/>
            </a:prstGeom>
            <a:noFill/>
          </p:spPr>
          <p:txBody>
            <a:bodyPr wrap="none" lIns="91440" tIns="45720" rIns="91440" bIns="45720" rtlCol="0" anchor="t">
              <a:noAutofit/>
            </a:bodyPr>
            <a:lstStyle/>
            <a:p>
              <a:pPr algn="ctr">
                <a:lnSpc>
                  <a:spcPct val="90000"/>
                </a:lnSpc>
                <a:spcAft>
                  <a:spcPts val="600"/>
                </a:spcAft>
              </a:pPr>
              <a:r>
                <a:rPr lang="hu-HU" sz="2400">
                  <a:solidFill>
                    <a:schemeClr val="bg1">
                      <a:lumMod val="75000"/>
                    </a:schemeClr>
                  </a:solidFill>
                </a:rPr>
                <a:t>Feladat</a:t>
              </a:r>
              <a:endParaRPr lang="hu-HU" sz="2400" dirty="0">
                <a:solidFill>
                  <a:schemeClr val="bg1">
                    <a:lumMod val="75000"/>
                  </a:schemeClr>
                </a:solidFill>
              </a:endParaRPr>
            </a:p>
          </p:txBody>
        </p:sp>
        <p:sp>
          <p:nvSpPr>
            <p:cNvPr id="21" name="Szövegdoboz 20">
              <a:extLst>
                <a:ext uri="{FF2B5EF4-FFF2-40B4-BE49-F238E27FC236}">
                  <a16:creationId xmlns:a16="http://schemas.microsoft.com/office/drawing/2014/main" id="{128DB774-F5BD-496E-9263-64A8BD67CB01}"/>
                </a:ext>
              </a:extLst>
            </p:cNvPr>
            <p:cNvSpPr txBox="1"/>
            <p:nvPr/>
          </p:nvSpPr>
          <p:spPr>
            <a:xfrm rot="18045721">
              <a:off x="4473685" y="2383973"/>
              <a:ext cx="486030" cy="369332"/>
            </a:xfrm>
            <a:prstGeom prst="rect">
              <a:avLst/>
            </a:prstGeom>
            <a:noFill/>
          </p:spPr>
          <p:txBody>
            <a:bodyPr wrap="none" rtlCol="0">
              <a:noAutofit/>
            </a:bodyPr>
            <a:lstStyle/>
            <a:p>
              <a:pPr>
                <a:lnSpc>
                  <a:spcPct val="90000"/>
                </a:lnSpc>
                <a:spcAft>
                  <a:spcPts val="600"/>
                </a:spcAft>
              </a:pPr>
              <a:r>
                <a:rPr lang="hu-HU" sz="2400" dirty="0">
                  <a:solidFill>
                    <a:schemeClr val="bg1">
                      <a:lumMod val="75000"/>
                    </a:schemeClr>
                  </a:solidFill>
                </a:rPr>
                <a:t>Idő</a:t>
              </a:r>
            </a:p>
          </p:txBody>
        </p:sp>
        <p:sp>
          <p:nvSpPr>
            <p:cNvPr id="22" name="Szövegdoboz 21">
              <a:extLst>
                <a:ext uri="{FF2B5EF4-FFF2-40B4-BE49-F238E27FC236}">
                  <a16:creationId xmlns:a16="http://schemas.microsoft.com/office/drawing/2014/main" id="{638895A4-CE93-4C9B-B159-9FC156CD6EBD}"/>
                </a:ext>
              </a:extLst>
            </p:cNvPr>
            <p:cNvSpPr txBox="1"/>
            <p:nvPr/>
          </p:nvSpPr>
          <p:spPr>
            <a:xfrm rot="3566504">
              <a:off x="6285316" y="1584053"/>
              <a:ext cx="866584" cy="369332"/>
            </a:xfrm>
            <a:prstGeom prst="rect">
              <a:avLst/>
            </a:prstGeom>
            <a:noFill/>
          </p:spPr>
          <p:txBody>
            <a:bodyPr wrap="none" rtlCol="0">
              <a:noAutofit/>
            </a:bodyPr>
            <a:lstStyle/>
            <a:p>
              <a:pPr>
                <a:lnSpc>
                  <a:spcPct val="90000"/>
                </a:lnSpc>
                <a:spcAft>
                  <a:spcPts val="600"/>
                </a:spcAft>
              </a:pPr>
              <a:r>
                <a:rPr lang="hu-HU" sz="4800" dirty="0">
                  <a:solidFill>
                    <a:schemeClr val="bg1"/>
                  </a:solidFill>
                </a:rPr>
                <a:t>Költség</a:t>
              </a:r>
              <a:endParaRPr lang="hu-HU" sz="4000" dirty="0">
                <a:solidFill>
                  <a:schemeClr val="bg1"/>
                </a:solidFill>
              </a:endParaRPr>
            </a:p>
          </p:txBody>
        </p:sp>
        <p:sp>
          <p:nvSpPr>
            <p:cNvPr id="23" name="Szövegdoboz 22">
              <a:extLst>
                <a:ext uri="{FF2B5EF4-FFF2-40B4-BE49-F238E27FC236}">
                  <a16:creationId xmlns:a16="http://schemas.microsoft.com/office/drawing/2014/main" id="{1572FB8A-1EC5-418E-AF20-84209CD4A91D}"/>
                </a:ext>
              </a:extLst>
            </p:cNvPr>
            <p:cNvSpPr txBox="1"/>
            <p:nvPr/>
          </p:nvSpPr>
          <p:spPr>
            <a:xfrm>
              <a:off x="5187303" y="2923067"/>
              <a:ext cx="1172772" cy="626223"/>
            </a:xfrm>
            <a:prstGeom prst="rect">
              <a:avLst/>
            </a:prstGeom>
            <a:noFill/>
          </p:spPr>
          <p:txBody>
            <a:bodyPr wrap="none" rtlCol="0">
              <a:normAutofit/>
            </a:bodyPr>
            <a:lstStyle/>
            <a:p>
              <a:pPr>
                <a:lnSpc>
                  <a:spcPct val="90000"/>
                </a:lnSpc>
                <a:spcAft>
                  <a:spcPts val="600"/>
                </a:spcAft>
              </a:pPr>
              <a:r>
                <a:rPr lang="hu-HU" sz="2400" b="1" dirty="0">
                  <a:solidFill>
                    <a:schemeClr val="bg1">
                      <a:lumMod val="75000"/>
                    </a:schemeClr>
                  </a:solidFill>
                </a:rPr>
                <a:t>Projekt</a:t>
              </a:r>
            </a:p>
          </p:txBody>
        </p:sp>
      </p:grpSp>
      <p:sp>
        <p:nvSpPr>
          <p:cNvPr id="2" name="Slide Number Placeholder 1">
            <a:extLst>
              <a:ext uri="{FF2B5EF4-FFF2-40B4-BE49-F238E27FC236}">
                <a16:creationId xmlns:a16="http://schemas.microsoft.com/office/drawing/2014/main" id="{609AC358-5C56-4A10-A3C7-5CAA8997C757}"/>
              </a:ext>
            </a:extLst>
          </p:cNvPr>
          <p:cNvSpPr>
            <a:spLocks noGrp="1"/>
          </p:cNvSpPr>
          <p:nvPr>
            <p:ph type="sldNum" sz="quarter" idx="12"/>
          </p:nvPr>
        </p:nvSpPr>
        <p:spPr/>
        <p:txBody>
          <a:bodyPr/>
          <a:lstStyle/>
          <a:p>
            <a:fld id="{B21332D6-23E1-476A-A412-822FBBA5E59B}" type="slidenum">
              <a:rPr lang="hu-HU" smtClean="0"/>
              <a:t>12</a:t>
            </a:fld>
            <a:endParaRPr lang="hu-HU"/>
          </a:p>
        </p:txBody>
      </p:sp>
    </p:spTree>
    <p:extLst>
      <p:ext uri="{BB962C8B-B14F-4D97-AF65-F5344CB8AC3E}">
        <p14:creationId xmlns:p14="http://schemas.microsoft.com/office/powerpoint/2010/main" val="3912437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able 23">
            <a:extLst>
              <a:ext uri="{FF2B5EF4-FFF2-40B4-BE49-F238E27FC236}">
                <a16:creationId xmlns:a16="http://schemas.microsoft.com/office/drawing/2014/main" id="{2397B30E-B4BD-43B4-8B90-0F0D3E707757}"/>
              </a:ext>
            </a:extLst>
          </p:cNvPr>
          <p:cNvGraphicFramePr>
            <a:graphicFrameLocks noGrp="1"/>
          </p:cNvGraphicFramePr>
          <p:nvPr>
            <p:extLst>
              <p:ext uri="{D42A27DB-BD31-4B8C-83A1-F6EECF244321}">
                <p14:modId xmlns:p14="http://schemas.microsoft.com/office/powerpoint/2010/main" val="2719118680"/>
              </p:ext>
            </p:extLst>
          </p:nvPr>
        </p:nvGraphicFramePr>
        <p:xfrm>
          <a:off x="1999996" y="1691640"/>
          <a:ext cx="8128000" cy="3642696"/>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1901846"/>
                    </a:ext>
                  </a:extLst>
                </a:gridCol>
                <a:gridCol w="2032000">
                  <a:extLst>
                    <a:ext uri="{9D8B030D-6E8A-4147-A177-3AD203B41FA5}">
                      <a16:colId xmlns:a16="http://schemas.microsoft.com/office/drawing/2014/main" val="3152882170"/>
                    </a:ext>
                  </a:extLst>
                </a:gridCol>
                <a:gridCol w="2032000">
                  <a:extLst>
                    <a:ext uri="{9D8B030D-6E8A-4147-A177-3AD203B41FA5}">
                      <a16:colId xmlns:a16="http://schemas.microsoft.com/office/drawing/2014/main" val="1751142929"/>
                    </a:ext>
                  </a:extLst>
                </a:gridCol>
                <a:gridCol w="2032000">
                  <a:extLst>
                    <a:ext uri="{9D8B030D-6E8A-4147-A177-3AD203B41FA5}">
                      <a16:colId xmlns:a16="http://schemas.microsoft.com/office/drawing/2014/main" val="3270106657"/>
                    </a:ext>
                  </a:extLst>
                </a:gridCol>
              </a:tblGrid>
              <a:tr h="3282696">
                <a:tc>
                  <a:txBody>
                    <a:bodyPr/>
                    <a:lstStyle/>
                    <a:p>
                      <a:pPr algn="l"/>
                      <a:endParaRPr lang="hu-HU" sz="1400" b="0" dirty="0">
                        <a:solidFill>
                          <a:schemeClr val="tx1"/>
                        </a:solidFill>
                      </a:endParaRPr>
                    </a:p>
                  </a:txBody>
                  <a:tcPr>
                    <a:solidFill>
                      <a:schemeClr val="bg1">
                        <a:lumMod val="95000"/>
                      </a:schemeClr>
                    </a:solidFill>
                  </a:tcPr>
                </a:tc>
                <a:tc>
                  <a:txBody>
                    <a:bodyPr/>
                    <a:lstStyle/>
                    <a:p>
                      <a:pPr algn="l"/>
                      <a:endParaRPr lang="hu-HU" sz="1400" b="0" dirty="0">
                        <a:solidFill>
                          <a:schemeClr val="tx1"/>
                        </a:solidFill>
                      </a:endParaRPr>
                    </a:p>
                  </a:txBody>
                  <a:tcPr>
                    <a:noFill/>
                  </a:tcPr>
                </a:tc>
                <a:tc>
                  <a:txBody>
                    <a:bodyPr/>
                    <a:lstStyle/>
                    <a:p>
                      <a:pPr algn="l"/>
                      <a:endParaRPr lang="hu-HU" sz="1400" b="0" dirty="0">
                        <a:solidFill>
                          <a:schemeClr val="tx1"/>
                        </a:solidFill>
                      </a:endParaRPr>
                    </a:p>
                  </a:txBody>
                  <a:tcPr>
                    <a:solidFill>
                      <a:schemeClr val="bg1">
                        <a:lumMod val="95000"/>
                      </a:schemeClr>
                    </a:solidFill>
                  </a:tcPr>
                </a:tc>
                <a:tc>
                  <a:txBody>
                    <a:bodyPr/>
                    <a:lstStyle/>
                    <a:p>
                      <a:pPr algn="l"/>
                      <a:endParaRPr lang="hu-HU" sz="1400" b="0" dirty="0">
                        <a:solidFill>
                          <a:schemeClr val="tx1"/>
                        </a:solidFill>
                      </a:endParaRPr>
                    </a:p>
                  </a:txBody>
                  <a:tcPr>
                    <a:noFill/>
                  </a:tcPr>
                </a:tc>
                <a:extLst>
                  <a:ext uri="{0D108BD9-81ED-4DB2-BD59-A6C34878D82A}">
                    <a16:rowId xmlns:a16="http://schemas.microsoft.com/office/drawing/2014/main" val="2878114355"/>
                  </a:ext>
                </a:extLst>
              </a:tr>
              <a:tr h="360000">
                <a:tc>
                  <a:txBody>
                    <a:bodyPr/>
                    <a:lstStyle/>
                    <a:p>
                      <a:pPr algn="ctr"/>
                      <a:r>
                        <a:rPr lang="hu-HU" sz="1600" b="0" dirty="0">
                          <a:solidFill>
                            <a:schemeClr val="tx1"/>
                          </a:solidFill>
                        </a:rPr>
                        <a:t>Koncepció</a:t>
                      </a:r>
                    </a:p>
                  </a:txBody>
                  <a:tcPr/>
                </a:tc>
                <a:tc>
                  <a:txBody>
                    <a:bodyPr/>
                    <a:lstStyle/>
                    <a:p>
                      <a:pPr algn="ctr"/>
                      <a:r>
                        <a:rPr lang="hu-HU" sz="1600" b="0" dirty="0">
                          <a:solidFill>
                            <a:schemeClr val="tx1"/>
                          </a:solidFill>
                        </a:rPr>
                        <a:t>Tervezés/Szervezés</a:t>
                      </a:r>
                    </a:p>
                  </a:txBody>
                  <a:tcPr/>
                </a:tc>
                <a:tc>
                  <a:txBody>
                    <a:bodyPr/>
                    <a:lstStyle/>
                    <a:p>
                      <a:pPr algn="ctr"/>
                      <a:r>
                        <a:rPr lang="hu-HU" sz="1600" b="0" dirty="0">
                          <a:solidFill>
                            <a:schemeClr val="tx1"/>
                          </a:solidFill>
                        </a:rPr>
                        <a:t>Megvalósítás</a:t>
                      </a:r>
                    </a:p>
                  </a:txBody>
                  <a:tcPr/>
                </a:tc>
                <a:tc>
                  <a:txBody>
                    <a:bodyPr/>
                    <a:lstStyle/>
                    <a:p>
                      <a:pPr algn="ctr"/>
                      <a:r>
                        <a:rPr lang="hu-HU" sz="1600" b="0" dirty="0">
                          <a:solidFill>
                            <a:schemeClr val="tx1"/>
                          </a:solidFill>
                        </a:rPr>
                        <a:t>Befejezés</a:t>
                      </a:r>
                    </a:p>
                  </a:txBody>
                  <a:tcPr/>
                </a:tc>
                <a:extLst>
                  <a:ext uri="{0D108BD9-81ED-4DB2-BD59-A6C34878D82A}">
                    <a16:rowId xmlns:a16="http://schemas.microsoft.com/office/drawing/2014/main" val="1946988905"/>
                  </a:ext>
                </a:extLst>
              </a:tr>
            </a:tbl>
          </a:graphicData>
        </a:graphic>
      </p:graphicFrame>
      <p:sp>
        <p:nvSpPr>
          <p:cNvPr id="8" name="Rectangle 7">
            <a:extLst>
              <a:ext uri="{FF2B5EF4-FFF2-40B4-BE49-F238E27FC236}">
                <a16:creationId xmlns:a16="http://schemas.microsoft.com/office/drawing/2014/main" id="{E82693EC-E16F-4EED-98FD-DE77755A8A52}"/>
              </a:ext>
            </a:extLst>
          </p:cNvPr>
          <p:cNvSpPr/>
          <p:nvPr/>
        </p:nvSpPr>
        <p:spPr>
          <a:xfrm>
            <a:off x="350623" y="5695209"/>
            <a:ext cx="11319006" cy="1017757"/>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u-HU" sz="1600" dirty="0">
                <a:solidFill>
                  <a:srgbClr val="294475"/>
                </a:solidFill>
              </a:rPr>
              <a:t>A stratégiaorientált szemléletmódnak megfelelően alakítható ki egy olyan általános eljárásmód, amelynek középpontjában a szervezeti stratégia található. Fontos, hogy a projekt véghezvitele, stratégiájának kialakítása, minden egyes belátható résztevékenység logikus </a:t>
            </a:r>
            <a:r>
              <a:rPr lang="hu-HU" sz="1600">
                <a:solidFill>
                  <a:srgbClr val="294475"/>
                </a:solidFill>
              </a:rPr>
              <a:t>összekapcsolása révén történjen. Ez a folyamat vezérvonala, mely olyan célt szolgál, mint a házépítés során az alap. </a:t>
            </a:r>
          </a:p>
        </p:txBody>
      </p:sp>
      <p:sp>
        <p:nvSpPr>
          <p:cNvPr id="2" name="Title 1">
            <a:extLst>
              <a:ext uri="{FF2B5EF4-FFF2-40B4-BE49-F238E27FC236}">
                <a16:creationId xmlns:a16="http://schemas.microsoft.com/office/drawing/2014/main" id="{B11034DE-0553-4BBB-8051-A45FF793AC61}"/>
              </a:ext>
            </a:extLst>
          </p:cNvPr>
          <p:cNvSpPr>
            <a:spLocks noGrp="1"/>
          </p:cNvSpPr>
          <p:nvPr>
            <p:ph type="title"/>
          </p:nvPr>
        </p:nvSpPr>
        <p:spPr>
          <a:xfrm>
            <a:off x="981076" y="96524"/>
            <a:ext cx="10128884" cy="647271"/>
          </a:xfrm>
        </p:spPr>
        <p:txBody>
          <a:bodyPr>
            <a:normAutofit/>
          </a:bodyPr>
          <a:lstStyle/>
          <a:p>
            <a:r>
              <a:rPr lang="hu-HU" sz="3000" b="1" dirty="0">
                <a:solidFill>
                  <a:schemeClr val="bg1"/>
                </a:solidFill>
                <a:highlight>
                  <a:srgbClr val="294475"/>
                </a:highlight>
              </a:rPr>
              <a:t>A projekt életciklus görbe</a:t>
            </a:r>
          </a:p>
        </p:txBody>
      </p:sp>
      <p:sp>
        <p:nvSpPr>
          <p:cNvPr id="3" name="Slide Number Placeholder 2">
            <a:extLst>
              <a:ext uri="{FF2B5EF4-FFF2-40B4-BE49-F238E27FC236}">
                <a16:creationId xmlns:a16="http://schemas.microsoft.com/office/drawing/2014/main" id="{455E6224-7F9B-4F7B-839C-C06A5AA0197C}"/>
              </a:ext>
            </a:extLst>
          </p:cNvPr>
          <p:cNvSpPr>
            <a:spLocks noGrp="1"/>
          </p:cNvSpPr>
          <p:nvPr>
            <p:ph type="sldNum" sz="quarter" idx="12"/>
          </p:nvPr>
        </p:nvSpPr>
        <p:spPr>
          <a:xfrm>
            <a:off x="8610600" y="6356350"/>
            <a:ext cx="3517736" cy="365125"/>
          </a:xfrm>
        </p:spPr>
        <p:txBody>
          <a:bodyPr/>
          <a:lstStyle/>
          <a:p>
            <a:fld id="{B21332D6-23E1-476A-A412-822FBBA5E59B}" type="slidenum">
              <a:rPr lang="hu-HU" smtClean="0"/>
              <a:t>13</a:t>
            </a:fld>
            <a:endParaRPr lang="hu-HU" dirty="0"/>
          </a:p>
        </p:txBody>
      </p:sp>
      <p:pic>
        <p:nvPicPr>
          <p:cNvPr id="5" name="Kép 10" descr="A képen szöveg, clipart, vektorgrafika látható&#10;&#10;Automatikusan generált leírás">
            <a:extLst>
              <a:ext uri="{FF2B5EF4-FFF2-40B4-BE49-F238E27FC236}">
                <a16:creationId xmlns:a16="http://schemas.microsoft.com/office/drawing/2014/main" id="{5DF5C3B2-AA48-4B28-9F7A-2B8CA6B86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0923" y="119696"/>
            <a:ext cx="917412" cy="410781"/>
          </a:xfrm>
          <a:prstGeom prst="rect">
            <a:avLst/>
          </a:prstGeom>
        </p:spPr>
      </p:pic>
      <p:pic>
        <p:nvPicPr>
          <p:cNvPr id="6" name="Kép 12">
            <a:extLst>
              <a:ext uri="{FF2B5EF4-FFF2-40B4-BE49-F238E27FC236}">
                <a16:creationId xmlns:a16="http://schemas.microsoft.com/office/drawing/2014/main" id="{B3527CC4-34DC-4D51-9D93-1FBA8048721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818" y="155780"/>
            <a:ext cx="800295" cy="391042"/>
          </a:xfrm>
          <a:prstGeom prst="rect">
            <a:avLst/>
          </a:prstGeom>
        </p:spPr>
      </p:pic>
      <p:sp>
        <p:nvSpPr>
          <p:cNvPr id="9" name="Tartalom helye 1">
            <a:extLst>
              <a:ext uri="{FF2B5EF4-FFF2-40B4-BE49-F238E27FC236}">
                <a16:creationId xmlns:a16="http://schemas.microsoft.com/office/drawing/2014/main" id="{5B68E723-F877-4E07-961B-A0755E0274A2}"/>
              </a:ext>
            </a:extLst>
          </p:cNvPr>
          <p:cNvSpPr txBox="1">
            <a:spLocks/>
          </p:cNvSpPr>
          <p:nvPr/>
        </p:nvSpPr>
        <p:spPr>
          <a:xfrm>
            <a:off x="341479" y="5459031"/>
            <a:ext cx="2582284"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Projektciklus</a:t>
            </a:r>
          </a:p>
        </p:txBody>
      </p:sp>
      <p:cxnSp>
        <p:nvCxnSpPr>
          <p:cNvPr id="11" name="Straight Arrow Connector 10">
            <a:extLst>
              <a:ext uri="{FF2B5EF4-FFF2-40B4-BE49-F238E27FC236}">
                <a16:creationId xmlns:a16="http://schemas.microsoft.com/office/drawing/2014/main" id="{FB550249-CA28-4E54-AA21-FA08C3F394FF}"/>
              </a:ext>
            </a:extLst>
          </p:cNvPr>
          <p:cNvCxnSpPr/>
          <p:nvPr/>
        </p:nvCxnSpPr>
        <p:spPr>
          <a:xfrm flipV="1">
            <a:off x="1993392" y="1691640"/>
            <a:ext cx="0" cy="3209544"/>
          </a:xfrm>
          <a:prstGeom prst="straightConnector1">
            <a:avLst/>
          </a:prstGeom>
          <a:ln w="19050">
            <a:solidFill>
              <a:srgbClr val="294475"/>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E3F6F0C-7712-418F-9EFA-D80501F532B2}"/>
              </a:ext>
            </a:extLst>
          </p:cNvPr>
          <p:cNvCxnSpPr>
            <a:cxnSpLocks/>
          </p:cNvCxnSpPr>
          <p:nvPr/>
        </p:nvCxnSpPr>
        <p:spPr>
          <a:xfrm>
            <a:off x="1993392" y="4901184"/>
            <a:ext cx="8141208" cy="0"/>
          </a:xfrm>
          <a:prstGeom prst="straightConnector1">
            <a:avLst/>
          </a:prstGeom>
          <a:ln w="19050">
            <a:solidFill>
              <a:srgbClr val="294475"/>
            </a:solidFill>
            <a:tailEnd type="triangle"/>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D15044C-33EA-4CDC-B6E0-BFF7DDBE0506}"/>
              </a:ext>
            </a:extLst>
          </p:cNvPr>
          <p:cNvSpPr/>
          <p:nvPr/>
        </p:nvSpPr>
        <p:spPr>
          <a:xfrm>
            <a:off x="2002536" y="1820295"/>
            <a:ext cx="7953110" cy="3086985"/>
          </a:xfrm>
          <a:custGeom>
            <a:avLst/>
            <a:gdLst>
              <a:gd name="connsiteX0" fmla="*/ 0 w 7953110"/>
              <a:gd name="connsiteY0" fmla="*/ 2532249 h 3086985"/>
              <a:gd name="connsiteX1" fmla="*/ 1773936 w 7953110"/>
              <a:gd name="connsiteY1" fmla="*/ 2486529 h 3086985"/>
              <a:gd name="connsiteX2" fmla="*/ 2606040 w 7953110"/>
              <a:gd name="connsiteY2" fmla="*/ 1544697 h 3086985"/>
              <a:gd name="connsiteX3" fmla="*/ 3035808 w 7953110"/>
              <a:gd name="connsiteY3" fmla="*/ 813177 h 3086985"/>
              <a:gd name="connsiteX4" fmla="*/ 3557016 w 7953110"/>
              <a:gd name="connsiteY4" fmla="*/ 264537 h 3086985"/>
              <a:gd name="connsiteX5" fmla="*/ 4416552 w 7953110"/>
              <a:gd name="connsiteY5" fmla="*/ 8505 h 3086985"/>
              <a:gd name="connsiteX6" fmla="*/ 5294376 w 7953110"/>
              <a:gd name="connsiteY6" fmla="*/ 99945 h 3086985"/>
              <a:gd name="connsiteX7" fmla="*/ 6053328 w 7953110"/>
              <a:gd name="connsiteY7" fmla="*/ 474849 h 3086985"/>
              <a:gd name="connsiteX8" fmla="*/ 6409944 w 7953110"/>
              <a:gd name="connsiteY8" fmla="*/ 1032633 h 3086985"/>
              <a:gd name="connsiteX9" fmla="*/ 6784848 w 7953110"/>
              <a:gd name="connsiteY9" fmla="*/ 1636137 h 3086985"/>
              <a:gd name="connsiteX10" fmla="*/ 7251192 w 7953110"/>
              <a:gd name="connsiteY10" fmla="*/ 2257929 h 3086985"/>
              <a:gd name="connsiteX11" fmla="*/ 7662672 w 7953110"/>
              <a:gd name="connsiteY11" fmla="*/ 2733417 h 3086985"/>
              <a:gd name="connsiteX12" fmla="*/ 7936992 w 7953110"/>
              <a:gd name="connsiteY12" fmla="*/ 3062601 h 3086985"/>
              <a:gd name="connsiteX13" fmla="*/ 7918704 w 7953110"/>
              <a:gd name="connsiteY13" fmla="*/ 3062601 h 308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53110" h="3086985">
                <a:moveTo>
                  <a:pt x="0" y="2532249"/>
                </a:moveTo>
                <a:cubicBezTo>
                  <a:pt x="669798" y="2591685"/>
                  <a:pt x="1339596" y="2651121"/>
                  <a:pt x="1773936" y="2486529"/>
                </a:cubicBezTo>
                <a:cubicBezTo>
                  <a:pt x="2208276" y="2321937"/>
                  <a:pt x="2395728" y="1823589"/>
                  <a:pt x="2606040" y="1544697"/>
                </a:cubicBezTo>
                <a:cubicBezTo>
                  <a:pt x="2816352" y="1265805"/>
                  <a:pt x="2877312" y="1026537"/>
                  <a:pt x="3035808" y="813177"/>
                </a:cubicBezTo>
                <a:cubicBezTo>
                  <a:pt x="3194304" y="599817"/>
                  <a:pt x="3326892" y="398649"/>
                  <a:pt x="3557016" y="264537"/>
                </a:cubicBezTo>
                <a:cubicBezTo>
                  <a:pt x="3787140" y="130425"/>
                  <a:pt x="4126992" y="35937"/>
                  <a:pt x="4416552" y="8505"/>
                </a:cubicBezTo>
                <a:cubicBezTo>
                  <a:pt x="4706112" y="-18927"/>
                  <a:pt x="5021580" y="22221"/>
                  <a:pt x="5294376" y="99945"/>
                </a:cubicBezTo>
                <a:cubicBezTo>
                  <a:pt x="5567172" y="177669"/>
                  <a:pt x="5867400" y="319401"/>
                  <a:pt x="6053328" y="474849"/>
                </a:cubicBezTo>
                <a:cubicBezTo>
                  <a:pt x="6239256" y="630297"/>
                  <a:pt x="6288024" y="839085"/>
                  <a:pt x="6409944" y="1032633"/>
                </a:cubicBezTo>
                <a:cubicBezTo>
                  <a:pt x="6531864" y="1226181"/>
                  <a:pt x="6644640" y="1431921"/>
                  <a:pt x="6784848" y="1636137"/>
                </a:cubicBezTo>
                <a:cubicBezTo>
                  <a:pt x="6925056" y="1840353"/>
                  <a:pt x="7104888" y="2075049"/>
                  <a:pt x="7251192" y="2257929"/>
                </a:cubicBezTo>
                <a:cubicBezTo>
                  <a:pt x="7397496" y="2440809"/>
                  <a:pt x="7548372" y="2599305"/>
                  <a:pt x="7662672" y="2733417"/>
                </a:cubicBezTo>
                <a:cubicBezTo>
                  <a:pt x="7776972" y="2867529"/>
                  <a:pt x="7894320" y="3007737"/>
                  <a:pt x="7936992" y="3062601"/>
                </a:cubicBezTo>
                <a:cubicBezTo>
                  <a:pt x="7979664" y="3117465"/>
                  <a:pt x="7924800" y="3062601"/>
                  <a:pt x="7918704" y="3062601"/>
                </a:cubicBezTo>
              </a:path>
            </a:pathLst>
          </a:custGeom>
          <a:noFill/>
          <a:ln w="28575">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4" name="Rectangle 23">
            <a:extLst>
              <a:ext uri="{FF2B5EF4-FFF2-40B4-BE49-F238E27FC236}">
                <a16:creationId xmlns:a16="http://schemas.microsoft.com/office/drawing/2014/main" id="{19141210-48C2-4EF6-ACAB-48D990208FF4}"/>
              </a:ext>
            </a:extLst>
          </p:cNvPr>
          <p:cNvSpPr/>
          <p:nvPr/>
        </p:nvSpPr>
        <p:spPr>
          <a:xfrm>
            <a:off x="341479" y="1163338"/>
            <a:ext cx="2762787" cy="1700784"/>
          </a:xfrm>
          <a:prstGeom prst="rect">
            <a:avLst/>
          </a:prstGeom>
          <a:solidFill>
            <a:schemeClr val="bg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hu-HU" sz="1400" b="0" dirty="0">
                <a:solidFill>
                  <a:schemeClr val="tx1"/>
                </a:solidFill>
              </a:rPr>
              <a:t>A </a:t>
            </a:r>
            <a:r>
              <a:rPr lang="hu-HU" sz="1400" b="1" dirty="0">
                <a:solidFill>
                  <a:schemeClr val="accent1"/>
                </a:solidFill>
              </a:rPr>
              <a:t>koncepció</a:t>
            </a:r>
            <a:r>
              <a:rPr lang="hu-HU" sz="1400" b="0" dirty="0">
                <a:solidFill>
                  <a:schemeClr val="tx1"/>
                </a:solidFill>
              </a:rPr>
              <a:t> kialakítása a sikeres projekt szempontjából a legfontosabb fázis. Itt kerül meghatározásra a célkitűzés és tisztázódnak a pontos elvárások.</a:t>
            </a:r>
          </a:p>
          <a:p>
            <a:pPr algn="l"/>
            <a:r>
              <a:rPr lang="hu-HU" sz="1400" b="0" dirty="0">
                <a:solidFill>
                  <a:schemeClr val="tx1"/>
                </a:solidFill>
              </a:rPr>
              <a:t>Ebben a fázisban tanulmánytervet kell készíteni, mely tartalmazza a leglényegesebb elemeket</a:t>
            </a:r>
          </a:p>
        </p:txBody>
      </p:sp>
      <p:sp>
        <p:nvSpPr>
          <p:cNvPr id="25" name="Rectangle 24">
            <a:extLst>
              <a:ext uri="{FF2B5EF4-FFF2-40B4-BE49-F238E27FC236}">
                <a16:creationId xmlns:a16="http://schemas.microsoft.com/office/drawing/2014/main" id="{574151FC-A4F4-460F-B909-25E2A24E5980}"/>
              </a:ext>
            </a:extLst>
          </p:cNvPr>
          <p:cNvSpPr/>
          <p:nvPr/>
        </p:nvSpPr>
        <p:spPr>
          <a:xfrm>
            <a:off x="4017783" y="951168"/>
            <a:ext cx="2063015" cy="2011295"/>
          </a:xfrm>
          <a:prstGeom prst="rect">
            <a:avLst/>
          </a:prstGeom>
          <a:solidFill>
            <a:schemeClr val="bg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hu-HU" sz="1400" b="0" dirty="0">
                <a:solidFill>
                  <a:schemeClr val="tx1"/>
                </a:solidFill>
              </a:rPr>
              <a:t>A </a:t>
            </a:r>
            <a:r>
              <a:rPr lang="hu-HU" sz="1400" b="1" dirty="0">
                <a:solidFill>
                  <a:schemeClr val="accent1"/>
                </a:solidFill>
              </a:rPr>
              <a:t>tervezés, szervezés </a:t>
            </a:r>
            <a:r>
              <a:rPr lang="hu-HU" sz="1400" b="0" dirty="0">
                <a:solidFill>
                  <a:schemeClr val="tx1"/>
                </a:solidFill>
              </a:rPr>
              <a:t>során elemi munkaegységekre kell osztani a megfogalmazott célkitűzéseket.</a:t>
            </a:r>
          </a:p>
          <a:p>
            <a:pPr algn="l"/>
            <a:r>
              <a:rPr lang="hu-HU" sz="1400" b="0" dirty="0">
                <a:solidFill>
                  <a:schemeClr val="tx1"/>
                </a:solidFill>
              </a:rPr>
              <a:t>Ezek megvalósításának erőforrásigényét, kockázatait szükséges vizsgálni.  </a:t>
            </a:r>
          </a:p>
        </p:txBody>
      </p:sp>
      <p:sp>
        <p:nvSpPr>
          <p:cNvPr id="26" name="Rectangle 25">
            <a:extLst>
              <a:ext uri="{FF2B5EF4-FFF2-40B4-BE49-F238E27FC236}">
                <a16:creationId xmlns:a16="http://schemas.microsoft.com/office/drawing/2014/main" id="{77AFB1DD-4254-478B-BBBD-BFCA7C238C2A}"/>
              </a:ext>
            </a:extLst>
          </p:cNvPr>
          <p:cNvSpPr/>
          <p:nvPr/>
        </p:nvSpPr>
        <p:spPr>
          <a:xfrm>
            <a:off x="6545149" y="458683"/>
            <a:ext cx="2063015" cy="2683729"/>
          </a:xfrm>
          <a:prstGeom prst="rect">
            <a:avLst/>
          </a:prstGeom>
          <a:solidFill>
            <a:schemeClr val="bg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hu-HU" sz="1400" b="0" dirty="0">
                <a:solidFill>
                  <a:schemeClr val="tx1"/>
                </a:solidFill>
              </a:rPr>
              <a:t>A végrehajtás, </a:t>
            </a:r>
            <a:r>
              <a:rPr lang="hu-HU" sz="1400" b="1" dirty="0">
                <a:solidFill>
                  <a:schemeClr val="accent1"/>
                </a:solidFill>
              </a:rPr>
              <a:t>megvalósítás</a:t>
            </a:r>
            <a:r>
              <a:rPr lang="hu-HU" sz="1400" b="0" dirty="0">
                <a:solidFill>
                  <a:schemeClr val="tx1"/>
                </a:solidFill>
              </a:rPr>
              <a:t> szakasz a tervek alapján történő </a:t>
            </a:r>
            <a:r>
              <a:rPr lang="hu-HU" sz="1400" dirty="0">
                <a:solidFill>
                  <a:schemeClr val="tx1"/>
                </a:solidFill>
              </a:rPr>
              <a:t>kivitelezést jelenti. A megvalósítás során a terveket folyamatosan ellenőrizzük, az attól való éltérés esetén vizsgáljuk az eltérés okát, szükségességét. </a:t>
            </a:r>
          </a:p>
          <a:p>
            <a:pPr algn="l"/>
            <a:r>
              <a:rPr lang="hu-HU" sz="1400" b="0" dirty="0">
                <a:solidFill>
                  <a:schemeClr val="tx1"/>
                </a:solidFill>
              </a:rPr>
              <a:t>A megvalósítás dokumentáljuk.</a:t>
            </a:r>
          </a:p>
        </p:txBody>
      </p:sp>
      <p:sp>
        <p:nvSpPr>
          <p:cNvPr id="28" name="Rectangle 27">
            <a:extLst>
              <a:ext uri="{FF2B5EF4-FFF2-40B4-BE49-F238E27FC236}">
                <a16:creationId xmlns:a16="http://schemas.microsoft.com/office/drawing/2014/main" id="{70B03693-FC0D-4839-9146-1927D1CD5FCC}"/>
              </a:ext>
            </a:extLst>
          </p:cNvPr>
          <p:cNvSpPr/>
          <p:nvPr/>
        </p:nvSpPr>
        <p:spPr>
          <a:xfrm>
            <a:off x="9038603" y="1847116"/>
            <a:ext cx="2762787" cy="1295296"/>
          </a:xfrm>
          <a:prstGeom prst="rect">
            <a:avLst/>
          </a:prstGeom>
          <a:solidFill>
            <a:schemeClr val="bg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hu-HU" sz="1400" b="0" dirty="0">
                <a:solidFill>
                  <a:schemeClr val="tx1"/>
                </a:solidFill>
              </a:rPr>
              <a:t>A </a:t>
            </a:r>
            <a:r>
              <a:rPr lang="hu-HU" sz="1400" b="1" dirty="0">
                <a:solidFill>
                  <a:schemeClr val="accent1"/>
                </a:solidFill>
              </a:rPr>
              <a:t>befejezés</a:t>
            </a:r>
            <a:r>
              <a:rPr lang="hu-HU" sz="1400" b="0" dirty="0">
                <a:solidFill>
                  <a:schemeClr val="tx1"/>
                </a:solidFill>
              </a:rPr>
              <a:t> fázisában kerül sor a projektjelentések elemzésére. A megfelelő visszacsatol és értékelés biztosítja a szervezet tanulását.</a:t>
            </a:r>
          </a:p>
        </p:txBody>
      </p:sp>
      <p:sp>
        <p:nvSpPr>
          <p:cNvPr id="29" name="Oval 28">
            <a:extLst>
              <a:ext uri="{FF2B5EF4-FFF2-40B4-BE49-F238E27FC236}">
                <a16:creationId xmlns:a16="http://schemas.microsoft.com/office/drawing/2014/main" id="{2C4F770E-D500-464B-BC29-02FE101EF705}"/>
              </a:ext>
            </a:extLst>
          </p:cNvPr>
          <p:cNvSpPr/>
          <p:nvPr/>
        </p:nvSpPr>
        <p:spPr>
          <a:xfrm>
            <a:off x="248082" y="1082383"/>
            <a:ext cx="205082" cy="205082"/>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1</a:t>
            </a:r>
          </a:p>
        </p:txBody>
      </p:sp>
      <p:sp>
        <p:nvSpPr>
          <p:cNvPr id="30" name="Oval 29">
            <a:extLst>
              <a:ext uri="{FF2B5EF4-FFF2-40B4-BE49-F238E27FC236}">
                <a16:creationId xmlns:a16="http://schemas.microsoft.com/office/drawing/2014/main" id="{E04871B8-56B7-4B04-819D-B6E409D96481}"/>
              </a:ext>
            </a:extLst>
          </p:cNvPr>
          <p:cNvSpPr/>
          <p:nvPr/>
        </p:nvSpPr>
        <p:spPr>
          <a:xfrm>
            <a:off x="2287033" y="5036726"/>
            <a:ext cx="205082" cy="205082"/>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1</a:t>
            </a:r>
          </a:p>
        </p:txBody>
      </p:sp>
      <p:sp>
        <p:nvSpPr>
          <p:cNvPr id="31" name="Oval 30">
            <a:extLst>
              <a:ext uri="{FF2B5EF4-FFF2-40B4-BE49-F238E27FC236}">
                <a16:creationId xmlns:a16="http://schemas.microsoft.com/office/drawing/2014/main" id="{285FADC7-C825-40C0-83B7-F54861CF7168}"/>
              </a:ext>
            </a:extLst>
          </p:cNvPr>
          <p:cNvSpPr/>
          <p:nvPr/>
        </p:nvSpPr>
        <p:spPr>
          <a:xfrm>
            <a:off x="4032985" y="5048471"/>
            <a:ext cx="205082" cy="205082"/>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2</a:t>
            </a:r>
          </a:p>
        </p:txBody>
      </p:sp>
      <p:sp>
        <p:nvSpPr>
          <p:cNvPr id="32" name="Oval 31">
            <a:extLst>
              <a:ext uri="{FF2B5EF4-FFF2-40B4-BE49-F238E27FC236}">
                <a16:creationId xmlns:a16="http://schemas.microsoft.com/office/drawing/2014/main" id="{C0C01F11-2E96-4196-AF37-3CCDBBF81406}"/>
              </a:ext>
            </a:extLst>
          </p:cNvPr>
          <p:cNvSpPr/>
          <p:nvPr/>
        </p:nvSpPr>
        <p:spPr>
          <a:xfrm>
            <a:off x="3930444" y="830345"/>
            <a:ext cx="205082" cy="205082"/>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2</a:t>
            </a:r>
          </a:p>
        </p:txBody>
      </p:sp>
      <p:sp>
        <p:nvSpPr>
          <p:cNvPr id="33" name="Oval 32">
            <a:extLst>
              <a:ext uri="{FF2B5EF4-FFF2-40B4-BE49-F238E27FC236}">
                <a16:creationId xmlns:a16="http://schemas.microsoft.com/office/drawing/2014/main" id="{F9229BAD-4AD6-46B7-B6D6-1968A82454D7}"/>
              </a:ext>
            </a:extLst>
          </p:cNvPr>
          <p:cNvSpPr/>
          <p:nvPr/>
        </p:nvSpPr>
        <p:spPr>
          <a:xfrm>
            <a:off x="6207514" y="5048471"/>
            <a:ext cx="205082" cy="205082"/>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3</a:t>
            </a:r>
          </a:p>
        </p:txBody>
      </p:sp>
      <p:sp>
        <p:nvSpPr>
          <p:cNvPr id="34" name="Oval 33">
            <a:extLst>
              <a:ext uri="{FF2B5EF4-FFF2-40B4-BE49-F238E27FC236}">
                <a16:creationId xmlns:a16="http://schemas.microsoft.com/office/drawing/2014/main" id="{5521711B-9438-4E28-BB72-3F3EEE9D0BFE}"/>
              </a:ext>
            </a:extLst>
          </p:cNvPr>
          <p:cNvSpPr/>
          <p:nvPr/>
        </p:nvSpPr>
        <p:spPr>
          <a:xfrm>
            <a:off x="6412596" y="365486"/>
            <a:ext cx="205082" cy="205082"/>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3</a:t>
            </a:r>
          </a:p>
        </p:txBody>
      </p:sp>
      <p:sp>
        <p:nvSpPr>
          <p:cNvPr id="35" name="Oval 34">
            <a:extLst>
              <a:ext uri="{FF2B5EF4-FFF2-40B4-BE49-F238E27FC236}">
                <a16:creationId xmlns:a16="http://schemas.microsoft.com/office/drawing/2014/main" id="{7760A547-C46A-4E08-9FC0-7F5BBC92CF02}"/>
              </a:ext>
            </a:extLst>
          </p:cNvPr>
          <p:cNvSpPr/>
          <p:nvPr/>
        </p:nvSpPr>
        <p:spPr>
          <a:xfrm>
            <a:off x="8176961" y="5036726"/>
            <a:ext cx="205082" cy="205082"/>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4</a:t>
            </a:r>
          </a:p>
        </p:txBody>
      </p:sp>
      <p:sp>
        <p:nvSpPr>
          <p:cNvPr id="36" name="Oval 35">
            <a:extLst>
              <a:ext uri="{FF2B5EF4-FFF2-40B4-BE49-F238E27FC236}">
                <a16:creationId xmlns:a16="http://schemas.microsoft.com/office/drawing/2014/main" id="{82C4B5E5-E27D-404C-AC85-154642848A71}"/>
              </a:ext>
            </a:extLst>
          </p:cNvPr>
          <p:cNvSpPr/>
          <p:nvPr/>
        </p:nvSpPr>
        <p:spPr>
          <a:xfrm>
            <a:off x="8966712" y="1796231"/>
            <a:ext cx="205082" cy="205082"/>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4</a:t>
            </a:r>
          </a:p>
        </p:txBody>
      </p:sp>
    </p:spTree>
    <p:extLst>
      <p:ext uri="{BB962C8B-B14F-4D97-AF65-F5344CB8AC3E}">
        <p14:creationId xmlns:p14="http://schemas.microsoft.com/office/powerpoint/2010/main" val="177923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0FAF49E8-676C-4C89-A32A-134A3A25E5B4}"/>
              </a:ext>
            </a:extLst>
          </p:cNvPr>
          <p:cNvSpPr>
            <a:spLocks noGrp="1"/>
          </p:cNvSpPr>
          <p:nvPr>
            <p:ph type="title"/>
          </p:nvPr>
        </p:nvSpPr>
        <p:spPr>
          <a:xfrm>
            <a:off x="0" y="1"/>
            <a:ext cx="4037826" cy="6847862"/>
          </a:xfrm>
        </p:spPr>
        <p:txBody>
          <a:bodyPr anchor="ctr">
            <a:normAutofit/>
          </a:bodyPr>
          <a:lstStyle/>
          <a:p>
            <a:pPr algn="r"/>
            <a:r>
              <a:rPr lang="hu-HU" sz="3000" dirty="0">
                <a:solidFill>
                  <a:srgbClr val="FFFFFF"/>
                </a:solidFill>
              </a:rPr>
              <a:t>Egy projekt idő és erőforrás gazdálkodása és tervezése</a:t>
            </a:r>
          </a:p>
        </p:txBody>
      </p:sp>
      <p:sp>
        <p:nvSpPr>
          <p:cNvPr id="4" name="Rectangle 3">
            <a:extLst>
              <a:ext uri="{FF2B5EF4-FFF2-40B4-BE49-F238E27FC236}">
                <a16:creationId xmlns:a16="http://schemas.microsoft.com/office/drawing/2014/main" id="{A0DAC36E-8D83-4C33-A03F-B97FF5C7F186}"/>
              </a:ext>
            </a:extLst>
          </p:cNvPr>
          <p:cNvSpPr/>
          <p:nvPr/>
        </p:nvSpPr>
        <p:spPr>
          <a:xfrm>
            <a:off x="4641754" y="1024773"/>
            <a:ext cx="7364317" cy="756985"/>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u-HU" sz="1600" dirty="0">
                <a:solidFill>
                  <a:srgbClr val="294475"/>
                </a:solidFill>
              </a:rPr>
              <a:t>A projekt folyamatokra, feladatokra bontható, melyek között logikai kapcsolatok találhatók.  Eközben a tevékenységek elvégzésének sorrendisége, határideje, felelősök </a:t>
            </a:r>
            <a:r>
              <a:rPr lang="hu-HU" sz="1600">
                <a:solidFill>
                  <a:srgbClr val="294475"/>
                </a:solidFill>
              </a:rPr>
              <a:t>kinevezése és a szükséges erőforrások hozzárendelésével alakul ki. </a:t>
            </a:r>
            <a:endParaRPr lang="hu-HU" sz="1600" dirty="0">
              <a:solidFill>
                <a:srgbClr val="294475"/>
              </a:solidFill>
            </a:endParaRPr>
          </a:p>
        </p:txBody>
      </p:sp>
      <p:pic>
        <p:nvPicPr>
          <p:cNvPr id="13" name="Kép 10" descr="A képen szöveg, clipart, vektorgrafika látható&#10;&#10;Automatikusan generált leírás">
            <a:extLst>
              <a:ext uri="{FF2B5EF4-FFF2-40B4-BE49-F238E27FC236}">
                <a16:creationId xmlns:a16="http://schemas.microsoft.com/office/drawing/2014/main" id="{7B42E703-D036-4C31-AAE1-0FB2FDB39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2">
            <a:extLst>
              <a:ext uri="{FF2B5EF4-FFF2-40B4-BE49-F238E27FC236}">
                <a16:creationId xmlns:a16="http://schemas.microsoft.com/office/drawing/2014/main" id="{8E9901C7-3137-4B69-93F9-A6EFE231CC6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17" name="Tartalom helye 1">
            <a:extLst>
              <a:ext uri="{FF2B5EF4-FFF2-40B4-BE49-F238E27FC236}">
                <a16:creationId xmlns:a16="http://schemas.microsoft.com/office/drawing/2014/main" id="{C52AB35C-7367-467F-AB6C-FCE3EAB34A07}"/>
              </a:ext>
            </a:extLst>
          </p:cNvPr>
          <p:cNvSpPr txBox="1">
            <a:spLocks/>
          </p:cNvSpPr>
          <p:nvPr/>
        </p:nvSpPr>
        <p:spPr>
          <a:xfrm>
            <a:off x="4638706" y="787540"/>
            <a:ext cx="1826102"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Projekt folyamatok</a:t>
            </a:r>
          </a:p>
        </p:txBody>
      </p:sp>
      <p:sp>
        <p:nvSpPr>
          <p:cNvPr id="11" name="Slide Number Placeholder 10">
            <a:extLst>
              <a:ext uri="{FF2B5EF4-FFF2-40B4-BE49-F238E27FC236}">
                <a16:creationId xmlns:a16="http://schemas.microsoft.com/office/drawing/2014/main" id="{A07B3D48-66F7-4FA5-B259-BA016E9B8C1A}"/>
              </a:ext>
            </a:extLst>
          </p:cNvPr>
          <p:cNvSpPr>
            <a:spLocks noGrp="1"/>
          </p:cNvSpPr>
          <p:nvPr>
            <p:ph type="sldNum" sz="quarter" idx="12"/>
          </p:nvPr>
        </p:nvSpPr>
        <p:spPr/>
        <p:txBody>
          <a:bodyPr/>
          <a:lstStyle/>
          <a:p>
            <a:fld id="{B21332D6-23E1-476A-A412-822FBBA5E59B}" type="slidenum">
              <a:rPr lang="hu-HU" smtClean="0"/>
              <a:t>14</a:t>
            </a:fld>
            <a:endParaRPr lang="hu-HU"/>
          </a:p>
        </p:txBody>
      </p:sp>
      <p:sp>
        <p:nvSpPr>
          <p:cNvPr id="31" name="Oval 30">
            <a:extLst>
              <a:ext uri="{FF2B5EF4-FFF2-40B4-BE49-F238E27FC236}">
                <a16:creationId xmlns:a16="http://schemas.microsoft.com/office/drawing/2014/main" id="{8151D7A4-4D0E-4A36-97BC-5345CA504A01}"/>
              </a:ext>
            </a:extLst>
          </p:cNvPr>
          <p:cNvSpPr/>
          <p:nvPr/>
        </p:nvSpPr>
        <p:spPr>
          <a:xfrm>
            <a:off x="4405419" y="2307443"/>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1</a:t>
            </a:r>
          </a:p>
        </p:txBody>
      </p:sp>
      <p:sp>
        <p:nvSpPr>
          <p:cNvPr id="32" name="Rectangle 31">
            <a:extLst>
              <a:ext uri="{FF2B5EF4-FFF2-40B4-BE49-F238E27FC236}">
                <a16:creationId xmlns:a16="http://schemas.microsoft.com/office/drawing/2014/main" id="{AEA935B4-116E-4D16-B4C3-7C8D9EECAB92}"/>
              </a:ext>
            </a:extLst>
          </p:cNvPr>
          <p:cNvSpPr/>
          <p:nvPr/>
        </p:nvSpPr>
        <p:spPr>
          <a:xfrm>
            <a:off x="4811687" y="2212423"/>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Munkaerő igény</a:t>
            </a:r>
          </a:p>
        </p:txBody>
      </p:sp>
      <p:sp>
        <p:nvSpPr>
          <p:cNvPr id="33" name="Tartalom helye 1">
            <a:extLst>
              <a:ext uri="{FF2B5EF4-FFF2-40B4-BE49-F238E27FC236}">
                <a16:creationId xmlns:a16="http://schemas.microsoft.com/office/drawing/2014/main" id="{4785CBD2-3078-4568-BF71-DA8E367E88F0}"/>
              </a:ext>
            </a:extLst>
          </p:cNvPr>
          <p:cNvSpPr txBox="1">
            <a:spLocks/>
          </p:cNvSpPr>
          <p:nvPr/>
        </p:nvSpPr>
        <p:spPr>
          <a:xfrm>
            <a:off x="4478632" y="1863216"/>
            <a:ext cx="2534816" cy="24637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rgbClr val="294475"/>
                </a:solidFill>
              </a:rPr>
              <a:t>Szükséges erőforrások: </a:t>
            </a:r>
          </a:p>
        </p:txBody>
      </p:sp>
      <p:sp>
        <p:nvSpPr>
          <p:cNvPr id="34" name="Oval 33">
            <a:extLst>
              <a:ext uri="{FF2B5EF4-FFF2-40B4-BE49-F238E27FC236}">
                <a16:creationId xmlns:a16="http://schemas.microsoft.com/office/drawing/2014/main" id="{D3AABB13-BBEA-4CF7-81D0-331F4D9CD13D}"/>
              </a:ext>
            </a:extLst>
          </p:cNvPr>
          <p:cNvSpPr/>
          <p:nvPr/>
        </p:nvSpPr>
        <p:spPr>
          <a:xfrm>
            <a:off x="7212293" y="2304682"/>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2</a:t>
            </a:r>
          </a:p>
        </p:txBody>
      </p:sp>
      <p:sp>
        <p:nvSpPr>
          <p:cNvPr id="35" name="Rectangle 34">
            <a:extLst>
              <a:ext uri="{FF2B5EF4-FFF2-40B4-BE49-F238E27FC236}">
                <a16:creationId xmlns:a16="http://schemas.microsoft.com/office/drawing/2014/main" id="{610CB7FD-E550-4FFB-95D6-B3F0EFCFD750}"/>
              </a:ext>
            </a:extLst>
          </p:cNvPr>
          <p:cNvSpPr/>
          <p:nvPr/>
        </p:nvSpPr>
        <p:spPr>
          <a:xfrm>
            <a:off x="7618561" y="2209662"/>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Szakértelem</a:t>
            </a:r>
          </a:p>
        </p:txBody>
      </p:sp>
      <p:sp>
        <p:nvSpPr>
          <p:cNvPr id="36" name="Oval 35">
            <a:extLst>
              <a:ext uri="{FF2B5EF4-FFF2-40B4-BE49-F238E27FC236}">
                <a16:creationId xmlns:a16="http://schemas.microsoft.com/office/drawing/2014/main" id="{7978A6DB-08F0-4544-BB18-B1654352469B}"/>
              </a:ext>
            </a:extLst>
          </p:cNvPr>
          <p:cNvSpPr/>
          <p:nvPr/>
        </p:nvSpPr>
        <p:spPr>
          <a:xfrm>
            <a:off x="10013327" y="2304682"/>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3</a:t>
            </a:r>
          </a:p>
        </p:txBody>
      </p:sp>
      <p:sp>
        <p:nvSpPr>
          <p:cNvPr id="37" name="Rectangle 36">
            <a:extLst>
              <a:ext uri="{FF2B5EF4-FFF2-40B4-BE49-F238E27FC236}">
                <a16:creationId xmlns:a16="http://schemas.microsoft.com/office/drawing/2014/main" id="{E4113656-DA01-4465-BD3F-C953A886E5DD}"/>
              </a:ext>
            </a:extLst>
          </p:cNvPr>
          <p:cNvSpPr/>
          <p:nvPr/>
        </p:nvSpPr>
        <p:spPr>
          <a:xfrm>
            <a:off x="10419595" y="2209662"/>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Finanszírozási források</a:t>
            </a:r>
          </a:p>
        </p:txBody>
      </p:sp>
      <p:sp>
        <p:nvSpPr>
          <p:cNvPr id="38" name="Oval 37">
            <a:extLst>
              <a:ext uri="{FF2B5EF4-FFF2-40B4-BE49-F238E27FC236}">
                <a16:creationId xmlns:a16="http://schemas.microsoft.com/office/drawing/2014/main" id="{88F9ECCF-645C-4AB6-9291-3EDD112531D9}"/>
              </a:ext>
            </a:extLst>
          </p:cNvPr>
          <p:cNvSpPr/>
          <p:nvPr/>
        </p:nvSpPr>
        <p:spPr>
          <a:xfrm>
            <a:off x="5852408" y="3033912"/>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4</a:t>
            </a:r>
          </a:p>
        </p:txBody>
      </p:sp>
      <p:sp>
        <p:nvSpPr>
          <p:cNvPr id="39" name="Rectangle 38">
            <a:extLst>
              <a:ext uri="{FF2B5EF4-FFF2-40B4-BE49-F238E27FC236}">
                <a16:creationId xmlns:a16="http://schemas.microsoft.com/office/drawing/2014/main" id="{B7AC36F4-E63D-4FA7-8788-150DBCE5D3BB}"/>
              </a:ext>
            </a:extLst>
          </p:cNvPr>
          <p:cNvSpPr/>
          <p:nvPr/>
        </p:nvSpPr>
        <p:spPr>
          <a:xfrm>
            <a:off x="6258676" y="2938892"/>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Szükséges alapanyagok</a:t>
            </a:r>
          </a:p>
        </p:txBody>
      </p:sp>
      <p:sp>
        <p:nvSpPr>
          <p:cNvPr id="40" name="Oval 39">
            <a:extLst>
              <a:ext uri="{FF2B5EF4-FFF2-40B4-BE49-F238E27FC236}">
                <a16:creationId xmlns:a16="http://schemas.microsoft.com/office/drawing/2014/main" id="{9069B31F-EA3C-476F-A42A-1D23BE274AF9}"/>
              </a:ext>
            </a:extLst>
          </p:cNvPr>
          <p:cNvSpPr/>
          <p:nvPr/>
        </p:nvSpPr>
        <p:spPr>
          <a:xfrm>
            <a:off x="8614412" y="3029862"/>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5</a:t>
            </a:r>
          </a:p>
        </p:txBody>
      </p:sp>
      <p:sp>
        <p:nvSpPr>
          <p:cNvPr id="41" name="Rectangle 40">
            <a:extLst>
              <a:ext uri="{FF2B5EF4-FFF2-40B4-BE49-F238E27FC236}">
                <a16:creationId xmlns:a16="http://schemas.microsoft.com/office/drawing/2014/main" id="{EEDD33DE-35CF-4F5C-9D3E-1065E096AB3A}"/>
              </a:ext>
            </a:extLst>
          </p:cNvPr>
          <p:cNvSpPr/>
          <p:nvPr/>
        </p:nvSpPr>
        <p:spPr>
          <a:xfrm>
            <a:off x="9020680" y="2934842"/>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u-HU" sz="1600" dirty="0">
                <a:solidFill>
                  <a:schemeClr val="bg2">
                    <a:lumMod val="50000"/>
                  </a:schemeClr>
                </a:solidFill>
              </a:rPr>
              <a:t>Technikai eszköz hozzárendelés</a:t>
            </a:r>
          </a:p>
        </p:txBody>
      </p:sp>
      <p:sp>
        <p:nvSpPr>
          <p:cNvPr id="42" name="Rectangle 41">
            <a:extLst>
              <a:ext uri="{FF2B5EF4-FFF2-40B4-BE49-F238E27FC236}">
                <a16:creationId xmlns:a16="http://schemas.microsoft.com/office/drawing/2014/main" id="{C9BBC628-008F-42D8-8AEA-36BAFAF174C4}"/>
              </a:ext>
            </a:extLst>
          </p:cNvPr>
          <p:cNvSpPr/>
          <p:nvPr/>
        </p:nvSpPr>
        <p:spPr>
          <a:xfrm>
            <a:off x="4638706" y="5300323"/>
            <a:ext cx="7364317" cy="1370798"/>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u-HU" sz="1600" dirty="0">
                <a:solidFill>
                  <a:srgbClr val="294475"/>
                </a:solidFill>
              </a:rPr>
              <a:t>A projekttervezés utolsó és kritikus lépése az optimalizálás folyamata (pl. egyes </a:t>
            </a:r>
            <a:r>
              <a:rPr lang="hu-HU" sz="1600">
                <a:solidFill>
                  <a:srgbClr val="294475"/>
                </a:solidFill>
              </a:rPr>
              <a:t>tevékenység idejének rövidítése, munkavállalók és eszközök átcsoportosítása), mely irányulhat az időtartamra, vagy a fent említett erőforrások újra kalkulálására</a:t>
            </a:r>
            <a:r>
              <a:rPr lang="hu-HU" sz="1600" dirty="0">
                <a:solidFill>
                  <a:srgbClr val="294475"/>
                </a:solidFill>
              </a:rPr>
              <a:t>. Általában </a:t>
            </a:r>
            <a:r>
              <a:rPr lang="hu-HU" sz="1600">
                <a:solidFill>
                  <a:srgbClr val="294475"/>
                </a:solidFill>
              </a:rPr>
              <a:t>ennek végig gondolása jelentős  munka és némi projekt tapasztalatot igényel. Az optimalizálás esetleges hibák </a:t>
            </a:r>
            <a:r>
              <a:rPr lang="hu-HU" sz="1600" dirty="0">
                <a:solidFill>
                  <a:srgbClr val="294475"/>
                </a:solidFill>
              </a:rPr>
              <a:t>feltárása esetén képes újraindítani a tervezési folyamatot. </a:t>
            </a:r>
          </a:p>
        </p:txBody>
      </p:sp>
      <p:sp>
        <p:nvSpPr>
          <p:cNvPr id="43" name="Tartalom helye 1">
            <a:extLst>
              <a:ext uri="{FF2B5EF4-FFF2-40B4-BE49-F238E27FC236}">
                <a16:creationId xmlns:a16="http://schemas.microsoft.com/office/drawing/2014/main" id="{52E4DCE3-A584-4714-90FB-D8E2596D2371}"/>
              </a:ext>
            </a:extLst>
          </p:cNvPr>
          <p:cNvSpPr txBox="1">
            <a:spLocks/>
          </p:cNvSpPr>
          <p:nvPr/>
        </p:nvSpPr>
        <p:spPr>
          <a:xfrm>
            <a:off x="4635658" y="5063090"/>
            <a:ext cx="1826102"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Optimalizálás</a:t>
            </a:r>
          </a:p>
        </p:txBody>
      </p:sp>
      <p:graphicFrame>
        <p:nvGraphicFramePr>
          <p:cNvPr id="2" name="Table 4">
            <a:extLst>
              <a:ext uri="{FF2B5EF4-FFF2-40B4-BE49-F238E27FC236}">
                <a16:creationId xmlns:a16="http://schemas.microsoft.com/office/drawing/2014/main" id="{E2BEFA8C-45E2-4691-B346-20EEB54450E8}"/>
              </a:ext>
            </a:extLst>
          </p:cNvPr>
          <p:cNvGraphicFramePr>
            <a:graphicFrameLocks noGrp="1"/>
          </p:cNvGraphicFramePr>
          <p:nvPr>
            <p:extLst>
              <p:ext uri="{D42A27DB-BD31-4B8C-83A1-F6EECF244321}">
                <p14:modId xmlns:p14="http://schemas.microsoft.com/office/powerpoint/2010/main" val="142990139"/>
              </p:ext>
            </p:extLst>
          </p:nvPr>
        </p:nvGraphicFramePr>
        <p:xfrm>
          <a:off x="4550412" y="3905288"/>
          <a:ext cx="7452612" cy="1404179"/>
        </p:xfrm>
        <a:graphic>
          <a:graphicData uri="http://schemas.openxmlformats.org/drawingml/2006/table">
            <a:tbl>
              <a:tblPr firstRow="1" bandRow="1">
                <a:tableStyleId>{5C22544A-7EE6-4342-B048-85BDC9FD1C3A}</a:tableStyleId>
              </a:tblPr>
              <a:tblGrid>
                <a:gridCol w="3726306">
                  <a:extLst>
                    <a:ext uri="{9D8B030D-6E8A-4147-A177-3AD203B41FA5}">
                      <a16:colId xmlns:a16="http://schemas.microsoft.com/office/drawing/2014/main" val="4248259512"/>
                    </a:ext>
                  </a:extLst>
                </a:gridCol>
                <a:gridCol w="3726306">
                  <a:extLst>
                    <a:ext uri="{9D8B030D-6E8A-4147-A177-3AD203B41FA5}">
                      <a16:colId xmlns:a16="http://schemas.microsoft.com/office/drawing/2014/main" val="926558857"/>
                    </a:ext>
                  </a:extLst>
                </a:gridCol>
              </a:tblGrid>
              <a:tr h="1404179">
                <a:tc>
                  <a:txBody>
                    <a:bodyPr/>
                    <a:lstStyle/>
                    <a:p>
                      <a:pPr marL="285750" indent="-285750">
                        <a:buFont typeface="Arial" panose="020B0604020202020204" pitchFamily="34" charset="0"/>
                        <a:buChar char="•"/>
                      </a:pPr>
                      <a:r>
                        <a:rPr lang="hu-HU" sz="1600" b="0" dirty="0">
                          <a:solidFill>
                            <a:schemeClr val="tx1"/>
                          </a:solidFill>
                        </a:rPr>
                        <a:t>A rendelkezésre álló munkaerő hány százaléka szabad jelenleg az adott projekt elvégzésére?</a:t>
                      </a:r>
                    </a:p>
                    <a:p>
                      <a:pPr marL="285750" indent="-285750">
                        <a:buFont typeface="Arial" panose="020B0604020202020204" pitchFamily="34" charset="0"/>
                        <a:buChar char="•"/>
                      </a:pPr>
                      <a:r>
                        <a:rPr lang="hu-HU" sz="1600" b="0" dirty="0">
                          <a:solidFill>
                            <a:schemeClr val="tx1"/>
                          </a:solidFill>
                        </a:rPr>
                        <a:t>Rendelkezésre áll a technológia? </a:t>
                      </a:r>
                    </a:p>
                  </a:txBody>
                  <a:tcPr>
                    <a:lnR w="12700" cap="flat" cmpd="sng" algn="ctr">
                      <a:solidFill>
                        <a:schemeClr val="tx1"/>
                      </a:solidFill>
                      <a:prstDash val="solid"/>
                      <a:round/>
                      <a:headEnd type="none" w="med" len="med"/>
                      <a:tailEnd type="none" w="med" len="med"/>
                    </a:lnR>
                    <a:noFill/>
                  </a:tcPr>
                </a:tc>
                <a:tc>
                  <a:txBody>
                    <a:bodyPr/>
                    <a:lstStyle/>
                    <a:p>
                      <a:pPr marL="285750" indent="-285750">
                        <a:buFont typeface="Arial" panose="020B0604020202020204" pitchFamily="34" charset="0"/>
                        <a:buChar char="•"/>
                      </a:pPr>
                      <a:r>
                        <a:rPr lang="hu-HU" sz="1600" b="0" dirty="0">
                          <a:solidFill>
                            <a:schemeClr val="tx1"/>
                          </a:solidFill>
                        </a:rPr>
                        <a:t>Van elég finanszírozási forrásunk a projekt teljes életszakaszában?</a:t>
                      </a:r>
                    </a:p>
                    <a:p>
                      <a:pPr marL="285750" indent="-285750">
                        <a:buFont typeface="Arial" panose="020B0604020202020204" pitchFamily="34" charset="0"/>
                        <a:buChar char="•"/>
                      </a:pPr>
                      <a:r>
                        <a:rPr lang="hu-HU" sz="1600" b="0" dirty="0">
                          <a:solidFill>
                            <a:schemeClr val="tx1"/>
                          </a:solidFill>
                        </a:rPr>
                        <a:t>Mekkora az alapanyagszükséglet? </a:t>
                      </a:r>
                    </a:p>
                    <a:p>
                      <a:pPr marL="285750" indent="-285750">
                        <a:buFont typeface="Arial" panose="020B0604020202020204" pitchFamily="34" charset="0"/>
                        <a:buChar char="•"/>
                      </a:pPr>
                      <a:r>
                        <a:rPr lang="hu-HU" sz="1600" b="0" dirty="0">
                          <a:solidFill>
                            <a:schemeClr val="tx1"/>
                          </a:solidFill>
                        </a:rPr>
                        <a:t>Szükséges külső szakértelem bevonása?</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1561156762"/>
                  </a:ext>
                </a:extLst>
              </a:tr>
            </a:tbl>
          </a:graphicData>
        </a:graphic>
      </p:graphicFrame>
      <p:sp>
        <p:nvSpPr>
          <p:cNvPr id="46" name="Tartalom helye 1">
            <a:extLst>
              <a:ext uri="{FF2B5EF4-FFF2-40B4-BE49-F238E27FC236}">
                <a16:creationId xmlns:a16="http://schemas.microsoft.com/office/drawing/2014/main" id="{B5313BC0-C45F-4903-9B14-F876D7884D90}"/>
              </a:ext>
            </a:extLst>
          </p:cNvPr>
          <p:cNvSpPr txBox="1">
            <a:spLocks/>
          </p:cNvSpPr>
          <p:nvPr/>
        </p:nvSpPr>
        <p:spPr>
          <a:xfrm>
            <a:off x="4557036" y="3701436"/>
            <a:ext cx="3597131" cy="24637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rgbClr val="294475"/>
                </a:solidFill>
              </a:rPr>
              <a:t>Releváns kérdések a tervezés során:</a:t>
            </a:r>
          </a:p>
        </p:txBody>
      </p:sp>
    </p:spTree>
    <p:extLst>
      <p:ext uri="{BB962C8B-B14F-4D97-AF65-F5344CB8AC3E}">
        <p14:creationId xmlns:p14="http://schemas.microsoft.com/office/powerpoint/2010/main" val="2213577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2693EC-E16F-4EED-98FD-DE77755A8A52}"/>
              </a:ext>
            </a:extLst>
          </p:cNvPr>
          <p:cNvSpPr/>
          <p:nvPr/>
        </p:nvSpPr>
        <p:spPr>
          <a:xfrm>
            <a:off x="350623" y="5695209"/>
            <a:ext cx="11319006" cy="1017757"/>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u-HU" sz="1600" dirty="0">
                <a:solidFill>
                  <a:srgbClr val="294475"/>
                </a:solidFill>
              </a:rPr>
              <a:t>A diagram segítségével könnyen elemezhető a teljes projekt életszakasz, a feladatok közötti kapcsolat, illetve a változtatások elvégzése is jól látható. Azonosítható a kritikus, legtöbb időt igénylő projekt részfeladatok (a példa esetében a válaszfalak építése és a vakolat </a:t>
            </a:r>
            <a:r>
              <a:rPr lang="hu-HU" sz="1600">
                <a:solidFill>
                  <a:srgbClr val="294475"/>
                </a:solidFill>
              </a:rPr>
              <a:t>készítése). Mindemellett felelősöket, felelős csapatokat és konkrét határidőket is meg lehet jelölni. Egy tevékenység csúszása akár a véghatáridöre is kihathat!</a:t>
            </a:r>
            <a:endParaRPr lang="hu-HU" sz="1600" dirty="0">
              <a:solidFill>
                <a:srgbClr val="294475"/>
              </a:solidFill>
            </a:endParaRPr>
          </a:p>
        </p:txBody>
      </p:sp>
      <p:sp>
        <p:nvSpPr>
          <p:cNvPr id="2" name="Title 1">
            <a:extLst>
              <a:ext uri="{FF2B5EF4-FFF2-40B4-BE49-F238E27FC236}">
                <a16:creationId xmlns:a16="http://schemas.microsoft.com/office/drawing/2014/main" id="{B11034DE-0553-4BBB-8051-A45FF793AC61}"/>
              </a:ext>
            </a:extLst>
          </p:cNvPr>
          <p:cNvSpPr>
            <a:spLocks noGrp="1"/>
          </p:cNvSpPr>
          <p:nvPr>
            <p:ph type="title"/>
          </p:nvPr>
        </p:nvSpPr>
        <p:spPr>
          <a:xfrm>
            <a:off x="981076" y="132128"/>
            <a:ext cx="10128884" cy="1070091"/>
          </a:xfrm>
        </p:spPr>
        <p:txBody>
          <a:bodyPr>
            <a:normAutofit/>
          </a:bodyPr>
          <a:lstStyle/>
          <a:p>
            <a:r>
              <a:rPr lang="hu-HU" sz="3000" b="1" dirty="0">
                <a:solidFill>
                  <a:schemeClr val="bg1"/>
                </a:solidFill>
                <a:highlight>
                  <a:srgbClr val="294475"/>
                </a:highlight>
              </a:rPr>
              <a:t>A </a:t>
            </a:r>
            <a:r>
              <a:rPr lang="hu-HU" sz="3000" b="1" dirty="0" err="1">
                <a:solidFill>
                  <a:schemeClr val="bg1"/>
                </a:solidFill>
                <a:highlight>
                  <a:srgbClr val="294475"/>
                </a:highlight>
              </a:rPr>
              <a:t>Gantt</a:t>
            </a:r>
            <a:r>
              <a:rPr lang="hu-HU" sz="3000" b="1" dirty="0">
                <a:solidFill>
                  <a:schemeClr val="bg1"/>
                </a:solidFill>
                <a:highlight>
                  <a:srgbClr val="294475"/>
                </a:highlight>
              </a:rPr>
              <a:t> diagram segít a projekt időbeliségének, ütemezésének és a feladatok egymásra épülésének ábrázolásában</a:t>
            </a:r>
          </a:p>
        </p:txBody>
      </p:sp>
      <p:sp>
        <p:nvSpPr>
          <p:cNvPr id="3" name="Slide Number Placeholder 2">
            <a:extLst>
              <a:ext uri="{FF2B5EF4-FFF2-40B4-BE49-F238E27FC236}">
                <a16:creationId xmlns:a16="http://schemas.microsoft.com/office/drawing/2014/main" id="{455E6224-7F9B-4F7B-839C-C06A5AA0197C}"/>
              </a:ext>
            </a:extLst>
          </p:cNvPr>
          <p:cNvSpPr>
            <a:spLocks noGrp="1"/>
          </p:cNvSpPr>
          <p:nvPr>
            <p:ph type="sldNum" sz="quarter" idx="12"/>
          </p:nvPr>
        </p:nvSpPr>
        <p:spPr>
          <a:xfrm>
            <a:off x="8610600" y="6356350"/>
            <a:ext cx="3517736" cy="365125"/>
          </a:xfrm>
        </p:spPr>
        <p:txBody>
          <a:bodyPr/>
          <a:lstStyle/>
          <a:p>
            <a:fld id="{B21332D6-23E1-476A-A412-822FBBA5E59B}" type="slidenum">
              <a:rPr lang="hu-HU" smtClean="0"/>
              <a:t>15</a:t>
            </a:fld>
            <a:endParaRPr lang="hu-HU" dirty="0"/>
          </a:p>
        </p:txBody>
      </p:sp>
      <p:graphicFrame>
        <p:nvGraphicFramePr>
          <p:cNvPr id="4" name="Table 3">
            <a:extLst>
              <a:ext uri="{FF2B5EF4-FFF2-40B4-BE49-F238E27FC236}">
                <a16:creationId xmlns:a16="http://schemas.microsoft.com/office/drawing/2014/main" id="{4CF6F5A7-D1C8-4E7F-B4AB-F09B0C16525F}"/>
              </a:ext>
            </a:extLst>
          </p:cNvPr>
          <p:cNvGraphicFramePr>
            <a:graphicFrameLocks noGrp="1"/>
          </p:cNvGraphicFramePr>
          <p:nvPr>
            <p:extLst>
              <p:ext uri="{D42A27DB-BD31-4B8C-83A1-F6EECF244321}">
                <p14:modId xmlns:p14="http://schemas.microsoft.com/office/powerpoint/2010/main" val="4171094289"/>
              </p:ext>
            </p:extLst>
          </p:nvPr>
        </p:nvGraphicFramePr>
        <p:xfrm>
          <a:off x="350623" y="1315681"/>
          <a:ext cx="11319007" cy="4029888"/>
        </p:xfrm>
        <a:graphic>
          <a:graphicData uri="http://schemas.openxmlformats.org/drawingml/2006/table">
            <a:tbl>
              <a:tblPr/>
              <a:tblGrid>
                <a:gridCol w="385249">
                  <a:extLst>
                    <a:ext uri="{9D8B030D-6E8A-4147-A177-3AD203B41FA5}">
                      <a16:colId xmlns:a16="http://schemas.microsoft.com/office/drawing/2014/main" val="4116900817"/>
                    </a:ext>
                  </a:extLst>
                </a:gridCol>
                <a:gridCol w="2160000">
                  <a:extLst>
                    <a:ext uri="{9D8B030D-6E8A-4147-A177-3AD203B41FA5}">
                      <a16:colId xmlns:a16="http://schemas.microsoft.com/office/drawing/2014/main" val="3099818946"/>
                    </a:ext>
                  </a:extLst>
                </a:gridCol>
                <a:gridCol w="487431">
                  <a:extLst>
                    <a:ext uri="{9D8B030D-6E8A-4147-A177-3AD203B41FA5}">
                      <a16:colId xmlns:a16="http://schemas.microsoft.com/office/drawing/2014/main" val="304431142"/>
                    </a:ext>
                  </a:extLst>
                </a:gridCol>
                <a:gridCol w="487431">
                  <a:extLst>
                    <a:ext uri="{9D8B030D-6E8A-4147-A177-3AD203B41FA5}">
                      <a16:colId xmlns:a16="http://schemas.microsoft.com/office/drawing/2014/main" val="3442409065"/>
                    </a:ext>
                  </a:extLst>
                </a:gridCol>
                <a:gridCol w="487431">
                  <a:extLst>
                    <a:ext uri="{9D8B030D-6E8A-4147-A177-3AD203B41FA5}">
                      <a16:colId xmlns:a16="http://schemas.microsoft.com/office/drawing/2014/main" val="4251423052"/>
                    </a:ext>
                  </a:extLst>
                </a:gridCol>
                <a:gridCol w="487431">
                  <a:extLst>
                    <a:ext uri="{9D8B030D-6E8A-4147-A177-3AD203B41FA5}">
                      <a16:colId xmlns:a16="http://schemas.microsoft.com/office/drawing/2014/main" val="1252990346"/>
                    </a:ext>
                  </a:extLst>
                </a:gridCol>
                <a:gridCol w="487431">
                  <a:extLst>
                    <a:ext uri="{9D8B030D-6E8A-4147-A177-3AD203B41FA5}">
                      <a16:colId xmlns:a16="http://schemas.microsoft.com/office/drawing/2014/main" val="1655899273"/>
                    </a:ext>
                  </a:extLst>
                </a:gridCol>
                <a:gridCol w="487431">
                  <a:extLst>
                    <a:ext uri="{9D8B030D-6E8A-4147-A177-3AD203B41FA5}">
                      <a16:colId xmlns:a16="http://schemas.microsoft.com/office/drawing/2014/main" val="437277202"/>
                    </a:ext>
                  </a:extLst>
                </a:gridCol>
                <a:gridCol w="487431">
                  <a:extLst>
                    <a:ext uri="{9D8B030D-6E8A-4147-A177-3AD203B41FA5}">
                      <a16:colId xmlns:a16="http://schemas.microsoft.com/office/drawing/2014/main" val="3106514794"/>
                    </a:ext>
                  </a:extLst>
                </a:gridCol>
                <a:gridCol w="487431">
                  <a:extLst>
                    <a:ext uri="{9D8B030D-6E8A-4147-A177-3AD203B41FA5}">
                      <a16:colId xmlns:a16="http://schemas.microsoft.com/office/drawing/2014/main" val="3913752446"/>
                    </a:ext>
                  </a:extLst>
                </a:gridCol>
                <a:gridCol w="487431">
                  <a:extLst>
                    <a:ext uri="{9D8B030D-6E8A-4147-A177-3AD203B41FA5}">
                      <a16:colId xmlns:a16="http://schemas.microsoft.com/office/drawing/2014/main" val="1746917186"/>
                    </a:ext>
                  </a:extLst>
                </a:gridCol>
                <a:gridCol w="487431">
                  <a:extLst>
                    <a:ext uri="{9D8B030D-6E8A-4147-A177-3AD203B41FA5}">
                      <a16:colId xmlns:a16="http://schemas.microsoft.com/office/drawing/2014/main" val="4091841944"/>
                    </a:ext>
                  </a:extLst>
                </a:gridCol>
                <a:gridCol w="487431">
                  <a:extLst>
                    <a:ext uri="{9D8B030D-6E8A-4147-A177-3AD203B41FA5}">
                      <a16:colId xmlns:a16="http://schemas.microsoft.com/office/drawing/2014/main" val="2382189486"/>
                    </a:ext>
                  </a:extLst>
                </a:gridCol>
                <a:gridCol w="487431">
                  <a:extLst>
                    <a:ext uri="{9D8B030D-6E8A-4147-A177-3AD203B41FA5}">
                      <a16:colId xmlns:a16="http://schemas.microsoft.com/office/drawing/2014/main" val="2509260586"/>
                    </a:ext>
                  </a:extLst>
                </a:gridCol>
                <a:gridCol w="487431">
                  <a:extLst>
                    <a:ext uri="{9D8B030D-6E8A-4147-A177-3AD203B41FA5}">
                      <a16:colId xmlns:a16="http://schemas.microsoft.com/office/drawing/2014/main" val="1310857489"/>
                    </a:ext>
                  </a:extLst>
                </a:gridCol>
                <a:gridCol w="487431">
                  <a:extLst>
                    <a:ext uri="{9D8B030D-6E8A-4147-A177-3AD203B41FA5}">
                      <a16:colId xmlns:a16="http://schemas.microsoft.com/office/drawing/2014/main" val="2636820604"/>
                    </a:ext>
                  </a:extLst>
                </a:gridCol>
                <a:gridCol w="487431">
                  <a:extLst>
                    <a:ext uri="{9D8B030D-6E8A-4147-A177-3AD203B41FA5}">
                      <a16:colId xmlns:a16="http://schemas.microsoft.com/office/drawing/2014/main" val="579227138"/>
                    </a:ext>
                  </a:extLst>
                </a:gridCol>
                <a:gridCol w="487431">
                  <a:extLst>
                    <a:ext uri="{9D8B030D-6E8A-4147-A177-3AD203B41FA5}">
                      <a16:colId xmlns:a16="http://schemas.microsoft.com/office/drawing/2014/main" val="1900934241"/>
                    </a:ext>
                  </a:extLst>
                </a:gridCol>
                <a:gridCol w="487431">
                  <a:extLst>
                    <a:ext uri="{9D8B030D-6E8A-4147-A177-3AD203B41FA5}">
                      <a16:colId xmlns:a16="http://schemas.microsoft.com/office/drawing/2014/main" val="13543664"/>
                    </a:ext>
                  </a:extLst>
                </a:gridCol>
                <a:gridCol w="487431">
                  <a:extLst>
                    <a:ext uri="{9D8B030D-6E8A-4147-A177-3AD203B41FA5}">
                      <a16:colId xmlns:a16="http://schemas.microsoft.com/office/drawing/2014/main" val="757171663"/>
                    </a:ext>
                  </a:extLst>
                </a:gridCol>
              </a:tblGrid>
              <a:tr h="160560">
                <a:tc>
                  <a:txBody>
                    <a:bodyPr/>
                    <a:lstStyle/>
                    <a:p>
                      <a:pPr algn="ctr" fontAlgn="b"/>
                      <a:endParaRPr lang="hu-HU" sz="1600" b="1"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1"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gridSpan="18">
                  <a:txBody>
                    <a:bodyPr/>
                    <a:lstStyle/>
                    <a:p>
                      <a:pPr algn="ctr" fontAlgn="b"/>
                      <a:r>
                        <a:rPr lang="hu-HU" sz="1600" b="1" i="0" u="none" strike="noStrike">
                          <a:solidFill>
                            <a:srgbClr val="000000"/>
                          </a:solidFill>
                          <a:effectLst/>
                          <a:latin typeface="Calibri"/>
                        </a:rPr>
                        <a:t>Időtartam (T+hónap)</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extLst>
                  <a:ext uri="{0D108BD9-81ED-4DB2-BD59-A6C34878D82A}">
                    <a16:rowId xmlns:a16="http://schemas.microsoft.com/office/drawing/2014/main" val="4256930562"/>
                  </a:ext>
                </a:extLst>
              </a:tr>
              <a:tr h="160560">
                <a:tc>
                  <a:txBody>
                    <a:bodyPr/>
                    <a:lstStyle/>
                    <a:p>
                      <a:pPr algn="ctr" fontAlgn="b"/>
                      <a:endParaRPr lang="hu-HU" sz="1600" b="1"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1" i="0" u="none" strike="noStrike" dirty="0">
                          <a:solidFill>
                            <a:srgbClr val="000000"/>
                          </a:solidFill>
                          <a:effectLst/>
                          <a:latin typeface="Calibri"/>
                        </a:rPr>
                        <a:t>Tevékenység</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2</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3</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4</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5</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6</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7</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8</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9</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10</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11</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12</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13</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14</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15</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16</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17</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1" i="0" u="none" strike="noStrike" dirty="0">
                          <a:solidFill>
                            <a:srgbClr val="000000"/>
                          </a:solidFill>
                          <a:effectLst/>
                          <a:latin typeface="Calibri" panose="020F0502020204030204" pitchFamily="34" charset="0"/>
                        </a:rPr>
                        <a:t>18</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895048992"/>
                  </a:ext>
                </a:extLst>
              </a:tr>
              <a:tr h="160560">
                <a:tc>
                  <a:txBody>
                    <a:bodyPr/>
                    <a:lstStyle/>
                    <a:p>
                      <a:pPr algn="ctr" fontAlgn="b"/>
                      <a:r>
                        <a:rPr lang="hu-HU" sz="1600" b="1" i="0" u="none" strike="noStrike" dirty="0">
                          <a:solidFill>
                            <a:srgbClr val="000000"/>
                          </a:solidFill>
                          <a:effectLst/>
                          <a:latin typeface="Calibri"/>
                        </a:rPr>
                        <a:t>1</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a:rPr>
                        <a:t>Kivitelezés tervezése</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4007258205"/>
                  </a:ext>
                </a:extLst>
              </a:tr>
              <a:tr h="160560">
                <a:tc>
                  <a:txBody>
                    <a:bodyPr/>
                    <a:lstStyle/>
                    <a:p>
                      <a:pPr algn="ctr" fontAlgn="b"/>
                      <a:r>
                        <a:rPr lang="hu-HU" sz="1600" b="1" i="0" u="none" strike="noStrike" dirty="0">
                          <a:solidFill>
                            <a:srgbClr val="000000"/>
                          </a:solidFill>
                          <a:effectLst/>
                          <a:latin typeface="Calibri"/>
                        </a:rPr>
                        <a:t>2</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panose="020F0502020204030204" pitchFamily="34" charset="0"/>
                        </a:rPr>
                        <a:t>Alap készítése</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3700243725"/>
                  </a:ext>
                </a:extLst>
              </a:tr>
              <a:tr h="160560">
                <a:tc>
                  <a:txBody>
                    <a:bodyPr/>
                    <a:lstStyle/>
                    <a:p>
                      <a:pPr algn="ctr" fontAlgn="b"/>
                      <a:r>
                        <a:rPr lang="hu-HU" sz="1600" b="1" i="0" u="none" strike="noStrike" dirty="0">
                          <a:solidFill>
                            <a:srgbClr val="000000"/>
                          </a:solidFill>
                          <a:effectLst/>
                          <a:latin typeface="Calibri"/>
                        </a:rPr>
                        <a:t>3</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panose="020F0502020204030204" pitchFamily="34" charset="0"/>
                        </a:rPr>
                        <a:t>Szerkezeti falak építése</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425039045"/>
                  </a:ext>
                </a:extLst>
              </a:tr>
              <a:tr h="160560">
                <a:tc>
                  <a:txBody>
                    <a:bodyPr/>
                    <a:lstStyle/>
                    <a:p>
                      <a:pPr algn="ctr" fontAlgn="b"/>
                      <a:r>
                        <a:rPr lang="hu-HU" sz="1600" b="1" i="0" u="none" strike="noStrike" dirty="0">
                          <a:solidFill>
                            <a:srgbClr val="000000"/>
                          </a:solidFill>
                          <a:effectLst/>
                          <a:latin typeface="Calibri"/>
                        </a:rPr>
                        <a:t>4</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panose="020F0502020204030204" pitchFamily="34" charset="0"/>
                        </a:rPr>
                        <a:t>Födém készítése</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1944863185"/>
                  </a:ext>
                </a:extLst>
              </a:tr>
              <a:tr h="160560">
                <a:tc>
                  <a:txBody>
                    <a:bodyPr/>
                    <a:lstStyle/>
                    <a:p>
                      <a:pPr algn="ctr" fontAlgn="b"/>
                      <a:r>
                        <a:rPr lang="hu-HU" sz="1600" b="1" i="0" u="none" strike="noStrike" dirty="0">
                          <a:solidFill>
                            <a:srgbClr val="000000"/>
                          </a:solidFill>
                          <a:effectLst/>
                          <a:latin typeface="Calibri"/>
                        </a:rPr>
                        <a:t>5</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panose="020F0502020204030204" pitchFamily="34" charset="0"/>
                        </a:rPr>
                        <a:t>Ács- és tetőfedő munkák</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1707457915"/>
                  </a:ext>
                </a:extLst>
              </a:tr>
              <a:tr h="160560">
                <a:tc>
                  <a:txBody>
                    <a:bodyPr/>
                    <a:lstStyle/>
                    <a:p>
                      <a:pPr algn="ctr" fontAlgn="b"/>
                      <a:r>
                        <a:rPr lang="hu-HU" sz="1600" b="1" i="0" u="none" strike="noStrike" dirty="0">
                          <a:solidFill>
                            <a:srgbClr val="000000"/>
                          </a:solidFill>
                          <a:effectLst/>
                          <a:latin typeface="Calibri"/>
                        </a:rPr>
                        <a:t>6</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a:rPr>
                        <a:t>Válaszfalak építése</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2553488872"/>
                  </a:ext>
                </a:extLst>
              </a:tr>
              <a:tr h="160560">
                <a:tc>
                  <a:txBody>
                    <a:bodyPr/>
                    <a:lstStyle/>
                    <a:p>
                      <a:pPr algn="ctr" fontAlgn="b"/>
                      <a:r>
                        <a:rPr lang="hu-HU" sz="1600" b="1" i="0" u="none" strike="noStrike" dirty="0">
                          <a:solidFill>
                            <a:srgbClr val="000000"/>
                          </a:solidFill>
                          <a:effectLst/>
                          <a:latin typeface="Calibri"/>
                        </a:rPr>
                        <a:t>7</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a:rPr>
                        <a:t>Aljzat készítése</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1889682819"/>
                  </a:ext>
                </a:extLst>
              </a:tr>
              <a:tr h="160560">
                <a:tc>
                  <a:txBody>
                    <a:bodyPr/>
                    <a:lstStyle/>
                    <a:p>
                      <a:pPr algn="ctr" fontAlgn="b"/>
                      <a:r>
                        <a:rPr lang="hu-HU" sz="1600" b="1" i="0" u="none" strike="noStrike" dirty="0">
                          <a:solidFill>
                            <a:srgbClr val="000000"/>
                          </a:solidFill>
                          <a:effectLst/>
                          <a:latin typeface="Calibri"/>
                        </a:rPr>
                        <a:t>8</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a:rPr>
                        <a:t>Vízvezeték szerelés</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2812883501"/>
                  </a:ext>
                </a:extLst>
              </a:tr>
              <a:tr h="160560">
                <a:tc>
                  <a:txBody>
                    <a:bodyPr/>
                    <a:lstStyle/>
                    <a:p>
                      <a:pPr algn="ctr" fontAlgn="b"/>
                      <a:r>
                        <a:rPr lang="hu-HU" sz="1600" b="1" i="0" u="none" strike="noStrike" dirty="0">
                          <a:solidFill>
                            <a:srgbClr val="000000"/>
                          </a:solidFill>
                          <a:effectLst/>
                          <a:latin typeface="Calibri"/>
                        </a:rPr>
                        <a:t>9</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a:rPr>
                        <a:t>Gázvezeték szerelés</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3669418207"/>
                  </a:ext>
                </a:extLst>
              </a:tr>
              <a:tr h="160560">
                <a:tc>
                  <a:txBody>
                    <a:bodyPr/>
                    <a:lstStyle/>
                    <a:p>
                      <a:pPr algn="ctr" fontAlgn="b"/>
                      <a:r>
                        <a:rPr lang="hu-HU" sz="1600" b="1" i="0" u="none" strike="noStrike" dirty="0">
                          <a:solidFill>
                            <a:srgbClr val="000000"/>
                          </a:solidFill>
                          <a:effectLst/>
                          <a:latin typeface="Calibri"/>
                        </a:rPr>
                        <a:t>10</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a:rPr>
                        <a:t>Fűtés szerelés</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3432378861"/>
                  </a:ext>
                </a:extLst>
              </a:tr>
              <a:tr h="160560">
                <a:tc>
                  <a:txBody>
                    <a:bodyPr/>
                    <a:lstStyle/>
                    <a:p>
                      <a:pPr algn="ctr" fontAlgn="b"/>
                      <a:r>
                        <a:rPr lang="hu-HU" sz="1600" b="1" i="0" u="none" strike="noStrike" dirty="0">
                          <a:solidFill>
                            <a:srgbClr val="000000"/>
                          </a:solidFill>
                          <a:effectLst/>
                          <a:latin typeface="Calibri"/>
                        </a:rPr>
                        <a:t>11</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a:rPr>
                        <a:t>Vakolat készítés</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946285628"/>
                  </a:ext>
                </a:extLst>
              </a:tr>
              <a:tr h="160560">
                <a:tc>
                  <a:txBody>
                    <a:bodyPr/>
                    <a:lstStyle/>
                    <a:p>
                      <a:pPr algn="ctr" fontAlgn="b"/>
                      <a:r>
                        <a:rPr lang="hu-HU" sz="1600" b="1" i="0" u="none" strike="noStrike" dirty="0">
                          <a:solidFill>
                            <a:srgbClr val="000000"/>
                          </a:solidFill>
                          <a:effectLst/>
                          <a:latin typeface="Calibri"/>
                        </a:rPr>
                        <a:t>12</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a:rPr>
                        <a:t>Burkolás </a:t>
                      </a:r>
                      <a:endParaRPr lang="hu-HU" sz="1600" b="0" i="0" u="none" strike="noStrike">
                        <a:solidFill>
                          <a:srgbClr val="000000"/>
                        </a:solidFill>
                        <a:effectLst/>
                        <a:latin typeface="Calibri" panose="020F0502020204030204" pitchFamily="34" charset="0"/>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1318848150"/>
                  </a:ext>
                </a:extLst>
              </a:tr>
              <a:tr h="160560">
                <a:tc>
                  <a:txBody>
                    <a:bodyPr/>
                    <a:lstStyle/>
                    <a:p>
                      <a:pPr algn="ctr" fontAlgn="b"/>
                      <a:r>
                        <a:rPr lang="hu-HU" sz="1600" b="1" i="0" u="none" strike="noStrike" dirty="0">
                          <a:solidFill>
                            <a:srgbClr val="000000"/>
                          </a:solidFill>
                          <a:effectLst/>
                          <a:latin typeface="Calibri"/>
                        </a:rPr>
                        <a:t>13</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a:solidFill>
                            <a:srgbClr val="000000"/>
                          </a:solidFill>
                          <a:effectLst/>
                          <a:latin typeface="Calibri"/>
                        </a:rPr>
                        <a:t>Festés</a:t>
                      </a:r>
                      <a:r>
                        <a:rPr lang="hu-HU" sz="1600" b="0" i="0" u="none" strike="noStrike" dirty="0">
                          <a:solidFill>
                            <a:srgbClr val="000000"/>
                          </a:solidFill>
                          <a:effectLst/>
                          <a:latin typeface="Calibri"/>
                        </a:rPr>
                        <a:t>, mázolás</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extLst>
                  <a:ext uri="{0D108BD9-81ED-4DB2-BD59-A6C34878D82A}">
                    <a16:rowId xmlns:a16="http://schemas.microsoft.com/office/drawing/2014/main" val="3368828259"/>
                  </a:ext>
                </a:extLst>
              </a:tr>
              <a:tr h="160560">
                <a:tc>
                  <a:txBody>
                    <a:bodyPr/>
                    <a:lstStyle/>
                    <a:p>
                      <a:pPr algn="ctr" fontAlgn="b"/>
                      <a:r>
                        <a:rPr lang="hu-HU" sz="1600" b="1" i="0" u="none" strike="noStrike" dirty="0">
                          <a:solidFill>
                            <a:srgbClr val="000000"/>
                          </a:solidFill>
                          <a:effectLst/>
                          <a:latin typeface="Calibri"/>
                        </a:rPr>
                        <a:t>14</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l" fontAlgn="b"/>
                      <a:r>
                        <a:rPr lang="hu-HU" sz="1600" b="0" i="0" u="none" strike="noStrike" dirty="0">
                          <a:solidFill>
                            <a:srgbClr val="000000"/>
                          </a:solidFill>
                          <a:effectLst/>
                          <a:latin typeface="Calibri"/>
                        </a:rPr>
                        <a:t>Átadás- átvétel</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endParaRPr lang="hu-HU" sz="1600" b="0" i="0" u="none" strike="noStrike" dirty="0">
                        <a:solidFill>
                          <a:srgbClr val="000000"/>
                        </a:solidFill>
                        <a:effectLst/>
                        <a:latin typeface="Calibri"/>
                      </a:endParaRP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tcPr>
                </a:tc>
                <a:tc>
                  <a:txBody>
                    <a:bodyPr/>
                    <a:lstStyle/>
                    <a:p>
                      <a:pPr algn="ctr" fontAlgn="b"/>
                      <a:r>
                        <a:rPr lang="hu-HU" sz="1600" b="0" i="0" u="none" strike="noStrike" dirty="0">
                          <a:solidFill>
                            <a:srgbClr val="000000"/>
                          </a:solidFill>
                          <a:effectLst/>
                          <a:latin typeface="Calibri" panose="020F0502020204030204" pitchFamily="34" charset="0"/>
                        </a:rPr>
                        <a:t> </a:t>
                      </a:r>
                    </a:p>
                  </a:txBody>
                  <a:tcPr marL="8028" marR="8028" marT="8028" marB="0" anchor="b">
                    <a:lnL w="6350" cap="flat" cmpd="sng" algn="ctr">
                      <a:solidFill>
                        <a:srgbClr val="E7E6E6"/>
                      </a:solidFill>
                      <a:prstDash val="solid"/>
                      <a:round/>
                      <a:headEnd type="none" w="med" len="med"/>
                      <a:tailEnd type="none" w="med" len="med"/>
                    </a:lnL>
                    <a:lnR w="6350" cap="flat" cmpd="sng" algn="ctr">
                      <a:solidFill>
                        <a:srgbClr val="E7E6E6"/>
                      </a:solidFill>
                      <a:prstDash val="solid"/>
                      <a:round/>
                      <a:headEnd type="none" w="med" len="med"/>
                      <a:tailEnd type="none" w="med" len="med"/>
                    </a:lnR>
                    <a:lnT w="6350" cap="flat" cmpd="sng" algn="ctr">
                      <a:solidFill>
                        <a:srgbClr val="E7E6E6"/>
                      </a:solidFill>
                      <a:prstDash val="solid"/>
                      <a:round/>
                      <a:headEnd type="none" w="med" len="med"/>
                      <a:tailEnd type="none" w="med" len="med"/>
                    </a:lnT>
                    <a:lnB w="6350" cap="flat" cmpd="sng" algn="ctr">
                      <a:solidFill>
                        <a:srgbClr val="E7E6E6"/>
                      </a:solidFill>
                      <a:prstDash val="solid"/>
                      <a:round/>
                      <a:headEnd type="none" w="med" len="med"/>
                      <a:tailEnd type="none" w="med" len="med"/>
                    </a:lnB>
                    <a:solidFill>
                      <a:srgbClr val="0070C0"/>
                    </a:solidFill>
                  </a:tcPr>
                </a:tc>
                <a:extLst>
                  <a:ext uri="{0D108BD9-81ED-4DB2-BD59-A6C34878D82A}">
                    <a16:rowId xmlns:a16="http://schemas.microsoft.com/office/drawing/2014/main" val="1464689924"/>
                  </a:ext>
                </a:extLst>
              </a:tr>
            </a:tbl>
          </a:graphicData>
        </a:graphic>
      </p:graphicFrame>
      <p:pic>
        <p:nvPicPr>
          <p:cNvPr id="5" name="Kép 10" descr="A képen szöveg, clipart, vektorgrafika látható&#10;&#10;Automatikusan generált leírás">
            <a:extLst>
              <a:ext uri="{FF2B5EF4-FFF2-40B4-BE49-F238E27FC236}">
                <a16:creationId xmlns:a16="http://schemas.microsoft.com/office/drawing/2014/main" id="{5DF5C3B2-AA48-4B28-9F7A-2B8CA6B86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0924" y="250372"/>
            <a:ext cx="917412" cy="410781"/>
          </a:xfrm>
          <a:prstGeom prst="rect">
            <a:avLst/>
          </a:prstGeom>
        </p:spPr>
      </p:pic>
      <p:pic>
        <p:nvPicPr>
          <p:cNvPr id="6" name="Kép 12">
            <a:extLst>
              <a:ext uri="{FF2B5EF4-FFF2-40B4-BE49-F238E27FC236}">
                <a16:creationId xmlns:a16="http://schemas.microsoft.com/office/drawing/2014/main" id="{B3527CC4-34DC-4D51-9D93-1FBA8048721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80781" y="262250"/>
            <a:ext cx="800295" cy="391042"/>
          </a:xfrm>
          <a:prstGeom prst="rect">
            <a:avLst/>
          </a:prstGeom>
        </p:spPr>
      </p:pic>
      <p:sp>
        <p:nvSpPr>
          <p:cNvPr id="9" name="Tartalom helye 1">
            <a:extLst>
              <a:ext uri="{FF2B5EF4-FFF2-40B4-BE49-F238E27FC236}">
                <a16:creationId xmlns:a16="http://schemas.microsoft.com/office/drawing/2014/main" id="{5B68E723-F877-4E07-961B-A0755E0274A2}"/>
              </a:ext>
            </a:extLst>
          </p:cNvPr>
          <p:cNvSpPr txBox="1">
            <a:spLocks/>
          </p:cNvSpPr>
          <p:nvPr/>
        </p:nvSpPr>
        <p:spPr>
          <a:xfrm>
            <a:off x="341479" y="5459031"/>
            <a:ext cx="2582284"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Projekt</a:t>
            </a:r>
          </a:p>
        </p:txBody>
      </p:sp>
    </p:spTree>
    <p:extLst>
      <p:ext uri="{BB962C8B-B14F-4D97-AF65-F5344CB8AC3E}">
        <p14:creationId xmlns:p14="http://schemas.microsoft.com/office/powerpoint/2010/main" val="3744125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034DE-0553-4BBB-8051-A45FF793AC61}"/>
              </a:ext>
            </a:extLst>
          </p:cNvPr>
          <p:cNvSpPr>
            <a:spLocks noGrp="1"/>
          </p:cNvSpPr>
          <p:nvPr>
            <p:ph type="title"/>
          </p:nvPr>
        </p:nvSpPr>
        <p:spPr>
          <a:xfrm>
            <a:off x="981076" y="96510"/>
            <a:ext cx="10128884" cy="647271"/>
          </a:xfrm>
        </p:spPr>
        <p:txBody>
          <a:bodyPr>
            <a:normAutofit/>
          </a:bodyPr>
          <a:lstStyle/>
          <a:p>
            <a:r>
              <a:rPr lang="hu-HU" sz="3000" b="1" dirty="0">
                <a:solidFill>
                  <a:schemeClr val="bg1"/>
                </a:solidFill>
                <a:highlight>
                  <a:srgbClr val="294475"/>
                </a:highlight>
              </a:rPr>
              <a:t>A projektfolyamat szereplői</a:t>
            </a:r>
          </a:p>
        </p:txBody>
      </p:sp>
      <p:sp>
        <p:nvSpPr>
          <p:cNvPr id="3" name="Slide Number Placeholder 2">
            <a:extLst>
              <a:ext uri="{FF2B5EF4-FFF2-40B4-BE49-F238E27FC236}">
                <a16:creationId xmlns:a16="http://schemas.microsoft.com/office/drawing/2014/main" id="{455E6224-7F9B-4F7B-839C-C06A5AA0197C}"/>
              </a:ext>
            </a:extLst>
          </p:cNvPr>
          <p:cNvSpPr>
            <a:spLocks noGrp="1"/>
          </p:cNvSpPr>
          <p:nvPr>
            <p:ph type="sldNum" sz="quarter" idx="12"/>
          </p:nvPr>
        </p:nvSpPr>
        <p:spPr>
          <a:xfrm>
            <a:off x="8610600" y="6356350"/>
            <a:ext cx="3517736" cy="365125"/>
          </a:xfrm>
        </p:spPr>
        <p:txBody>
          <a:bodyPr/>
          <a:lstStyle/>
          <a:p>
            <a:fld id="{B21332D6-23E1-476A-A412-822FBBA5E59B}" type="slidenum">
              <a:rPr lang="hu-HU" smtClean="0"/>
              <a:t>16</a:t>
            </a:fld>
            <a:endParaRPr lang="hu-HU" dirty="0"/>
          </a:p>
        </p:txBody>
      </p:sp>
      <p:pic>
        <p:nvPicPr>
          <p:cNvPr id="5" name="Kép 10" descr="A képen szöveg, clipart, vektorgrafika látható&#10;&#10;Automatikusan generált leírás">
            <a:extLst>
              <a:ext uri="{FF2B5EF4-FFF2-40B4-BE49-F238E27FC236}">
                <a16:creationId xmlns:a16="http://schemas.microsoft.com/office/drawing/2014/main" id="{5DF5C3B2-AA48-4B28-9F7A-2B8CA6B86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0924" y="214754"/>
            <a:ext cx="917412" cy="410781"/>
          </a:xfrm>
          <a:prstGeom prst="rect">
            <a:avLst/>
          </a:prstGeom>
        </p:spPr>
      </p:pic>
      <p:pic>
        <p:nvPicPr>
          <p:cNvPr id="6" name="Kép 12">
            <a:extLst>
              <a:ext uri="{FF2B5EF4-FFF2-40B4-BE49-F238E27FC236}">
                <a16:creationId xmlns:a16="http://schemas.microsoft.com/office/drawing/2014/main" id="{B3527CC4-34DC-4D51-9D93-1FBA8048721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80781" y="226632"/>
            <a:ext cx="800295" cy="391042"/>
          </a:xfrm>
          <a:prstGeom prst="rect">
            <a:avLst/>
          </a:prstGeom>
        </p:spPr>
      </p:pic>
      <p:sp>
        <p:nvSpPr>
          <p:cNvPr id="10" name="Rectangle 9">
            <a:extLst>
              <a:ext uri="{FF2B5EF4-FFF2-40B4-BE49-F238E27FC236}">
                <a16:creationId xmlns:a16="http://schemas.microsoft.com/office/drawing/2014/main" id="{A3F1810A-0AAC-4404-8E4B-4E45616F48AF}"/>
              </a:ext>
            </a:extLst>
          </p:cNvPr>
          <p:cNvSpPr/>
          <p:nvPr/>
        </p:nvSpPr>
        <p:spPr>
          <a:xfrm>
            <a:off x="4799183" y="1783458"/>
            <a:ext cx="2444816" cy="36512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b="1" dirty="0">
                <a:solidFill>
                  <a:schemeClr val="bg1"/>
                </a:solidFill>
              </a:rPr>
              <a:t>Projektgazda</a:t>
            </a:r>
          </a:p>
        </p:txBody>
      </p:sp>
      <p:sp>
        <p:nvSpPr>
          <p:cNvPr id="11" name="Rectangle 10">
            <a:extLst>
              <a:ext uri="{FF2B5EF4-FFF2-40B4-BE49-F238E27FC236}">
                <a16:creationId xmlns:a16="http://schemas.microsoft.com/office/drawing/2014/main" id="{7D82DC61-D015-4FB4-AD51-5CFF3AE3A18A}"/>
              </a:ext>
            </a:extLst>
          </p:cNvPr>
          <p:cNvSpPr/>
          <p:nvPr/>
        </p:nvSpPr>
        <p:spPr>
          <a:xfrm>
            <a:off x="3247911" y="2436371"/>
            <a:ext cx="1732581" cy="675663"/>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b="1" dirty="0">
                <a:solidFill>
                  <a:schemeClr val="bg1"/>
                </a:solidFill>
              </a:rPr>
              <a:t>Külső közreműködő szervezetek</a:t>
            </a:r>
          </a:p>
        </p:txBody>
      </p:sp>
      <p:sp>
        <p:nvSpPr>
          <p:cNvPr id="12" name="Rectangle 11">
            <a:extLst>
              <a:ext uri="{FF2B5EF4-FFF2-40B4-BE49-F238E27FC236}">
                <a16:creationId xmlns:a16="http://schemas.microsoft.com/office/drawing/2014/main" id="{4F9DA886-924A-49A2-BCC6-DE204F0EC891}"/>
              </a:ext>
            </a:extLst>
          </p:cNvPr>
          <p:cNvSpPr/>
          <p:nvPr/>
        </p:nvSpPr>
        <p:spPr>
          <a:xfrm>
            <a:off x="7059881" y="2434474"/>
            <a:ext cx="1732581" cy="67566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b="1" dirty="0">
                <a:solidFill>
                  <a:schemeClr val="bg1"/>
                </a:solidFill>
              </a:rPr>
              <a:t>Belső tanácsadók</a:t>
            </a:r>
          </a:p>
        </p:txBody>
      </p:sp>
      <p:sp>
        <p:nvSpPr>
          <p:cNvPr id="13" name="Rectangle 12">
            <a:extLst>
              <a:ext uri="{FF2B5EF4-FFF2-40B4-BE49-F238E27FC236}">
                <a16:creationId xmlns:a16="http://schemas.microsoft.com/office/drawing/2014/main" id="{B254EE6A-A772-42C3-9A32-5E17D17DCF1A}"/>
              </a:ext>
            </a:extLst>
          </p:cNvPr>
          <p:cNvSpPr/>
          <p:nvPr/>
        </p:nvSpPr>
        <p:spPr>
          <a:xfrm>
            <a:off x="5152491" y="3461336"/>
            <a:ext cx="1732581" cy="67566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b="1" dirty="0">
                <a:solidFill>
                  <a:schemeClr val="bg1"/>
                </a:solidFill>
              </a:rPr>
              <a:t>Projekt vezető</a:t>
            </a:r>
          </a:p>
        </p:txBody>
      </p:sp>
      <p:sp>
        <p:nvSpPr>
          <p:cNvPr id="14" name="Rectangle 13">
            <a:extLst>
              <a:ext uri="{FF2B5EF4-FFF2-40B4-BE49-F238E27FC236}">
                <a16:creationId xmlns:a16="http://schemas.microsoft.com/office/drawing/2014/main" id="{48EAF386-EEF4-4BCA-AC1D-1FE07D99B8EE}"/>
              </a:ext>
            </a:extLst>
          </p:cNvPr>
          <p:cNvSpPr/>
          <p:nvPr/>
        </p:nvSpPr>
        <p:spPr>
          <a:xfrm>
            <a:off x="3099704" y="4489635"/>
            <a:ext cx="1732581" cy="675663"/>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b="1" dirty="0">
                <a:solidFill>
                  <a:schemeClr val="bg1"/>
                </a:solidFill>
              </a:rPr>
              <a:t>Csapat #1</a:t>
            </a:r>
          </a:p>
        </p:txBody>
      </p:sp>
      <p:sp>
        <p:nvSpPr>
          <p:cNvPr id="15" name="Rectangle 14">
            <a:extLst>
              <a:ext uri="{FF2B5EF4-FFF2-40B4-BE49-F238E27FC236}">
                <a16:creationId xmlns:a16="http://schemas.microsoft.com/office/drawing/2014/main" id="{91BC69DA-50EE-4FED-A080-1B1185C97B9B}"/>
              </a:ext>
            </a:extLst>
          </p:cNvPr>
          <p:cNvSpPr/>
          <p:nvPr/>
        </p:nvSpPr>
        <p:spPr>
          <a:xfrm>
            <a:off x="5152491" y="4489635"/>
            <a:ext cx="1732581" cy="675663"/>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b="1" dirty="0">
                <a:solidFill>
                  <a:schemeClr val="bg1"/>
                </a:solidFill>
              </a:rPr>
              <a:t>Csapat #2</a:t>
            </a:r>
          </a:p>
        </p:txBody>
      </p:sp>
      <p:sp>
        <p:nvSpPr>
          <p:cNvPr id="16" name="Rectangle 15">
            <a:extLst>
              <a:ext uri="{FF2B5EF4-FFF2-40B4-BE49-F238E27FC236}">
                <a16:creationId xmlns:a16="http://schemas.microsoft.com/office/drawing/2014/main" id="{7AC666FD-9788-4A84-98B5-771295551863}"/>
              </a:ext>
            </a:extLst>
          </p:cNvPr>
          <p:cNvSpPr/>
          <p:nvPr/>
        </p:nvSpPr>
        <p:spPr>
          <a:xfrm>
            <a:off x="7205278" y="4489635"/>
            <a:ext cx="1732581" cy="675663"/>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b="1" dirty="0">
                <a:solidFill>
                  <a:schemeClr val="bg1"/>
                </a:solidFill>
              </a:rPr>
              <a:t>Csapat #3</a:t>
            </a:r>
          </a:p>
        </p:txBody>
      </p:sp>
      <p:cxnSp>
        <p:nvCxnSpPr>
          <p:cNvPr id="17" name="Straight Arrow Connector 16">
            <a:extLst>
              <a:ext uri="{FF2B5EF4-FFF2-40B4-BE49-F238E27FC236}">
                <a16:creationId xmlns:a16="http://schemas.microsoft.com/office/drawing/2014/main" id="{272057E4-5405-44B3-88EE-DACAFB919F22}"/>
              </a:ext>
            </a:extLst>
          </p:cNvPr>
          <p:cNvCxnSpPr>
            <a:cxnSpLocks/>
            <a:stCxn id="10" idx="2"/>
            <a:endCxn id="13" idx="0"/>
          </p:cNvCxnSpPr>
          <p:nvPr/>
        </p:nvCxnSpPr>
        <p:spPr>
          <a:xfrm flipH="1">
            <a:off x="6018782" y="2148583"/>
            <a:ext cx="2809" cy="13127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37CDD862-7E6B-4819-8D0E-E277D0F5336E}"/>
              </a:ext>
            </a:extLst>
          </p:cNvPr>
          <p:cNvCxnSpPr>
            <a:stCxn id="10" idx="2"/>
            <a:endCxn id="11" idx="3"/>
          </p:cNvCxnSpPr>
          <p:nvPr/>
        </p:nvCxnSpPr>
        <p:spPr>
          <a:xfrm rot="5400000">
            <a:off x="5188232" y="1940844"/>
            <a:ext cx="625620" cy="10410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51E0E5DF-3D0A-4F1C-9D2F-69E291BA490E}"/>
              </a:ext>
            </a:extLst>
          </p:cNvPr>
          <p:cNvCxnSpPr>
            <a:cxnSpLocks/>
            <a:stCxn id="10" idx="2"/>
            <a:endCxn id="12" idx="1"/>
          </p:cNvCxnSpPr>
          <p:nvPr/>
        </p:nvCxnSpPr>
        <p:spPr>
          <a:xfrm rot="16200000" flipH="1">
            <a:off x="6228875" y="1941299"/>
            <a:ext cx="623723" cy="103829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36D8EE13-83B2-4C4C-9CB5-B61348C06A3D}"/>
              </a:ext>
            </a:extLst>
          </p:cNvPr>
          <p:cNvCxnSpPr>
            <a:cxnSpLocks/>
            <a:stCxn id="13" idx="2"/>
            <a:endCxn id="16" idx="0"/>
          </p:cNvCxnSpPr>
          <p:nvPr/>
        </p:nvCxnSpPr>
        <p:spPr>
          <a:xfrm rot="16200000" flipH="1">
            <a:off x="6868857" y="3286923"/>
            <a:ext cx="352636" cy="205278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77FF45D2-8FD2-447D-9EBF-5A628C04C36A}"/>
              </a:ext>
            </a:extLst>
          </p:cNvPr>
          <p:cNvCxnSpPr>
            <a:cxnSpLocks/>
            <a:stCxn id="13" idx="2"/>
            <a:endCxn id="15" idx="0"/>
          </p:cNvCxnSpPr>
          <p:nvPr/>
        </p:nvCxnSpPr>
        <p:spPr>
          <a:xfrm rot="5400000">
            <a:off x="5842464" y="4313317"/>
            <a:ext cx="352636" cy="1270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48820BE8-0C62-48BA-ABB1-706EC2AB5B8A}"/>
              </a:ext>
            </a:extLst>
          </p:cNvPr>
          <p:cNvCxnSpPr>
            <a:cxnSpLocks/>
            <a:stCxn id="13" idx="2"/>
            <a:endCxn id="14" idx="0"/>
          </p:cNvCxnSpPr>
          <p:nvPr/>
        </p:nvCxnSpPr>
        <p:spPr>
          <a:xfrm rot="5400000">
            <a:off x="4816071" y="3286924"/>
            <a:ext cx="352636" cy="205278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FAF2D22B-01CA-486F-95AC-AF9E0EDF91C3}"/>
              </a:ext>
            </a:extLst>
          </p:cNvPr>
          <p:cNvSpPr/>
          <p:nvPr/>
        </p:nvSpPr>
        <p:spPr>
          <a:xfrm>
            <a:off x="9062970" y="1033735"/>
            <a:ext cx="2891607" cy="1295296"/>
          </a:xfrm>
          <a:prstGeom prst="rect">
            <a:avLst/>
          </a:prstGeom>
          <a:solidFill>
            <a:schemeClr val="bg1">
              <a:lumMod val="95000"/>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hu-HU" sz="1400" b="0" dirty="0">
                <a:solidFill>
                  <a:schemeClr val="tx1"/>
                </a:solidFill>
              </a:rPr>
              <a:t>A </a:t>
            </a:r>
            <a:r>
              <a:rPr lang="hu-HU" sz="1400" b="1" dirty="0">
                <a:solidFill>
                  <a:schemeClr val="accent1"/>
                </a:solidFill>
              </a:rPr>
              <a:t>projektgazda</a:t>
            </a:r>
            <a:r>
              <a:rPr lang="hu-HU" sz="1400" b="0" dirty="0">
                <a:solidFill>
                  <a:schemeClr val="tx1"/>
                </a:solidFill>
              </a:rPr>
              <a:t> vagy szponzor, belső résztvevő a projektet közvetlenül előmozdító felső vezető. Általában a</a:t>
            </a:r>
          </a:p>
          <a:p>
            <a:pPr algn="l"/>
            <a:r>
              <a:rPr lang="hu-HU" sz="1400" b="0" dirty="0">
                <a:solidFill>
                  <a:schemeClr val="tx1"/>
                </a:solidFill>
              </a:rPr>
              <a:t>projekthez szükséges erőforrásokat biztosítja. (pl. </a:t>
            </a:r>
            <a:r>
              <a:rPr lang="hu-HU" sz="1400" dirty="0">
                <a:solidFill>
                  <a:schemeClr val="tx1"/>
                </a:solidFill>
              </a:rPr>
              <a:t>beruházó)</a:t>
            </a:r>
            <a:endParaRPr lang="hu-HU" sz="1400" b="0" dirty="0">
              <a:solidFill>
                <a:schemeClr val="tx1"/>
              </a:solidFill>
            </a:endParaRPr>
          </a:p>
        </p:txBody>
      </p:sp>
      <p:sp>
        <p:nvSpPr>
          <p:cNvPr id="25" name="Rectangle 24">
            <a:extLst>
              <a:ext uri="{FF2B5EF4-FFF2-40B4-BE49-F238E27FC236}">
                <a16:creationId xmlns:a16="http://schemas.microsoft.com/office/drawing/2014/main" id="{EE83A3AE-FDCD-49FE-8E9A-455BCCB95586}"/>
              </a:ext>
            </a:extLst>
          </p:cNvPr>
          <p:cNvSpPr/>
          <p:nvPr/>
        </p:nvSpPr>
        <p:spPr>
          <a:xfrm>
            <a:off x="9062969" y="2518092"/>
            <a:ext cx="2891607" cy="1295296"/>
          </a:xfrm>
          <a:prstGeom prst="rect">
            <a:avLst/>
          </a:prstGeom>
          <a:solidFill>
            <a:schemeClr val="bg1">
              <a:lumMod val="95000"/>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u-HU" sz="1400" b="0" dirty="0">
                <a:solidFill>
                  <a:schemeClr val="tx1"/>
                </a:solidFill>
              </a:rPr>
              <a:t>A </a:t>
            </a:r>
            <a:r>
              <a:rPr lang="hu-HU" sz="1400" b="1" dirty="0">
                <a:solidFill>
                  <a:schemeClr val="accent1"/>
                </a:solidFill>
              </a:rPr>
              <a:t>belső tanácsadók </a:t>
            </a:r>
            <a:r>
              <a:rPr lang="hu-HU" sz="1400" b="0" dirty="0">
                <a:solidFill>
                  <a:schemeClr val="tx1"/>
                </a:solidFill>
              </a:rPr>
              <a:t>a projekttulajdonosi szervezetben a projektvezető és a projektgazda, vagy támogató munkáját segíti. </a:t>
            </a:r>
            <a:br>
              <a:rPr lang="hu-HU" sz="1400" dirty="0">
                <a:solidFill>
                  <a:schemeClr val="tx1"/>
                </a:solidFill>
              </a:rPr>
            </a:br>
            <a:r>
              <a:rPr lang="hu-HU" sz="1400" b="0" dirty="0">
                <a:solidFill>
                  <a:schemeClr val="tx1"/>
                </a:solidFill>
              </a:rPr>
              <a:t>(pl.</a:t>
            </a:r>
            <a:r>
              <a:rPr lang="hu-HU" sz="1400" dirty="0">
                <a:solidFill>
                  <a:schemeClr val="tx1"/>
                </a:solidFill>
              </a:rPr>
              <a:t> ellenőr; épületgépész mérnök)</a:t>
            </a:r>
            <a:endParaRPr lang="hu-HU" sz="1400" b="0" dirty="0">
              <a:solidFill>
                <a:schemeClr val="tx1"/>
              </a:solidFill>
            </a:endParaRPr>
          </a:p>
        </p:txBody>
      </p:sp>
      <p:sp>
        <p:nvSpPr>
          <p:cNvPr id="26" name="Rectangle 25">
            <a:extLst>
              <a:ext uri="{FF2B5EF4-FFF2-40B4-BE49-F238E27FC236}">
                <a16:creationId xmlns:a16="http://schemas.microsoft.com/office/drawing/2014/main" id="{4A5B5E10-C40B-47E5-92E1-887EEF8EFECB}"/>
              </a:ext>
            </a:extLst>
          </p:cNvPr>
          <p:cNvSpPr/>
          <p:nvPr/>
        </p:nvSpPr>
        <p:spPr>
          <a:xfrm>
            <a:off x="123937" y="2078082"/>
            <a:ext cx="2891607" cy="1555195"/>
          </a:xfrm>
          <a:prstGeom prst="rect">
            <a:avLst/>
          </a:prstGeom>
          <a:solidFill>
            <a:schemeClr val="bg1">
              <a:lumMod val="95000"/>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hu-HU" sz="1400" b="0" dirty="0">
                <a:solidFill>
                  <a:schemeClr val="tx1"/>
                </a:solidFill>
              </a:rPr>
              <a:t>A </a:t>
            </a:r>
            <a:r>
              <a:rPr lang="hu-HU" sz="1400" b="1" dirty="0">
                <a:solidFill>
                  <a:schemeClr val="accent1"/>
                </a:solidFill>
              </a:rPr>
              <a:t>külső közreműködői </a:t>
            </a:r>
            <a:r>
              <a:rPr lang="hu-HU" sz="1400" b="0" dirty="0">
                <a:solidFill>
                  <a:schemeClr val="tx1"/>
                </a:solidFill>
              </a:rPr>
              <a:t>szervezetek körébe tartoznak, a külső projektek szereplői, elsősorban a projekt</a:t>
            </a:r>
          </a:p>
          <a:p>
            <a:pPr algn="l"/>
            <a:r>
              <a:rPr lang="hu-HU" sz="1400" b="0" dirty="0">
                <a:solidFill>
                  <a:schemeClr val="tx1"/>
                </a:solidFill>
              </a:rPr>
              <a:t>teljesítési (fizikai megvalósítási) fázisába sorolható tevékenységek teljesítői és beszállítói (pl. mérnök, alapanyagbeszállító)</a:t>
            </a:r>
          </a:p>
        </p:txBody>
      </p:sp>
      <p:sp>
        <p:nvSpPr>
          <p:cNvPr id="27" name="Rectangle 26">
            <a:extLst>
              <a:ext uri="{FF2B5EF4-FFF2-40B4-BE49-F238E27FC236}">
                <a16:creationId xmlns:a16="http://schemas.microsoft.com/office/drawing/2014/main" id="{923D1E7D-7950-4A35-92FE-7DC125629C73}"/>
              </a:ext>
            </a:extLst>
          </p:cNvPr>
          <p:cNvSpPr/>
          <p:nvPr/>
        </p:nvSpPr>
        <p:spPr>
          <a:xfrm>
            <a:off x="128410" y="3759385"/>
            <a:ext cx="2891607" cy="1765516"/>
          </a:xfrm>
          <a:prstGeom prst="rect">
            <a:avLst/>
          </a:prstGeom>
          <a:solidFill>
            <a:schemeClr val="bg1">
              <a:lumMod val="95000"/>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u-HU" sz="1400" b="0" dirty="0">
                <a:solidFill>
                  <a:schemeClr val="tx1"/>
                </a:solidFill>
              </a:rPr>
              <a:t>A </a:t>
            </a:r>
            <a:r>
              <a:rPr lang="hu-HU" sz="1400" b="1" dirty="0">
                <a:solidFill>
                  <a:schemeClr val="accent1"/>
                </a:solidFill>
              </a:rPr>
              <a:t>projektvezető</a:t>
            </a:r>
            <a:r>
              <a:rPr lang="hu-HU" sz="1400" dirty="0">
                <a:solidFill>
                  <a:schemeClr val="tx1"/>
                </a:solidFill>
              </a:rPr>
              <a:t> </a:t>
            </a:r>
            <a:r>
              <a:rPr lang="hu-HU" sz="1400" b="0" dirty="0">
                <a:solidFill>
                  <a:schemeClr val="tx1"/>
                </a:solidFill>
              </a:rPr>
              <a:t> </a:t>
            </a:r>
            <a:r>
              <a:rPr lang="hu-HU" sz="1400" dirty="0">
                <a:solidFill>
                  <a:schemeClr val="tx1"/>
                </a:solidFill>
              </a:rPr>
              <a:t>(vagy generál kivitelező) </a:t>
            </a:r>
            <a:r>
              <a:rPr lang="hu-HU" sz="1400" b="0" dirty="0">
                <a:solidFill>
                  <a:schemeClr val="tx1"/>
                </a:solidFill>
              </a:rPr>
              <a:t>vagy </a:t>
            </a:r>
            <a:r>
              <a:rPr lang="hu-HU" sz="1400" dirty="0">
                <a:solidFill>
                  <a:schemeClr val="tx1"/>
                </a:solidFill>
              </a:rPr>
              <a:t>építés vezető</a:t>
            </a:r>
            <a:r>
              <a:rPr lang="hu-HU" sz="1400" b="0" dirty="0">
                <a:solidFill>
                  <a:schemeClr val="tx1"/>
                </a:solidFill>
              </a:rPr>
              <a:t> a humán és a technikai erőforrásokat, </a:t>
            </a:r>
            <a:r>
              <a:rPr lang="hu-HU" sz="1400" b="0">
                <a:solidFill>
                  <a:schemeClr val="tx1"/>
                </a:solidFill>
              </a:rPr>
              <a:t>az információkat és a </a:t>
            </a:r>
            <a:r>
              <a:rPr lang="hu-HU" sz="1400">
                <a:solidFill>
                  <a:schemeClr val="tx1"/>
                </a:solidFill>
              </a:rPr>
              <a:t>megfelelő </a:t>
            </a:r>
            <a:r>
              <a:rPr lang="hu-HU" sz="1400" b="0">
                <a:solidFill>
                  <a:schemeClr val="tx1"/>
                </a:solidFill>
              </a:rPr>
              <a:t>projektvezetési </a:t>
            </a:r>
            <a:r>
              <a:rPr lang="hu-HU" sz="1400" b="0" err="1">
                <a:solidFill>
                  <a:schemeClr val="tx1"/>
                </a:solidFill>
              </a:rPr>
              <a:t>eszköztárat</a:t>
            </a:r>
            <a:r>
              <a:rPr lang="hu-HU" sz="1400" b="0" dirty="0">
                <a:solidFill>
                  <a:schemeClr val="tx1"/>
                </a:solidFill>
              </a:rPr>
              <a:t> a konkrétan meghatározott projekteredmény</a:t>
            </a:r>
          </a:p>
          <a:p>
            <a:pPr algn="l"/>
            <a:r>
              <a:rPr lang="hu-HU" sz="1400" b="0" dirty="0">
                <a:solidFill>
                  <a:schemeClr val="tx1"/>
                </a:solidFill>
              </a:rPr>
              <a:t>elérésére összpontosítja.</a:t>
            </a:r>
          </a:p>
        </p:txBody>
      </p:sp>
      <p:sp>
        <p:nvSpPr>
          <p:cNvPr id="28" name="Rectangle 27">
            <a:extLst>
              <a:ext uri="{FF2B5EF4-FFF2-40B4-BE49-F238E27FC236}">
                <a16:creationId xmlns:a16="http://schemas.microsoft.com/office/drawing/2014/main" id="{B1A14BFB-DED8-40A2-A5C2-1736CCEC2237}"/>
              </a:ext>
            </a:extLst>
          </p:cNvPr>
          <p:cNvSpPr/>
          <p:nvPr/>
        </p:nvSpPr>
        <p:spPr>
          <a:xfrm>
            <a:off x="2494375" y="5761551"/>
            <a:ext cx="7201308" cy="958460"/>
          </a:xfrm>
          <a:prstGeom prst="rect">
            <a:avLst/>
          </a:prstGeom>
          <a:solidFill>
            <a:schemeClr val="bg1">
              <a:lumMod val="95000"/>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u-HU" sz="1400" b="0" dirty="0">
                <a:solidFill>
                  <a:schemeClr val="tx1"/>
                </a:solidFill>
              </a:rPr>
              <a:t>A projektcsapatok</a:t>
            </a:r>
            <a:r>
              <a:rPr lang="hu-HU" sz="1400" dirty="0">
                <a:solidFill>
                  <a:schemeClr val="tx1"/>
                </a:solidFill>
              </a:rPr>
              <a:t> (szakiparok)</a:t>
            </a:r>
            <a:r>
              <a:rPr lang="hu-HU" sz="1400" b="0" dirty="0">
                <a:solidFill>
                  <a:schemeClr val="tx1"/>
                </a:solidFill>
              </a:rPr>
              <a:t> az egyes részfeladatok (előző dia) elvégzésére foglalkoztatott munkavállalók csoportja. Jellemzően élén egy-egy csapatvezető állhat. (pl. szerkezeti falak </a:t>
            </a:r>
            <a:r>
              <a:rPr lang="hu-HU" sz="1400" dirty="0">
                <a:solidFill>
                  <a:schemeClr val="tx1"/>
                </a:solidFill>
              </a:rPr>
              <a:t>építéséért, csőszerelésért, villanyszerelésért</a:t>
            </a:r>
            <a:r>
              <a:rPr lang="hu-HU" sz="1400" b="0" dirty="0">
                <a:solidFill>
                  <a:schemeClr val="tx1"/>
                </a:solidFill>
              </a:rPr>
              <a:t> felelős csapat)</a:t>
            </a:r>
            <a:r>
              <a:rPr lang="hu-HU" sz="1400" dirty="0">
                <a:solidFill>
                  <a:schemeClr val="tx1"/>
                </a:solidFill>
              </a:rPr>
              <a:t> </a:t>
            </a:r>
            <a:endParaRPr lang="hu-HU" sz="1400" b="0" dirty="0">
              <a:solidFill>
                <a:schemeClr val="tx1"/>
              </a:solidFill>
            </a:endParaRPr>
          </a:p>
        </p:txBody>
      </p:sp>
      <p:sp>
        <p:nvSpPr>
          <p:cNvPr id="4" name="Téglalap 3">
            <a:extLst>
              <a:ext uri="{FF2B5EF4-FFF2-40B4-BE49-F238E27FC236}">
                <a16:creationId xmlns:a16="http://schemas.microsoft.com/office/drawing/2014/main" id="{E645FF1F-385A-4741-870A-F6ACAE45CB7D}"/>
              </a:ext>
            </a:extLst>
          </p:cNvPr>
          <p:cNvSpPr/>
          <p:nvPr/>
        </p:nvSpPr>
        <p:spPr>
          <a:xfrm>
            <a:off x="3052996" y="3410160"/>
            <a:ext cx="5947319" cy="2022523"/>
          </a:xfrm>
          <a:prstGeom prst="rect">
            <a:avLst/>
          </a:prstGeom>
          <a:noFill/>
          <a:ln w="12700">
            <a:solidFill>
              <a:srgbClr val="29447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Szövegdoboz 6">
            <a:extLst>
              <a:ext uri="{FF2B5EF4-FFF2-40B4-BE49-F238E27FC236}">
                <a16:creationId xmlns:a16="http://schemas.microsoft.com/office/drawing/2014/main" id="{427891B2-D451-454B-9D47-A82EA25F2BE5}"/>
              </a:ext>
            </a:extLst>
          </p:cNvPr>
          <p:cNvSpPr txBox="1"/>
          <p:nvPr/>
        </p:nvSpPr>
        <p:spPr>
          <a:xfrm>
            <a:off x="6951827" y="341334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hu-HU" dirty="0"/>
              <a:t>Operatív kivitelezők</a:t>
            </a:r>
            <a:endParaRPr lang="hu-HU" dirty="0">
              <a:cs typeface="Calibri"/>
            </a:endParaRPr>
          </a:p>
        </p:txBody>
      </p:sp>
    </p:spTree>
    <p:extLst>
      <p:ext uri="{BB962C8B-B14F-4D97-AF65-F5344CB8AC3E}">
        <p14:creationId xmlns:p14="http://schemas.microsoft.com/office/powerpoint/2010/main" val="2643367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0FAF49E8-676C-4C89-A32A-134A3A25E5B4}"/>
              </a:ext>
            </a:extLst>
          </p:cNvPr>
          <p:cNvSpPr>
            <a:spLocks noGrp="1"/>
          </p:cNvSpPr>
          <p:nvPr>
            <p:ph type="title"/>
          </p:nvPr>
        </p:nvSpPr>
        <p:spPr>
          <a:xfrm>
            <a:off x="0" y="1"/>
            <a:ext cx="4037826" cy="6847862"/>
          </a:xfrm>
        </p:spPr>
        <p:txBody>
          <a:bodyPr anchor="ctr">
            <a:normAutofit/>
          </a:bodyPr>
          <a:lstStyle/>
          <a:p>
            <a:pPr algn="r"/>
            <a:r>
              <a:rPr lang="hu-HU" sz="3000" dirty="0">
                <a:solidFill>
                  <a:srgbClr val="FFFFFF"/>
                </a:solidFill>
              </a:rPr>
              <a:t>Projektkockázatok és kezelésük</a:t>
            </a:r>
            <a:br>
              <a:rPr lang="hu-HU" sz="3000" dirty="0">
                <a:solidFill>
                  <a:srgbClr val="FFFFFF"/>
                </a:solidFill>
              </a:rPr>
            </a:br>
            <a:r>
              <a:rPr lang="hu-HU" sz="3000" dirty="0">
                <a:solidFill>
                  <a:srgbClr val="FFFFFF"/>
                </a:solidFill>
              </a:rPr>
              <a:t>[1/2]</a:t>
            </a:r>
          </a:p>
        </p:txBody>
      </p:sp>
      <p:sp>
        <p:nvSpPr>
          <p:cNvPr id="4" name="Rectangle 3">
            <a:extLst>
              <a:ext uri="{FF2B5EF4-FFF2-40B4-BE49-F238E27FC236}">
                <a16:creationId xmlns:a16="http://schemas.microsoft.com/office/drawing/2014/main" id="{A0DAC36E-8D83-4C33-A03F-B97FF5C7F186}"/>
              </a:ext>
            </a:extLst>
          </p:cNvPr>
          <p:cNvSpPr/>
          <p:nvPr/>
        </p:nvSpPr>
        <p:spPr>
          <a:xfrm>
            <a:off x="4641754" y="1024773"/>
            <a:ext cx="7364317" cy="756985"/>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A projektek egyedi velejárója a bizonytalanság és az ebből fakadó kockázat, mely zavarja vagy megakadályozza a projekteredmény sikeres elérést, a projekt teljesítését. A közreműködők feladata a kockázatok felismerése, becslése és kezelése. </a:t>
            </a:r>
          </a:p>
        </p:txBody>
      </p:sp>
      <p:pic>
        <p:nvPicPr>
          <p:cNvPr id="13" name="Kép 10" descr="A képen szöveg, clipart, vektorgrafika látható&#10;&#10;Automatikusan generált leírás">
            <a:extLst>
              <a:ext uri="{FF2B5EF4-FFF2-40B4-BE49-F238E27FC236}">
                <a16:creationId xmlns:a16="http://schemas.microsoft.com/office/drawing/2014/main" id="{7B42E703-D036-4C31-AAE1-0FB2FDB39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2">
            <a:extLst>
              <a:ext uri="{FF2B5EF4-FFF2-40B4-BE49-F238E27FC236}">
                <a16:creationId xmlns:a16="http://schemas.microsoft.com/office/drawing/2014/main" id="{8E9901C7-3137-4B69-93F9-A6EFE231CC6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17" name="Tartalom helye 1">
            <a:extLst>
              <a:ext uri="{FF2B5EF4-FFF2-40B4-BE49-F238E27FC236}">
                <a16:creationId xmlns:a16="http://schemas.microsoft.com/office/drawing/2014/main" id="{C52AB35C-7367-467F-AB6C-FCE3EAB34A07}"/>
              </a:ext>
            </a:extLst>
          </p:cNvPr>
          <p:cNvSpPr txBox="1">
            <a:spLocks/>
          </p:cNvSpPr>
          <p:nvPr/>
        </p:nvSpPr>
        <p:spPr>
          <a:xfrm>
            <a:off x="4638706" y="787540"/>
            <a:ext cx="1826102"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Projektkockázat</a:t>
            </a:r>
          </a:p>
        </p:txBody>
      </p:sp>
      <p:sp>
        <p:nvSpPr>
          <p:cNvPr id="11" name="Slide Number Placeholder 10">
            <a:extLst>
              <a:ext uri="{FF2B5EF4-FFF2-40B4-BE49-F238E27FC236}">
                <a16:creationId xmlns:a16="http://schemas.microsoft.com/office/drawing/2014/main" id="{A07B3D48-66F7-4FA5-B259-BA016E9B8C1A}"/>
              </a:ext>
            </a:extLst>
          </p:cNvPr>
          <p:cNvSpPr>
            <a:spLocks noGrp="1"/>
          </p:cNvSpPr>
          <p:nvPr>
            <p:ph type="sldNum" sz="quarter" idx="12"/>
          </p:nvPr>
        </p:nvSpPr>
        <p:spPr/>
        <p:txBody>
          <a:bodyPr/>
          <a:lstStyle/>
          <a:p>
            <a:fld id="{B21332D6-23E1-476A-A412-822FBBA5E59B}" type="slidenum">
              <a:rPr lang="hu-HU" smtClean="0"/>
              <a:t>17</a:t>
            </a:fld>
            <a:endParaRPr lang="hu-HU"/>
          </a:p>
        </p:txBody>
      </p:sp>
      <p:sp>
        <p:nvSpPr>
          <p:cNvPr id="31" name="Oval 30">
            <a:extLst>
              <a:ext uri="{FF2B5EF4-FFF2-40B4-BE49-F238E27FC236}">
                <a16:creationId xmlns:a16="http://schemas.microsoft.com/office/drawing/2014/main" id="{8151D7A4-4D0E-4A36-97BC-5345CA504A01}"/>
              </a:ext>
            </a:extLst>
          </p:cNvPr>
          <p:cNvSpPr/>
          <p:nvPr/>
        </p:nvSpPr>
        <p:spPr>
          <a:xfrm>
            <a:off x="4405419" y="2307443"/>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1</a:t>
            </a:r>
          </a:p>
        </p:txBody>
      </p:sp>
      <p:sp>
        <p:nvSpPr>
          <p:cNvPr id="32" name="Rectangle 31">
            <a:extLst>
              <a:ext uri="{FF2B5EF4-FFF2-40B4-BE49-F238E27FC236}">
                <a16:creationId xmlns:a16="http://schemas.microsoft.com/office/drawing/2014/main" id="{AEA935B4-116E-4D16-B4C3-7C8D9EECAB92}"/>
              </a:ext>
            </a:extLst>
          </p:cNvPr>
          <p:cNvSpPr/>
          <p:nvPr/>
        </p:nvSpPr>
        <p:spPr>
          <a:xfrm>
            <a:off x="4811687" y="2212423"/>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Alkalmas munkaerő</a:t>
            </a:r>
          </a:p>
        </p:txBody>
      </p:sp>
      <p:sp>
        <p:nvSpPr>
          <p:cNvPr id="33" name="Tartalom helye 1">
            <a:extLst>
              <a:ext uri="{FF2B5EF4-FFF2-40B4-BE49-F238E27FC236}">
                <a16:creationId xmlns:a16="http://schemas.microsoft.com/office/drawing/2014/main" id="{4785CBD2-3078-4568-BF71-DA8E367E88F0}"/>
              </a:ext>
            </a:extLst>
          </p:cNvPr>
          <p:cNvSpPr txBox="1">
            <a:spLocks/>
          </p:cNvSpPr>
          <p:nvPr/>
        </p:nvSpPr>
        <p:spPr>
          <a:xfrm>
            <a:off x="4478632" y="1863216"/>
            <a:ext cx="2534816" cy="24637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rgbClr val="294475"/>
                </a:solidFill>
              </a:rPr>
              <a:t>Kockázati források: </a:t>
            </a:r>
          </a:p>
        </p:txBody>
      </p:sp>
      <p:sp>
        <p:nvSpPr>
          <p:cNvPr id="34" name="Oval 33">
            <a:extLst>
              <a:ext uri="{FF2B5EF4-FFF2-40B4-BE49-F238E27FC236}">
                <a16:creationId xmlns:a16="http://schemas.microsoft.com/office/drawing/2014/main" id="{D3AABB13-BBEA-4CF7-81D0-331F4D9CD13D}"/>
              </a:ext>
            </a:extLst>
          </p:cNvPr>
          <p:cNvSpPr/>
          <p:nvPr/>
        </p:nvSpPr>
        <p:spPr>
          <a:xfrm>
            <a:off x="7212293" y="2304682"/>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2</a:t>
            </a:r>
          </a:p>
        </p:txBody>
      </p:sp>
      <p:sp>
        <p:nvSpPr>
          <p:cNvPr id="35" name="Rectangle 34">
            <a:extLst>
              <a:ext uri="{FF2B5EF4-FFF2-40B4-BE49-F238E27FC236}">
                <a16:creationId xmlns:a16="http://schemas.microsoft.com/office/drawing/2014/main" id="{610CB7FD-E550-4FFB-95D6-B3F0EFCFD750}"/>
              </a:ext>
            </a:extLst>
          </p:cNvPr>
          <p:cNvSpPr/>
          <p:nvPr/>
        </p:nvSpPr>
        <p:spPr>
          <a:xfrm>
            <a:off x="7618561" y="2209662"/>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Időzítés (csúszás)</a:t>
            </a:r>
          </a:p>
        </p:txBody>
      </p:sp>
      <p:sp>
        <p:nvSpPr>
          <p:cNvPr id="36" name="Oval 35">
            <a:extLst>
              <a:ext uri="{FF2B5EF4-FFF2-40B4-BE49-F238E27FC236}">
                <a16:creationId xmlns:a16="http://schemas.microsoft.com/office/drawing/2014/main" id="{7978A6DB-08F0-4544-BB18-B1654352469B}"/>
              </a:ext>
            </a:extLst>
          </p:cNvPr>
          <p:cNvSpPr/>
          <p:nvPr/>
        </p:nvSpPr>
        <p:spPr>
          <a:xfrm>
            <a:off x="10013327" y="2304682"/>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3</a:t>
            </a:r>
          </a:p>
        </p:txBody>
      </p:sp>
      <p:sp>
        <p:nvSpPr>
          <p:cNvPr id="37" name="Rectangle 36">
            <a:extLst>
              <a:ext uri="{FF2B5EF4-FFF2-40B4-BE49-F238E27FC236}">
                <a16:creationId xmlns:a16="http://schemas.microsoft.com/office/drawing/2014/main" id="{E4113656-DA01-4465-BD3F-C953A886E5DD}"/>
              </a:ext>
            </a:extLst>
          </p:cNvPr>
          <p:cNvSpPr/>
          <p:nvPr/>
        </p:nvSpPr>
        <p:spPr>
          <a:xfrm>
            <a:off x="10419595" y="2209662"/>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Pénzügyi kockázat</a:t>
            </a:r>
          </a:p>
        </p:txBody>
      </p:sp>
      <p:sp>
        <p:nvSpPr>
          <p:cNvPr id="38" name="Oval 37">
            <a:extLst>
              <a:ext uri="{FF2B5EF4-FFF2-40B4-BE49-F238E27FC236}">
                <a16:creationId xmlns:a16="http://schemas.microsoft.com/office/drawing/2014/main" id="{88F9ECCF-645C-4AB6-9291-3EDD112531D9}"/>
              </a:ext>
            </a:extLst>
          </p:cNvPr>
          <p:cNvSpPr/>
          <p:nvPr/>
        </p:nvSpPr>
        <p:spPr>
          <a:xfrm>
            <a:off x="5852408" y="3033912"/>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4</a:t>
            </a:r>
          </a:p>
        </p:txBody>
      </p:sp>
      <p:sp>
        <p:nvSpPr>
          <p:cNvPr id="39" name="Rectangle 38">
            <a:extLst>
              <a:ext uri="{FF2B5EF4-FFF2-40B4-BE49-F238E27FC236}">
                <a16:creationId xmlns:a16="http://schemas.microsoft.com/office/drawing/2014/main" id="{B7AC36F4-E63D-4FA7-8788-150DBCE5D3BB}"/>
              </a:ext>
            </a:extLst>
          </p:cNvPr>
          <p:cNvSpPr/>
          <p:nvPr/>
        </p:nvSpPr>
        <p:spPr>
          <a:xfrm>
            <a:off x="6258676" y="2938892"/>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Külső környezet</a:t>
            </a:r>
          </a:p>
        </p:txBody>
      </p:sp>
      <p:sp>
        <p:nvSpPr>
          <p:cNvPr id="40" name="Oval 39">
            <a:extLst>
              <a:ext uri="{FF2B5EF4-FFF2-40B4-BE49-F238E27FC236}">
                <a16:creationId xmlns:a16="http://schemas.microsoft.com/office/drawing/2014/main" id="{9069B31F-EA3C-476F-A42A-1D23BE274AF9}"/>
              </a:ext>
            </a:extLst>
          </p:cNvPr>
          <p:cNvSpPr/>
          <p:nvPr/>
        </p:nvSpPr>
        <p:spPr>
          <a:xfrm>
            <a:off x="8614412" y="3029862"/>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5</a:t>
            </a:r>
          </a:p>
        </p:txBody>
      </p:sp>
      <p:sp>
        <p:nvSpPr>
          <p:cNvPr id="41" name="Rectangle 40">
            <a:extLst>
              <a:ext uri="{FF2B5EF4-FFF2-40B4-BE49-F238E27FC236}">
                <a16:creationId xmlns:a16="http://schemas.microsoft.com/office/drawing/2014/main" id="{EEDD33DE-35CF-4F5C-9D3E-1065E096AB3A}"/>
              </a:ext>
            </a:extLst>
          </p:cNvPr>
          <p:cNvSpPr/>
          <p:nvPr/>
        </p:nvSpPr>
        <p:spPr>
          <a:xfrm>
            <a:off x="9020680" y="2934842"/>
            <a:ext cx="1589114"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Technológia</a:t>
            </a:r>
          </a:p>
        </p:txBody>
      </p:sp>
      <p:sp>
        <p:nvSpPr>
          <p:cNvPr id="49" name="Rectangle 48">
            <a:extLst>
              <a:ext uri="{FF2B5EF4-FFF2-40B4-BE49-F238E27FC236}">
                <a16:creationId xmlns:a16="http://schemas.microsoft.com/office/drawing/2014/main" id="{EB838E51-FD58-4C39-9BDD-9402CF2FD60E}"/>
              </a:ext>
            </a:extLst>
          </p:cNvPr>
          <p:cNvSpPr/>
          <p:nvPr/>
        </p:nvSpPr>
        <p:spPr>
          <a:xfrm>
            <a:off x="4811687" y="4285432"/>
            <a:ext cx="3383693"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A kvalitatív kockázatelemzés a kockázati tényezők hatásának mértékét nem fejezi ki számszerűsített</a:t>
            </a:r>
          </a:p>
          <a:p>
            <a:r>
              <a:rPr lang="hu-HU" sz="1600" dirty="0">
                <a:solidFill>
                  <a:schemeClr val="bg2">
                    <a:lumMod val="50000"/>
                  </a:schemeClr>
                </a:solidFill>
              </a:rPr>
              <a:t>formában. A kvalitatív értékelés a kockázati tényezők eltérő sajátosságain alapul. A hatás mértékét egyfajta minősítő skálán értékeli. </a:t>
            </a:r>
            <a:r>
              <a:rPr lang="hu-HU" sz="1600" b="1" dirty="0">
                <a:solidFill>
                  <a:schemeClr val="tx1"/>
                </a:solidFill>
              </a:rPr>
              <a:t>Jellemző kifejező eszköze a valószínűség.</a:t>
            </a:r>
          </a:p>
        </p:txBody>
      </p:sp>
      <p:sp>
        <p:nvSpPr>
          <p:cNvPr id="50" name="Rectangle 49">
            <a:extLst>
              <a:ext uri="{FF2B5EF4-FFF2-40B4-BE49-F238E27FC236}">
                <a16:creationId xmlns:a16="http://schemas.microsoft.com/office/drawing/2014/main" id="{32FED9FC-9737-48E1-8FBB-64E3E2772CAB}"/>
              </a:ext>
            </a:extLst>
          </p:cNvPr>
          <p:cNvSpPr/>
          <p:nvPr/>
        </p:nvSpPr>
        <p:spPr>
          <a:xfrm>
            <a:off x="4811687" y="3914808"/>
            <a:ext cx="3383693"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Kvalitatív elemzés</a:t>
            </a:r>
          </a:p>
        </p:txBody>
      </p:sp>
      <p:sp>
        <p:nvSpPr>
          <p:cNvPr id="51" name="Oval 50">
            <a:extLst>
              <a:ext uri="{FF2B5EF4-FFF2-40B4-BE49-F238E27FC236}">
                <a16:creationId xmlns:a16="http://schemas.microsoft.com/office/drawing/2014/main" id="{123563B8-4E22-4EFA-AF7C-892B58F4C611}"/>
              </a:ext>
            </a:extLst>
          </p:cNvPr>
          <p:cNvSpPr/>
          <p:nvPr/>
        </p:nvSpPr>
        <p:spPr>
          <a:xfrm>
            <a:off x="4607518" y="3914807"/>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1600" dirty="0"/>
          </a:p>
        </p:txBody>
      </p:sp>
      <p:sp>
        <p:nvSpPr>
          <p:cNvPr id="55" name="Rectangle 54">
            <a:extLst>
              <a:ext uri="{FF2B5EF4-FFF2-40B4-BE49-F238E27FC236}">
                <a16:creationId xmlns:a16="http://schemas.microsoft.com/office/drawing/2014/main" id="{AED57843-C8A1-4B54-A586-D6A629F52EF4}"/>
              </a:ext>
            </a:extLst>
          </p:cNvPr>
          <p:cNvSpPr/>
          <p:nvPr/>
        </p:nvSpPr>
        <p:spPr>
          <a:xfrm>
            <a:off x="8504546" y="4288193"/>
            <a:ext cx="3383693"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A kvantitatív kockázatelemzés kifejezetten a hatások mértékének számszerű kifejezésére törekszik.</a:t>
            </a:r>
          </a:p>
          <a:p>
            <a:r>
              <a:rPr lang="hu-HU" sz="1600" dirty="0">
                <a:solidFill>
                  <a:schemeClr val="bg2">
                    <a:lumMod val="50000"/>
                  </a:schemeClr>
                </a:solidFill>
              </a:rPr>
              <a:t>Kvantitatív elemzési módszer lehet az érzékenységi vizsgálat és a valószínűségi elemzés.</a:t>
            </a:r>
          </a:p>
          <a:p>
            <a:r>
              <a:rPr lang="hu-HU" sz="1600" b="1" dirty="0">
                <a:solidFill>
                  <a:schemeClr val="tx1"/>
                </a:solidFill>
              </a:rPr>
              <a:t>Jellemzően számokban meghatározható hatása.</a:t>
            </a:r>
          </a:p>
        </p:txBody>
      </p:sp>
      <p:sp>
        <p:nvSpPr>
          <p:cNvPr id="56" name="Rectangle 55">
            <a:extLst>
              <a:ext uri="{FF2B5EF4-FFF2-40B4-BE49-F238E27FC236}">
                <a16:creationId xmlns:a16="http://schemas.microsoft.com/office/drawing/2014/main" id="{6A811BEC-E612-4A8A-98DB-07BD26C9CA27}"/>
              </a:ext>
            </a:extLst>
          </p:cNvPr>
          <p:cNvSpPr/>
          <p:nvPr/>
        </p:nvSpPr>
        <p:spPr>
          <a:xfrm>
            <a:off x="8504546" y="3917569"/>
            <a:ext cx="3383693"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Kvantitatív elemzés</a:t>
            </a:r>
          </a:p>
        </p:txBody>
      </p:sp>
      <p:sp>
        <p:nvSpPr>
          <p:cNvPr id="57" name="Oval 56">
            <a:extLst>
              <a:ext uri="{FF2B5EF4-FFF2-40B4-BE49-F238E27FC236}">
                <a16:creationId xmlns:a16="http://schemas.microsoft.com/office/drawing/2014/main" id="{A3940D74-BF5A-47C8-B287-05C9B3F5A60C}"/>
              </a:ext>
            </a:extLst>
          </p:cNvPr>
          <p:cNvSpPr/>
          <p:nvPr/>
        </p:nvSpPr>
        <p:spPr>
          <a:xfrm>
            <a:off x="8300377" y="3917568"/>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1600" dirty="0"/>
          </a:p>
        </p:txBody>
      </p:sp>
      <p:sp>
        <p:nvSpPr>
          <p:cNvPr id="58" name="Tartalom helye 1">
            <a:extLst>
              <a:ext uri="{FF2B5EF4-FFF2-40B4-BE49-F238E27FC236}">
                <a16:creationId xmlns:a16="http://schemas.microsoft.com/office/drawing/2014/main" id="{7AC9DF0A-2F24-4AA7-A9ED-79E55D5FAECB}"/>
              </a:ext>
            </a:extLst>
          </p:cNvPr>
          <p:cNvSpPr txBox="1">
            <a:spLocks/>
          </p:cNvSpPr>
          <p:nvPr/>
        </p:nvSpPr>
        <p:spPr>
          <a:xfrm>
            <a:off x="4478632" y="3637192"/>
            <a:ext cx="2534816" cy="24637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rgbClr val="294475"/>
                </a:solidFill>
              </a:rPr>
              <a:t>Kockázatelemzés: </a:t>
            </a:r>
          </a:p>
        </p:txBody>
      </p:sp>
      <p:pic>
        <p:nvPicPr>
          <p:cNvPr id="6" name="Graphic 5" descr="Calculator">
            <a:extLst>
              <a:ext uri="{FF2B5EF4-FFF2-40B4-BE49-F238E27FC236}">
                <a16:creationId xmlns:a16="http://schemas.microsoft.com/office/drawing/2014/main" id="{38E7F564-5FA5-435F-8EF8-FE69BE80FCE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35767" y="3928081"/>
            <a:ext cx="337557" cy="337557"/>
          </a:xfrm>
          <a:prstGeom prst="rect">
            <a:avLst/>
          </a:prstGeom>
        </p:spPr>
      </p:pic>
      <p:pic>
        <p:nvPicPr>
          <p:cNvPr id="9" name="Graphic 8" descr="Dice">
            <a:extLst>
              <a:ext uri="{FF2B5EF4-FFF2-40B4-BE49-F238E27FC236}">
                <a16:creationId xmlns:a16="http://schemas.microsoft.com/office/drawing/2014/main" id="{0300FE0D-5886-4D61-B27C-CB15DDFD5E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64530" y="3914807"/>
            <a:ext cx="403197" cy="403197"/>
          </a:xfrm>
          <a:prstGeom prst="rect">
            <a:avLst/>
          </a:prstGeom>
        </p:spPr>
      </p:pic>
    </p:spTree>
    <p:extLst>
      <p:ext uri="{BB962C8B-B14F-4D97-AF65-F5344CB8AC3E}">
        <p14:creationId xmlns:p14="http://schemas.microsoft.com/office/powerpoint/2010/main" val="2546090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0FAF49E8-676C-4C89-A32A-134A3A25E5B4}"/>
              </a:ext>
            </a:extLst>
          </p:cNvPr>
          <p:cNvSpPr>
            <a:spLocks noGrp="1"/>
          </p:cNvSpPr>
          <p:nvPr>
            <p:ph type="title"/>
          </p:nvPr>
        </p:nvSpPr>
        <p:spPr>
          <a:xfrm>
            <a:off x="0" y="1"/>
            <a:ext cx="4037826" cy="6847862"/>
          </a:xfrm>
        </p:spPr>
        <p:txBody>
          <a:bodyPr anchor="ctr">
            <a:normAutofit/>
          </a:bodyPr>
          <a:lstStyle/>
          <a:p>
            <a:pPr algn="r"/>
            <a:r>
              <a:rPr lang="hu-HU" sz="3000" dirty="0">
                <a:solidFill>
                  <a:srgbClr val="FFFFFF"/>
                </a:solidFill>
              </a:rPr>
              <a:t>Projektkockázatok és kezelésük (kockázatkezelési politika)</a:t>
            </a:r>
            <a:br>
              <a:rPr lang="hu-HU" sz="3000" dirty="0">
                <a:solidFill>
                  <a:srgbClr val="FFFFFF"/>
                </a:solidFill>
              </a:rPr>
            </a:br>
            <a:r>
              <a:rPr lang="hu-HU" sz="3000" dirty="0">
                <a:solidFill>
                  <a:srgbClr val="FFFFFF"/>
                </a:solidFill>
              </a:rPr>
              <a:t>[2/2]</a:t>
            </a:r>
          </a:p>
        </p:txBody>
      </p:sp>
      <p:sp>
        <p:nvSpPr>
          <p:cNvPr id="4" name="Rectangle 3">
            <a:extLst>
              <a:ext uri="{FF2B5EF4-FFF2-40B4-BE49-F238E27FC236}">
                <a16:creationId xmlns:a16="http://schemas.microsoft.com/office/drawing/2014/main" id="{A0DAC36E-8D83-4C33-A03F-B97FF5C7F186}"/>
              </a:ext>
            </a:extLst>
          </p:cNvPr>
          <p:cNvSpPr/>
          <p:nvPr/>
        </p:nvSpPr>
        <p:spPr>
          <a:xfrm>
            <a:off x="4641754" y="1024773"/>
            <a:ext cx="7364317" cy="756985"/>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A kockázatkezelési politika az a szervezett magatartásforma, mely meghatározza a különböző súlyosságú kockázatokra való szervezeti reakciót. </a:t>
            </a:r>
          </a:p>
        </p:txBody>
      </p:sp>
      <p:pic>
        <p:nvPicPr>
          <p:cNvPr id="13" name="Kép 10" descr="A képen szöveg, clipart, vektorgrafika látható&#10;&#10;Automatikusan generált leírás">
            <a:extLst>
              <a:ext uri="{FF2B5EF4-FFF2-40B4-BE49-F238E27FC236}">
                <a16:creationId xmlns:a16="http://schemas.microsoft.com/office/drawing/2014/main" id="{7B42E703-D036-4C31-AAE1-0FB2FDB39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2">
            <a:extLst>
              <a:ext uri="{FF2B5EF4-FFF2-40B4-BE49-F238E27FC236}">
                <a16:creationId xmlns:a16="http://schemas.microsoft.com/office/drawing/2014/main" id="{8E9901C7-3137-4B69-93F9-A6EFE231CC6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17" name="Tartalom helye 1">
            <a:extLst>
              <a:ext uri="{FF2B5EF4-FFF2-40B4-BE49-F238E27FC236}">
                <a16:creationId xmlns:a16="http://schemas.microsoft.com/office/drawing/2014/main" id="{C52AB35C-7367-467F-AB6C-FCE3EAB34A07}"/>
              </a:ext>
            </a:extLst>
          </p:cNvPr>
          <p:cNvSpPr txBox="1">
            <a:spLocks/>
          </p:cNvSpPr>
          <p:nvPr/>
        </p:nvSpPr>
        <p:spPr>
          <a:xfrm>
            <a:off x="4638706" y="787540"/>
            <a:ext cx="2374742"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Kockázatkezelési politika</a:t>
            </a:r>
          </a:p>
        </p:txBody>
      </p:sp>
      <p:sp>
        <p:nvSpPr>
          <p:cNvPr id="11" name="Slide Number Placeholder 10">
            <a:extLst>
              <a:ext uri="{FF2B5EF4-FFF2-40B4-BE49-F238E27FC236}">
                <a16:creationId xmlns:a16="http://schemas.microsoft.com/office/drawing/2014/main" id="{A07B3D48-66F7-4FA5-B259-BA016E9B8C1A}"/>
              </a:ext>
            </a:extLst>
          </p:cNvPr>
          <p:cNvSpPr>
            <a:spLocks noGrp="1"/>
          </p:cNvSpPr>
          <p:nvPr>
            <p:ph type="sldNum" sz="quarter" idx="12"/>
          </p:nvPr>
        </p:nvSpPr>
        <p:spPr/>
        <p:txBody>
          <a:bodyPr/>
          <a:lstStyle/>
          <a:p>
            <a:fld id="{B21332D6-23E1-476A-A412-822FBBA5E59B}" type="slidenum">
              <a:rPr lang="hu-HU" smtClean="0"/>
              <a:t>18</a:t>
            </a:fld>
            <a:endParaRPr lang="hu-HU"/>
          </a:p>
        </p:txBody>
      </p:sp>
      <p:sp>
        <p:nvSpPr>
          <p:cNvPr id="33" name="Tartalom helye 1">
            <a:extLst>
              <a:ext uri="{FF2B5EF4-FFF2-40B4-BE49-F238E27FC236}">
                <a16:creationId xmlns:a16="http://schemas.microsoft.com/office/drawing/2014/main" id="{4785CBD2-3078-4568-BF71-DA8E367E88F0}"/>
              </a:ext>
            </a:extLst>
          </p:cNvPr>
          <p:cNvSpPr txBox="1">
            <a:spLocks/>
          </p:cNvSpPr>
          <p:nvPr/>
        </p:nvSpPr>
        <p:spPr>
          <a:xfrm>
            <a:off x="4478632" y="1863216"/>
            <a:ext cx="2534816" cy="24637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rgbClr val="294475"/>
                </a:solidFill>
              </a:rPr>
              <a:t>Kockázati reakciók: </a:t>
            </a:r>
          </a:p>
        </p:txBody>
      </p:sp>
      <p:sp>
        <p:nvSpPr>
          <p:cNvPr id="43" name="Rectangle 42">
            <a:extLst>
              <a:ext uri="{FF2B5EF4-FFF2-40B4-BE49-F238E27FC236}">
                <a16:creationId xmlns:a16="http://schemas.microsoft.com/office/drawing/2014/main" id="{DB744F6A-ED08-4F35-9A8E-154E492B9014}"/>
              </a:ext>
            </a:extLst>
          </p:cNvPr>
          <p:cNvSpPr/>
          <p:nvPr/>
        </p:nvSpPr>
        <p:spPr>
          <a:xfrm>
            <a:off x="5724144" y="2212423"/>
            <a:ext cx="6264655"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Ha idejében sikerül felismerni, akkor a projektcsapatnak korai lehetősége nyílik annak elkerülésére stratégiájának megváltoztatása mentén.</a:t>
            </a:r>
          </a:p>
        </p:txBody>
      </p:sp>
      <p:sp>
        <p:nvSpPr>
          <p:cNvPr id="44" name="Tartalom helye 1">
            <a:extLst>
              <a:ext uri="{FF2B5EF4-FFF2-40B4-BE49-F238E27FC236}">
                <a16:creationId xmlns:a16="http://schemas.microsoft.com/office/drawing/2014/main" id="{A63A21F8-8C02-4DD8-BEA0-3A65EF35FE02}"/>
              </a:ext>
            </a:extLst>
          </p:cNvPr>
          <p:cNvSpPr txBox="1">
            <a:spLocks/>
          </p:cNvSpPr>
          <p:nvPr/>
        </p:nvSpPr>
        <p:spPr>
          <a:xfrm>
            <a:off x="4638706" y="2220618"/>
            <a:ext cx="1085438" cy="542332"/>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Elkerülés</a:t>
            </a:r>
          </a:p>
        </p:txBody>
      </p:sp>
      <p:sp>
        <p:nvSpPr>
          <p:cNvPr id="45" name="Rectangle 44">
            <a:extLst>
              <a:ext uri="{FF2B5EF4-FFF2-40B4-BE49-F238E27FC236}">
                <a16:creationId xmlns:a16="http://schemas.microsoft.com/office/drawing/2014/main" id="{23C04274-52E0-4607-A423-CF1B351ED4BB}"/>
              </a:ext>
            </a:extLst>
          </p:cNvPr>
          <p:cNvSpPr/>
          <p:nvPr/>
        </p:nvSpPr>
        <p:spPr>
          <a:xfrm>
            <a:off x="5718050" y="2865780"/>
            <a:ext cx="6264655"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Bekövetkezett kockázatos esemény esetén a káros hatások mértékének csökkentése. </a:t>
            </a:r>
          </a:p>
        </p:txBody>
      </p:sp>
      <p:sp>
        <p:nvSpPr>
          <p:cNvPr id="46" name="Tartalom helye 1">
            <a:extLst>
              <a:ext uri="{FF2B5EF4-FFF2-40B4-BE49-F238E27FC236}">
                <a16:creationId xmlns:a16="http://schemas.microsoft.com/office/drawing/2014/main" id="{79D6F9D7-8397-4448-99FC-8622C0CE1814}"/>
              </a:ext>
            </a:extLst>
          </p:cNvPr>
          <p:cNvSpPr txBox="1">
            <a:spLocks/>
          </p:cNvSpPr>
          <p:nvPr/>
        </p:nvSpPr>
        <p:spPr>
          <a:xfrm>
            <a:off x="4632612" y="2873975"/>
            <a:ext cx="1085438" cy="542332"/>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Csökkentés</a:t>
            </a:r>
          </a:p>
        </p:txBody>
      </p:sp>
      <p:sp>
        <p:nvSpPr>
          <p:cNvPr id="47" name="Rectangle 46">
            <a:extLst>
              <a:ext uri="{FF2B5EF4-FFF2-40B4-BE49-F238E27FC236}">
                <a16:creationId xmlns:a16="http://schemas.microsoft.com/office/drawing/2014/main" id="{4AA4163F-023E-419D-A358-7FFCD4094A1A}"/>
              </a:ext>
            </a:extLst>
          </p:cNvPr>
          <p:cNvSpPr/>
          <p:nvPr/>
        </p:nvSpPr>
        <p:spPr>
          <a:xfrm>
            <a:off x="5720080" y="3519137"/>
            <a:ext cx="6264655"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Áthárítani a probléma megoldását olyan személyre, csapatra, aki képes annak hatékonyabb kezelésére.</a:t>
            </a:r>
          </a:p>
        </p:txBody>
      </p:sp>
      <p:sp>
        <p:nvSpPr>
          <p:cNvPr id="48" name="Tartalom helye 1">
            <a:extLst>
              <a:ext uri="{FF2B5EF4-FFF2-40B4-BE49-F238E27FC236}">
                <a16:creationId xmlns:a16="http://schemas.microsoft.com/office/drawing/2014/main" id="{8AB5B32F-FF2E-49CD-A3EF-7B87277F812E}"/>
              </a:ext>
            </a:extLst>
          </p:cNvPr>
          <p:cNvSpPr txBox="1">
            <a:spLocks/>
          </p:cNvSpPr>
          <p:nvPr/>
        </p:nvSpPr>
        <p:spPr>
          <a:xfrm>
            <a:off x="4634642" y="3527332"/>
            <a:ext cx="1085438" cy="542332"/>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Áthárítás</a:t>
            </a:r>
          </a:p>
        </p:txBody>
      </p:sp>
      <p:sp>
        <p:nvSpPr>
          <p:cNvPr id="52" name="Rectangle 51">
            <a:extLst>
              <a:ext uri="{FF2B5EF4-FFF2-40B4-BE49-F238E27FC236}">
                <a16:creationId xmlns:a16="http://schemas.microsoft.com/office/drawing/2014/main" id="{E20B8C07-E02C-4F78-8A6B-07FEFD420DD2}"/>
              </a:ext>
            </a:extLst>
          </p:cNvPr>
          <p:cNvSpPr/>
          <p:nvPr/>
        </p:nvSpPr>
        <p:spPr>
          <a:xfrm>
            <a:off x="5718050" y="4173426"/>
            <a:ext cx="6264655"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Ha a projekt egy adott tevékenységét későbbi időpontra teszik, akkor lehetséges, hogy a kockázat csökken, vagy teljesen megszűnik. </a:t>
            </a:r>
          </a:p>
        </p:txBody>
      </p:sp>
      <p:sp>
        <p:nvSpPr>
          <p:cNvPr id="53" name="Tartalom helye 1">
            <a:extLst>
              <a:ext uri="{FF2B5EF4-FFF2-40B4-BE49-F238E27FC236}">
                <a16:creationId xmlns:a16="http://schemas.microsoft.com/office/drawing/2014/main" id="{FD8ED170-6FFB-4CFE-B68C-5CA5391E98D6}"/>
              </a:ext>
            </a:extLst>
          </p:cNvPr>
          <p:cNvSpPr txBox="1">
            <a:spLocks/>
          </p:cNvSpPr>
          <p:nvPr/>
        </p:nvSpPr>
        <p:spPr>
          <a:xfrm>
            <a:off x="4632612" y="4181621"/>
            <a:ext cx="1085438" cy="542332"/>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Elhalasztás</a:t>
            </a:r>
          </a:p>
        </p:txBody>
      </p:sp>
      <p:sp>
        <p:nvSpPr>
          <p:cNvPr id="54" name="Rectangle 53">
            <a:extLst>
              <a:ext uri="{FF2B5EF4-FFF2-40B4-BE49-F238E27FC236}">
                <a16:creationId xmlns:a16="http://schemas.microsoft.com/office/drawing/2014/main" id="{0616E881-E05E-4D1E-9608-8C706BCC58F9}"/>
              </a:ext>
            </a:extLst>
          </p:cNvPr>
          <p:cNvSpPr/>
          <p:nvPr/>
        </p:nvSpPr>
        <p:spPr>
          <a:xfrm>
            <a:off x="5727192" y="4826783"/>
            <a:ext cx="6264655" cy="550527"/>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Természeti katasztrófák esetén az egyetlen lehetséges út a körülmények elfogadása és a katasztrófa terv kidolgozása az átvészelés érdekében. </a:t>
            </a:r>
          </a:p>
        </p:txBody>
      </p:sp>
      <p:sp>
        <p:nvSpPr>
          <p:cNvPr id="59" name="Tartalom helye 1">
            <a:extLst>
              <a:ext uri="{FF2B5EF4-FFF2-40B4-BE49-F238E27FC236}">
                <a16:creationId xmlns:a16="http://schemas.microsoft.com/office/drawing/2014/main" id="{9AD26284-2917-41CF-9ACF-5308D6D44F33}"/>
              </a:ext>
            </a:extLst>
          </p:cNvPr>
          <p:cNvSpPr txBox="1">
            <a:spLocks/>
          </p:cNvSpPr>
          <p:nvPr/>
        </p:nvSpPr>
        <p:spPr>
          <a:xfrm>
            <a:off x="4641754" y="4834978"/>
            <a:ext cx="1085438" cy="542332"/>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Elfogadás</a:t>
            </a:r>
          </a:p>
        </p:txBody>
      </p:sp>
      <p:sp>
        <p:nvSpPr>
          <p:cNvPr id="60" name="Tartalom helye 1">
            <a:extLst>
              <a:ext uri="{FF2B5EF4-FFF2-40B4-BE49-F238E27FC236}">
                <a16:creationId xmlns:a16="http://schemas.microsoft.com/office/drawing/2014/main" id="{C2093500-E276-40F2-87F5-4C89F11C9235}"/>
              </a:ext>
            </a:extLst>
          </p:cNvPr>
          <p:cNvSpPr>
            <a:spLocks noGrp="1"/>
          </p:cNvSpPr>
          <p:nvPr>
            <p:ph idx="1"/>
          </p:nvPr>
        </p:nvSpPr>
        <p:spPr>
          <a:xfrm>
            <a:off x="4587942" y="5952744"/>
            <a:ext cx="7418129" cy="680840"/>
          </a:xfrm>
        </p:spPr>
        <p:txBody>
          <a:bodyPr anchor="ctr">
            <a:normAutofit/>
          </a:bodyPr>
          <a:lstStyle/>
          <a:p>
            <a:pPr marL="0" indent="0" algn="ctr">
              <a:buNone/>
            </a:pPr>
            <a:r>
              <a:rPr lang="hu-HU" sz="1600" b="1" dirty="0"/>
              <a:t>Ezen kockázatkezelési magatartásformák nem egymást kizáróan alkalmazandók, hanem egymás mellett, egymást erősítve, beépülve a projektciklusba. </a:t>
            </a:r>
          </a:p>
        </p:txBody>
      </p:sp>
    </p:spTree>
    <p:extLst>
      <p:ext uri="{BB962C8B-B14F-4D97-AF65-F5344CB8AC3E}">
        <p14:creationId xmlns:p14="http://schemas.microsoft.com/office/powerpoint/2010/main" val="3471117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0FAF49E8-676C-4C89-A32A-134A3A25E5B4}"/>
              </a:ext>
            </a:extLst>
          </p:cNvPr>
          <p:cNvSpPr>
            <a:spLocks noGrp="1"/>
          </p:cNvSpPr>
          <p:nvPr>
            <p:ph type="title"/>
          </p:nvPr>
        </p:nvSpPr>
        <p:spPr>
          <a:xfrm>
            <a:off x="0" y="1"/>
            <a:ext cx="4037826" cy="6847862"/>
          </a:xfrm>
        </p:spPr>
        <p:txBody>
          <a:bodyPr anchor="ctr">
            <a:normAutofit/>
          </a:bodyPr>
          <a:lstStyle/>
          <a:p>
            <a:pPr algn="r"/>
            <a:r>
              <a:rPr lang="hu-HU" sz="4000" dirty="0">
                <a:solidFill>
                  <a:srgbClr val="FFFFFF"/>
                </a:solidFill>
              </a:rPr>
              <a:t>Összefoglaló</a:t>
            </a:r>
            <a:br>
              <a:rPr lang="hu-HU" sz="4000" dirty="0">
                <a:solidFill>
                  <a:srgbClr val="FFFFFF"/>
                </a:solidFill>
              </a:rPr>
            </a:br>
            <a:r>
              <a:rPr lang="hu-HU" sz="2000" dirty="0">
                <a:solidFill>
                  <a:srgbClr val="FFFFFF"/>
                </a:solidFill>
              </a:rPr>
              <a:t>[Projektmenedzsment az építőiparban]</a:t>
            </a:r>
          </a:p>
        </p:txBody>
      </p:sp>
      <p:sp>
        <p:nvSpPr>
          <p:cNvPr id="4" name="Rectangle 3">
            <a:extLst>
              <a:ext uri="{FF2B5EF4-FFF2-40B4-BE49-F238E27FC236}">
                <a16:creationId xmlns:a16="http://schemas.microsoft.com/office/drawing/2014/main" id="{A0DAC36E-8D83-4C33-A03F-B97FF5C7F186}"/>
              </a:ext>
            </a:extLst>
          </p:cNvPr>
          <p:cNvSpPr/>
          <p:nvPr/>
        </p:nvSpPr>
        <p:spPr>
          <a:xfrm>
            <a:off x="4641754" y="1024773"/>
            <a:ext cx="7364317" cy="1150505"/>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indent="0">
              <a:buNone/>
            </a:pPr>
            <a:r>
              <a:rPr lang="hu-HU" sz="1600">
                <a:solidFill>
                  <a:srgbClr val="294475"/>
                </a:solidFill>
              </a:rPr>
              <a:t>A projekt egy lehetséges értelmezés szerint olyan egyszeri, összetett, önmagában </a:t>
            </a:r>
            <a:r>
              <a:rPr lang="hu-HU" sz="1600" dirty="0">
                <a:solidFill>
                  <a:srgbClr val="294475"/>
                </a:solidFill>
              </a:rPr>
              <a:t>működőképes tevékenységfolyamat, amelynek előre megfogalmazott céljai, paraméterekkel leírható eredményei vannak és megvalósulása időben és pénzértékben egyaránt meghatározott, meghatározható.</a:t>
            </a:r>
          </a:p>
        </p:txBody>
      </p:sp>
      <p:pic>
        <p:nvPicPr>
          <p:cNvPr id="13" name="Kép 10" descr="A képen szöveg, clipart, vektorgrafika látható&#10;&#10;Automatikusan generált leírás">
            <a:extLst>
              <a:ext uri="{FF2B5EF4-FFF2-40B4-BE49-F238E27FC236}">
                <a16:creationId xmlns:a16="http://schemas.microsoft.com/office/drawing/2014/main" id="{7B42E703-D036-4C31-AAE1-0FB2FDB39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2">
            <a:extLst>
              <a:ext uri="{FF2B5EF4-FFF2-40B4-BE49-F238E27FC236}">
                <a16:creationId xmlns:a16="http://schemas.microsoft.com/office/drawing/2014/main" id="{8E9901C7-3137-4B69-93F9-A6EFE231CC6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17" name="Tartalom helye 1">
            <a:extLst>
              <a:ext uri="{FF2B5EF4-FFF2-40B4-BE49-F238E27FC236}">
                <a16:creationId xmlns:a16="http://schemas.microsoft.com/office/drawing/2014/main" id="{C52AB35C-7367-467F-AB6C-FCE3EAB34A07}"/>
              </a:ext>
            </a:extLst>
          </p:cNvPr>
          <p:cNvSpPr txBox="1">
            <a:spLocks/>
          </p:cNvSpPr>
          <p:nvPr/>
        </p:nvSpPr>
        <p:spPr>
          <a:xfrm>
            <a:off x="4638706" y="787540"/>
            <a:ext cx="1826102"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Projekt</a:t>
            </a:r>
          </a:p>
        </p:txBody>
      </p:sp>
      <p:sp>
        <p:nvSpPr>
          <p:cNvPr id="22" name="Rectangle 21">
            <a:extLst>
              <a:ext uri="{FF2B5EF4-FFF2-40B4-BE49-F238E27FC236}">
                <a16:creationId xmlns:a16="http://schemas.microsoft.com/office/drawing/2014/main" id="{AD4BF7C8-5F9F-4731-8E1B-4670A786F108}"/>
              </a:ext>
            </a:extLst>
          </p:cNvPr>
          <p:cNvSpPr/>
          <p:nvPr/>
        </p:nvSpPr>
        <p:spPr>
          <a:xfrm>
            <a:off x="4641754" y="2624798"/>
            <a:ext cx="7364317" cy="1508290"/>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 A projektmenedzser az a személy, aki a projektet irányítja, annak teljesítéséért, de különösen a teljesítmény paramétereiért, a költségekért és a határidőkért egyszemélyi felelősséggel tartozik. A projektmenedzsment nem más, mint magának a projekt tevékenység megvalósítási folyamatának vezetése, irányítása, szervezése, az erőforrások, az információk, a rendelkezésre álló módszertani és technikai eszközök cél elérése érdekében történő összehangolása.</a:t>
            </a:r>
          </a:p>
        </p:txBody>
      </p:sp>
      <p:sp>
        <p:nvSpPr>
          <p:cNvPr id="23" name="Tartalom helye 1">
            <a:extLst>
              <a:ext uri="{FF2B5EF4-FFF2-40B4-BE49-F238E27FC236}">
                <a16:creationId xmlns:a16="http://schemas.microsoft.com/office/drawing/2014/main" id="{B01C6BE3-0ECC-4A1A-AA4F-D9F8C272050D}"/>
              </a:ext>
            </a:extLst>
          </p:cNvPr>
          <p:cNvSpPr txBox="1">
            <a:spLocks/>
          </p:cNvSpPr>
          <p:nvPr/>
        </p:nvSpPr>
        <p:spPr>
          <a:xfrm>
            <a:off x="4638706" y="2387565"/>
            <a:ext cx="1826102"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a:solidFill>
                  <a:schemeClr val="bg1"/>
                </a:solidFill>
              </a:rPr>
              <a:t>Projektmenedzser</a:t>
            </a:r>
            <a:endParaRPr lang="hu-HU" sz="1600" b="1" dirty="0">
              <a:solidFill>
                <a:schemeClr val="bg1"/>
              </a:solidFill>
            </a:endParaRPr>
          </a:p>
        </p:txBody>
      </p:sp>
      <p:sp>
        <p:nvSpPr>
          <p:cNvPr id="11" name="Slide Number Placeholder 10">
            <a:extLst>
              <a:ext uri="{FF2B5EF4-FFF2-40B4-BE49-F238E27FC236}">
                <a16:creationId xmlns:a16="http://schemas.microsoft.com/office/drawing/2014/main" id="{A07B3D48-66F7-4FA5-B259-BA016E9B8C1A}"/>
              </a:ext>
            </a:extLst>
          </p:cNvPr>
          <p:cNvSpPr>
            <a:spLocks noGrp="1"/>
          </p:cNvSpPr>
          <p:nvPr>
            <p:ph type="sldNum" sz="quarter" idx="12"/>
          </p:nvPr>
        </p:nvSpPr>
        <p:spPr/>
        <p:txBody>
          <a:bodyPr/>
          <a:lstStyle/>
          <a:p>
            <a:fld id="{B21332D6-23E1-476A-A412-822FBBA5E59B}" type="slidenum">
              <a:rPr lang="hu-HU" smtClean="0"/>
              <a:t>19</a:t>
            </a:fld>
            <a:endParaRPr lang="hu-HU"/>
          </a:p>
        </p:txBody>
      </p:sp>
      <p:sp>
        <p:nvSpPr>
          <p:cNvPr id="31" name="Rectangle 30">
            <a:extLst>
              <a:ext uri="{FF2B5EF4-FFF2-40B4-BE49-F238E27FC236}">
                <a16:creationId xmlns:a16="http://schemas.microsoft.com/office/drawing/2014/main" id="{D5744E64-DEFF-4248-B2DB-09CB6FB2FF41}"/>
              </a:ext>
            </a:extLst>
          </p:cNvPr>
          <p:cNvSpPr/>
          <p:nvPr/>
        </p:nvSpPr>
        <p:spPr>
          <a:xfrm>
            <a:off x="4641754" y="4582608"/>
            <a:ext cx="7364317" cy="1487852"/>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A projektek egyedi velejárója a bizonytalanság és az ebből fakadó kockázat, mely zavarja vagy megakadályozza a projekteredmény sikeres elérést, a projekt teljesítését. A közreműködők feladata a kockázatok felismerése, becslése és kezelése. </a:t>
            </a:r>
          </a:p>
          <a:p>
            <a:pPr marL="0" indent="0">
              <a:buNone/>
            </a:pPr>
            <a:r>
              <a:rPr lang="hu-HU" sz="1600" dirty="0">
                <a:solidFill>
                  <a:srgbClr val="294475"/>
                </a:solidFill>
              </a:rPr>
              <a:t>Kezelésére a kockázatkezelési politika szolgál, az a szervezett magatartásforma, mely meghatározza a különböző súlyosságú kockázatokra való szervezeti reakciót. </a:t>
            </a:r>
          </a:p>
        </p:txBody>
      </p:sp>
      <p:sp>
        <p:nvSpPr>
          <p:cNvPr id="32" name="Tartalom helye 1">
            <a:extLst>
              <a:ext uri="{FF2B5EF4-FFF2-40B4-BE49-F238E27FC236}">
                <a16:creationId xmlns:a16="http://schemas.microsoft.com/office/drawing/2014/main" id="{D230E425-8E3F-4AAC-AFA9-E985E39B100A}"/>
              </a:ext>
            </a:extLst>
          </p:cNvPr>
          <p:cNvSpPr txBox="1">
            <a:spLocks/>
          </p:cNvSpPr>
          <p:nvPr/>
        </p:nvSpPr>
        <p:spPr>
          <a:xfrm>
            <a:off x="4638706" y="4345375"/>
            <a:ext cx="2493614"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Projektkockázat és kezelése</a:t>
            </a:r>
          </a:p>
        </p:txBody>
      </p:sp>
    </p:spTree>
    <p:extLst>
      <p:ext uri="{BB962C8B-B14F-4D97-AF65-F5344CB8AC3E}">
        <p14:creationId xmlns:p14="http://schemas.microsoft.com/office/powerpoint/2010/main" val="3475113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D50D5844-E038-4844-8550-27B60559849D}"/>
              </a:ext>
            </a:extLst>
          </p:cNvPr>
          <p:cNvSpPr>
            <a:spLocks noGrp="1"/>
          </p:cNvSpPr>
          <p:nvPr>
            <p:ph type="title"/>
          </p:nvPr>
        </p:nvSpPr>
        <p:spPr>
          <a:xfrm>
            <a:off x="466722" y="586855"/>
            <a:ext cx="3201366" cy="4797945"/>
          </a:xfrm>
        </p:spPr>
        <p:txBody>
          <a:bodyPr anchor="ctr">
            <a:normAutofit/>
          </a:bodyPr>
          <a:lstStyle/>
          <a:p>
            <a:pPr algn="r"/>
            <a:r>
              <a:rPr lang="hu-HU" sz="3700" dirty="0">
                <a:solidFill>
                  <a:srgbClr val="FFFFFF"/>
                </a:solidFill>
              </a:rPr>
              <a:t>A sikeres szerződést kötést követi az építési, felújítási projekt megvalósulása</a:t>
            </a:r>
          </a:p>
        </p:txBody>
      </p:sp>
      <p:sp>
        <p:nvSpPr>
          <p:cNvPr id="3" name="Tartalom helye 2">
            <a:extLst>
              <a:ext uri="{FF2B5EF4-FFF2-40B4-BE49-F238E27FC236}">
                <a16:creationId xmlns:a16="http://schemas.microsoft.com/office/drawing/2014/main" id="{DBB342F8-7E3C-4DD1-B2FD-622C28ECDDF5}"/>
              </a:ext>
            </a:extLst>
          </p:cNvPr>
          <p:cNvSpPr>
            <a:spLocks noGrp="1"/>
          </p:cNvSpPr>
          <p:nvPr>
            <p:ph idx="1"/>
          </p:nvPr>
        </p:nvSpPr>
        <p:spPr>
          <a:xfrm>
            <a:off x="4367695" y="643049"/>
            <a:ext cx="7548534" cy="2120694"/>
          </a:xfrm>
        </p:spPr>
        <p:txBody>
          <a:bodyPr anchor="ctr">
            <a:noAutofit/>
          </a:bodyPr>
          <a:lstStyle/>
          <a:p>
            <a:pPr marL="261938" indent="-261938" algn="just"/>
            <a:r>
              <a:rPr lang="hu-HU" sz="2000" dirty="0"/>
              <a:t>Az építési projekteket több szakma együttműködésben valósítják meg.</a:t>
            </a:r>
          </a:p>
          <a:p>
            <a:pPr marL="261938" indent="-261938" algn="just"/>
            <a:r>
              <a:rPr lang="hu-HU" sz="2000" dirty="0"/>
              <a:t>A legnagyobb kockázatot az egymásra épülő tevékenységek illesztése jelenti (feladatok illesztése, eszközök, anyagok, munkaterület, humánerőforrás rendelkezésre állása). </a:t>
            </a:r>
          </a:p>
          <a:p>
            <a:pPr marL="261938" indent="-261938" algn="just"/>
            <a:r>
              <a:rPr lang="hu-HU" sz="2000" dirty="0"/>
              <a:t>A projektek sikeres megvalósulása elsősorban az együttműködésen, a szükséges erőforrások időben történő rendelkezésre állásán múlik.</a:t>
            </a:r>
          </a:p>
        </p:txBody>
      </p:sp>
      <p:pic>
        <p:nvPicPr>
          <p:cNvPr id="5" name="Kép 4">
            <a:extLst>
              <a:ext uri="{FF2B5EF4-FFF2-40B4-BE49-F238E27FC236}">
                <a16:creationId xmlns:a16="http://schemas.microsoft.com/office/drawing/2014/main" id="{3E04B804-49C8-4958-B997-8FA815985424}"/>
              </a:ext>
            </a:extLst>
          </p:cNvPr>
          <p:cNvPicPr>
            <a:picLocks noChangeAspect="1"/>
          </p:cNvPicPr>
          <p:nvPr/>
        </p:nvPicPr>
        <p:blipFill rotWithShape="1">
          <a:blip r:embed="rId2"/>
          <a:srcRect l="-325" r="-74" b="-2"/>
          <a:stretch/>
        </p:blipFill>
        <p:spPr>
          <a:xfrm>
            <a:off x="8273142" y="2985827"/>
            <a:ext cx="3691414" cy="2884749"/>
          </a:xfrm>
          <a:prstGeom prst="rect">
            <a:avLst/>
          </a:prstGeom>
        </p:spPr>
      </p:pic>
      <p:sp>
        <p:nvSpPr>
          <p:cNvPr id="17" name="Szövegdoboz 16">
            <a:extLst>
              <a:ext uri="{FF2B5EF4-FFF2-40B4-BE49-F238E27FC236}">
                <a16:creationId xmlns:a16="http://schemas.microsoft.com/office/drawing/2014/main" id="{DE681114-B6C6-4D70-8E39-6B8F4486B8A5}"/>
              </a:ext>
            </a:extLst>
          </p:cNvPr>
          <p:cNvSpPr txBox="1"/>
          <p:nvPr/>
        </p:nvSpPr>
        <p:spPr>
          <a:xfrm>
            <a:off x="4367695" y="2985827"/>
            <a:ext cx="3905447" cy="2862322"/>
          </a:xfrm>
          <a:prstGeom prst="rect">
            <a:avLst/>
          </a:prstGeom>
          <a:noFill/>
        </p:spPr>
        <p:txBody>
          <a:bodyPr wrap="square">
            <a:spAutoFit/>
          </a:bodyPr>
          <a:lstStyle/>
          <a:p>
            <a:pPr marL="261938" indent="-261938" algn="just">
              <a:buFont typeface="Arial" panose="020B0604020202020204" pitchFamily="34" charset="0"/>
              <a:buChar char="•"/>
            </a:pPr>
            <a:r>
              <a:rPr lang="hu-HU" sz="2000" dirty="0">
                <a:latin typeface="+mj-lt"/>
              </a:rPr>
              <a:t>Az építő ipari projekt esetében a megvalósulás, a tervhez képest bekövetkezett változások és azok dokumentálása, a ténylegesen megvalósított feladatok és azok dokumentálása meghatározzák a projekt költségeit és az elkészült ingatlan üzemeltetését, a későbbi változtatásokat is. </a:t>
            </a:r>
          </a:p>
        </p:txBody>
      </p:sp>
      <p:pic>
        <p:nvPicPr>
          <p:cNvPr id="19" name="Kép 18" descr="A képen szöveg, clipart, vektorgrafika látható&#10;&#10;Automatikusan generált leírás">
            <a:extLst>
              <a:ext uri="{FF2B5EF4-FFF2-40B4-BE49-F238E27FC236}">
                <a16:creationId xmlns:a16="http://schemas.microsoft.com/office/drawing/2014/main" id="{74C3C5F1-178D-4A05-A9EA-5294CCD70E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6" name="Kép 25">
            <a:extLst>
              <a:ext uri="{FF2B5EF4-FFF2-40B4-BE49-F238E27FC236}">
                <a16:creationId xmlns:a16="http://schemas.microsoft.com/office/drawing/2014/main" id="{5984BE6E-2553-4682-8583-7C0FAAB4DC8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4F76C33C-A397-4416-AE7B-087EDB00D348}"/>
              </a:ext>
            </a:extLst>
          </p:cNvPr>
          <p:cNvSpPr>
            <a:spLocks noGrp="1"/>
          </p:cNvSpPr>
          <p:nvPr>
            <p:ph type="sldNum" sz="quarter" idx="12"/>
          </p:nvPr>
        </p:nvSpPr>
        <p:spPr/>
        <p:txBody>
          <a:bodyPr/>
          <a:lstStyle/>
          <a:p>
            <a:fld id="{B21332D6-23E1-476A-A412-822FBBA5E59B}" type="slidenum">
              <a:rPr lang="hu-HU" smtClean="0"/>
              <a:t>2</a:t>
            </a:fld>
            <a:endParaRPr lang="hu-HU"/>
          </a:p>
        </p:txBody>
      </p:sp>
    </p:spTree>
    <p:extLst>
      <p:ext uri="{BB962C8B-B14F-4D97-AF65-F5344CB8AC3E}">
        <p14:creationId xmlns:p14="http://schemas.microsoft.com/office/powerpoint/2010/main" val="2538655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6" name="Rectangle 4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9" name="Rectangle 5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1D63C36C-D960-4297-876E-EA22917CF8AE}"/>
              </a:ext>
            </a:extLst>
          </p:cNvPr>
          <p:cNvSpPr>
            <a:spLocks noGrp="1"/>
          </p:cNvSpPr>
          <p:nvPr>
            <p:ph type="title"/>
          </p:nvPr>
        </p:nvSpPr>
        <p:spPr>
          <a:xfrm>
            <a:off x="466722" y="586855"/>
            <a:ext cx="3201366" cy="3387497"/>
          </a:xfrm>
        </p:spPr>
        <p:txBody>
          <a:bodyPr anchor="b">
            <a:normAutofit/>
          </a:bodyPr>
          <a:lstStyle/>
          <a:p>
            <a:pPr algn="r"/>
            <a:r>
              <a:rPr lang="hu-HU" sz="5400" dirty="0">
                <a:solidFill>
                  <a:srgbClr val="FFFFFF"/>
                </a:solidFill>
              </a:rPr>
              <a:t>Kérdések</a:t>
            </a:r>
            <a:br>
              <a:rPr lang="hu-HU" sz="2500" dirty="0">
                <a:solidFill>
                  <a:srgbClr val="FFFFFF"/>
                </a:solidFill>
              </a:rPr>
            </a:br>
            <a:r>
              <a:rPr lang="hu-HU" sz="2500" dirty="0">
                <a:solidFill>
                  <a:srgbClr val="FFFFFF"/>
                </a:solidFill>
              </a:rPr>
              <a:t>a Projektmenedzsment témakörhöz</a:t>
            </a:r>
          </a:p>
        </p:txBody>
      </p:sp>
      <p:sp>
        <p:nvSpPr>
          <p:cNvPr id="42" name="Tartalom helye 2">
            <a:extLst>
              <a:ext uri="{FF2B5EF4-FFF2-40B4-BE49-F238E27FC236}">
                <a16:creationId xmlns:a16="http://schemas.microsoft.com/office/drawing/2014/main" id="{13B84E54-622B-4FF2-B1D0-48D80A11555C}"/>
              </a:ext>
            </a:extLst>
          </p:cNvPr>
          <p:cNvSpPr>
            <a:spLocks noGrp="1"/>
          </p:cNvSpPr>
          <p:nvPr>
            <p:ph idx="1"/>
          </p:nvPr>
        </p:nvSpPr>
        <p:spPr>
          <a:xfrm>
            <a:off x="4810259" y="749030"/>
            <a:ext cx="6555347" cy="5446497"/>
          </a:xfrm>
        </p:spPr>
        <p:txBody>
          <a:bodyPr anchor="ctr">
            <a:normAutofit/>
          </a:bodyPr>
          <a:lstStyle/>
          <a:p>
            <a:r>
              <a:rPr lang="hu-HU" sz="2000" dirty="0"/>
              <a:t>Melyek az épület elkészítésének főbb részfolyamatai?</a:t>
            </a:r>
          </a:p>
          <a:p>
            <a:r>
              <a:rPr lang="hu-HU" sz="2000" dirty="0"/>
              <a:t>Melyek az építési projektmenedzsment szoftverek alkalmazásának főbb előnyei?</a:t>
            </a:r>
          </a:p>
          <a:p>
            <a:r>
              <a:rPr lang="hu-HU" sz="2000" dirty="0"/>
              <a:t>Mit nevezünk projektnek?</a:t>
            </a:r>
          </a:p>
          <a:p>
            <a:r>
              <a:rPr lang="hu-HU" sz="2000" dirty="0"/>
              <a:t>Melyek a projekt háromszög oldalai?</a:t>
            </a:r>
          </a:p>
          <a:p>
            <a:r>
              <a:rPr lang="hu-HU" sz="2000" dirty="0"/>
              <a:t>Hogyan változnak a projekt háromszög oldalai, ha változik a projektre fordítható költség?</a:t>
            </a:r>
          </a:p>
          <a:p>
            <a:r>
              <a:rPr lang="hu-HU" sz="2000" dirty="0"/>
              <a:t>Mit gondol, milyen szerepe és feladatai lehetnek egy projektmenedzsernek egy nagyvállalati beruházás során?</a:t>
            </a:r>
          </a:p>
          <a:p>
            <a:r>
              <a:rPr lang="hu-HU" sz="2000" dirty="0">
                <a:ea typeface="+mj-lt"/>
                <a:cs typeface="+mj-lt"/>
              </a:rPr>
              <a:t>Milyen kockázatokat ismer?</a:t>
            </a:r>
          </a:p>
          <a:p>
            <a:r>
              <a:rPr lang="hu-HU" sz="2000" dirty="0"/>
              <a:t>Milyen kockázat kezelési reakciókat  ismer?</a:t>
            </a:r>
            <a:endParaRPr lang="hu-HU" sz="2000" dirty="0">
              <a:cs typeface="Calibri Light"/>
            </a:endParaRPr>
          </a:p>
          <a:p>
            <a:endParaRPr lang="hu-HU" sz="2000" dirty="0"/>
          </a:p>
          <a:p>
            <a:endParaRPr lang="hu-HU" sz="2000" dirty="0"/>
          </a:p>
        </p:txBody>
      </p:sp>
      <p:pic>
        <p:nvPicPr>
          <p:cNvPr id="11" name="Kép 10" descr="A képen szöveg, clipart, vektorgrafika látható&#10;&#10;Automatikusan generált leírás">
            <a:extLst>
              <a:ext uri="{FF2B5EF4-FFF2-40B4-BE49-F238E27FC236}">
                <a16:creationId xmlns:a16="http://schemas.microsoft.com/office/drawing/2014/main" id="{444AD564-BF21-4405-A777-C4C29EF4A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2" name="Kép 12">
            <a:extLst>
              <a:ext uri="{FF2B5EF4-FFF2-40B4-BE49-F238E27FC236}">
                <a16:creationId xmlns:a16="http://schemas.microsoft.com/office/drawing/2014/main" id="{2E270060-2116-42E3-AF93-E155DFA7B5A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 name="Slide Number Placeholder 2">
            <a:extLst>
              <a:ext uri="{FF2B5EF4-FFF2-40B4-BE49-F238E27FC236}">
                <a16:creationId xmlns:a16="http://schemas.microsoft.com/office/drawing/2014/main" id="{F64DB326-8906-4A66-8BFE-8538E8AE09BF}"/>
              </a:ext>
            </a:extLst>
          </p:cNvPr>
          <p:cNvSpPr>
            <a:spLocks noGrp="1"/>
          </p:cNvSpPr>
          <p:nvPr>
            <p:ph type="sldNum" sz="quarter" idx="12"/>
          </p:nvPr>
        </p:nvSpPr>
        <p:spPr/>
        <p:txBody>
          <a:bodyPr/>
          <a:lstStyle/>
          <a:p>
            <a:fld id="{B21332D6-23E1-476A-A412-822FBBA5E59B}" type="slidenum">
              <a:rPr lang="hu-HU" smtClean="0"/>
              <a:t>20</a:t>
            </a:fld>
            <a:endParaRPr lang="hu-HU"/>
          </a:p>
        </p:txBody>
      </p:sp>
    </p:spTree>
    <p:extLst>
      <p:ext uri="{BB962C8B-B14F-4D97-AF65-F5344CB8AC3E}">
        <p14:creationId xmlns:p14="http://schemas.microsoft.com/office/powerpoint/2010/main" val="2855508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9C9B0D3D-E5DE-4D2C-9F40-A91E92488FE1}"/>
              </a:ext>
            </a:extLst>
          </p:cNvPr>
          <p:cNvSpPr>
            <a:spLocks noGrp="1"/>
          </p:cNvSpPr>
          <p:nvPr>
            <p:ph type="ctrTitle"/>
          </p:nvPr>
        </p:nvSpPr>
        <p:spPr>
          <a:xfrm>
            <a:off x="523265" y="159621"/>
            <a:ext cx="6596245" cy="3268520"/>
          </a:xfrm>
        </p:spPr>
        <p:txBody>
          <a:bodyPr>
            <a:normAutofit/>
          </a:bodyPr>
          <a:lstStyle/>
          <a:p>
            <a:pPr algn="r"/>
            <a:r>
              <a:rPr lang="hu-HU" sz="4800" dirty="0">
                <a:solidFill>
                  <a:srgbClr val="FFFFFF"/>
                </a:solidFill>
              </a:rPr>
              <a:t>Köszönjük a figyelmet!</a:t>
            </a:r>
          </a:p>
        </p:txBody>
      </p:sp>
      <p:sp>
        <p:nvSpPr>
          <p:cNvPr id="20" name="Rectangle 19">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lcím 4">
            <a:extLst>
              <a:ext uri="{FF2B5EF4-FFF2-40B4-BE49-F238E27FC236}">
                <a16:creationId xmlns:a16="http://schemas.microsoft.com/office/drawing/2014/main" id="{FE24ADDB-B6ED-4033-9357-831BD74FC6B6}"/>
              </a:ext>
            </a:extLst>
          </p:cNvPr>
          <p:cNvSpPr>
            <a:spLocks noGrp="1"/>
          </p:cNvSpPr>
          <p:nvPr>
            <p:ph type="subTitle" idx="1"/>
          </p:nvPr>
        </p:nvSpPr>
        <p:spPr>
          <a:xfrm>
            <a:off x="523265" y="4618166"/>
            <a:ext cx="6051236" cy="1241828"/>
          </a:xfrm>
        </p:spPr>
        <p:txBody>
          <a:bodyPr>
            <a:normAutofit fontScale="92500" lnSpcReduction="10000"/>
          </a:bodyPr>
          <a:lstStyle/>
          <a:p>
            <a:pPr algn="r"/>
            <a:r>
              <a:rPr lang="hu-HU" dirty="0">
                <a:solidFill>
                  <a:srgbClr val="FFFFFF"/>
                </a:solidFill>
              </a:rPr>
              <a:t>Oktató neve:</a:t>
            </a:r>
          </a:p>
          <a:p>
            <a:pPr algn="r"/>
            <a:r>
              <a:rPr lang="hu-HU" dirty="0">
                <a:solidFill>
                  <a:srgbClr val="FFFFFF"/>
                </a:solidFill>
              </a:rPr>
              <a:t>E-</a:t>
            </a:r>
            <a:r>
              <a:rPr lang="hu-HU" dirty="0" err="1">
                <a:solidFill>
                  <a:srgbClr val="FFFFFF"/>
                </a:solidFill>
              </a:rPr>
              <a:t>mal</a:t>
            </a:r>
            <a:r>
              <a:rPr lang="hu-HU" dirty="0">
                <a:solidFill>
                  <a:srgbClr val="FFFFFF"/>
                </a:solidFill>
              </a:rPr>
              <a:t> címe:</a:t>
            </a:r>
          </a:p>
          <a:p>
            <a:pPr algn="r"/>
            <a:r>
              <a:rPr lang="hu-HU" dirty="0">
                <a:solidFill>
                  <a:srgbClr val="FFFFFF"/>
                </a:solidFill>
              </a:rPr>
              <a:t>Telefonszáma:</a:t>
            </a:r>
          </a:p>
        </p:txBody>
      </p:sp>
      <p:sp>
        <p:nvSpPr>
          <p:cNvPr id="22" name="Rectangle 21">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Csoportba foglalás 12">
            <a:extLst>
              <a:ext uri="{FF2B5EF4-FFF2-40B4-BE49-F238E27FC236}">
                <a16:creationId xmlns:a16="http://schemas.microsoft.com/office/drawing/2014/main" id="{D4ADA216-DE95-4F95-99F7-9AAA1209A8CD}"/>
              </a:ext>
            </a:extLst>
          </p:cNvPr>
          <p:cNvGrpSpPr/>
          <p:nvPr/>
        </p:nvGrpSpPr>
        <p:grpSpPr>
          <a:xfrm>
            <a:off x="523265" y="5979451"/>
            <a:ext cx="2488960" cy="520382"/>
            <a:chOff x="6658493" y="5555381"/>
            <a:chExt cx="2488960" cy="520382"/>
          </a:xfrm>
        </p:grpSpPr>
        <p:sp>
          <p:nvSpPr>
            <p:cNvPr id="15" name="Téglalap 14">
              <a:extLst>
                <a:ext uri="{FF2B5EF4-FFF2-40B4-BE49-F238E27FC236}">
                  <a16:creationId xmlns:a16="http://schemas.microsoft.com/office/drawing/2014/main" id="{A345EC70-B9B2-4B95-B1EC-C7E97E6031CA}"/>
                </a:ext>
              </a:extLst>
            </p:cNvPr>
            <p:cNvSpPr/>
            <p:nvPr/>
          </p:nvSpPr>
          <p:spPr>
            <a:xfrm>
              <a:off x="6658493" y="5555381"/>
              <a:ext cx="2488960" cy="520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7" name="Kép 16">
              <a:extLst>
                <a:ext uri="{FF2B5EF4-FFF2-40B4-BE49-F238E27FC236}">
                  <a16:creationId xmlns:a16="http://schemas.microsoft.com/office/drawing/2014/main" id="{422B059A-8CEA-4477-B4E2-737D480F0E3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19" name="Kép 18" descr="A képen szöveg, clipart, vektorgrafika látható&#10;&#10;Automatikusan generált leírás">
              <a:extLst>
                <a:ext uri="{FF2B5EF4-FFF2-40B4-BE49-F238E27FC236}">
                  <a16:creationId xmlns:a16="http://schemas.microsoft.com/office/drawing/2014/main" id="{5BF9D818-9015-4648-AAA2-E00FF2644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pic>
        <p:nvPicPr>
          <p:cNvPr id="1026" name="Kép 24">
            <a:extLst>
              <a:ext uri="{FF2B5EF4-FFF2-40B4-BE49-F238E27FC236}">
                <a16:creationId xmlns:a16="http://schemas.microsoft.com/office/drawing/2014/main" id="{7C25E2DD-22AE-5FD9-F20A-F718145E8C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4666" y="4000517"/>
            <a:ext cx="41084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033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Tartalom helye 4" descr="A képen szöveg, névjegykártya látható&#10;&#10;Automatikusan generált leírás">
            <a:extLst>
              <a:ext uri="{FF2B5EF4-FFF2-40B4-BE49-F238E27FC236}">
                <a16:creationId xmlns:a16="http://schemas.microsoft.com/office/drawing/2014/main" id="{DBE1EA21-2CD9-4BE8-A94E-B1597FB8AA8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7" name="Cím 1">
            <a:extLst>
              <a:ext uri="{FF2B5EF4-FFF2-40B4-BE49-F238E27FC236}">
                <a16:creationId xmlns:a16="http://schemas.microsoft.com/office/drawing/2014/main" id="{21A694CF-526D-49BC-BD90-9DCC20A0B5E3}"/>
              </a:ext>
            </a:extLst>
          </p:cNvPr>
          <p:cNvSpPr>
            <a:spLocks noGrp="1"/>
          </p:cNvSpPr>
          <p:nvPr>
            <p:ph type="title"/>
          </p:nvPr>
        </p:nvSpPr>
        <p:spPr>
          <a:xfrm>
            <a:off x="7464425" y="1784350"/>
            <a:ext cx="4087813" cy="2889250"/>
          </a:xfrm>
        </p:spPr>
        <p:txBody>
          <a:bodyPr anchor="b">
            <a:normAutofit/>
          </a:bodyPr>
          <a:lstStyle/>
          <a:p>
            <a:pPr algn="l"/>
            <a:r>
              <a:rPr lang="hu-HU" sz="3800" dirty="0">
                <a:solidFill>
                  <a:schemeClr val="tx1"/>
                </a:solidFill>
              </a:rPr>
              <a:t>A BIM szemlélet, módszertan és hasznosítási területi</a:t>
            </a:r>
          </a:p>
        </p:txBody>
      </p:sp>
      <p:grpSp>
        <p:nvGrpSpPr>
          <p:cNvPr id="8" name="Csoportba foglalás 7">
            <a:extLst>
              <a:ext uri="{FF2B5EF4-FFF2-40B4-BE49-F238E27FC236}">
                <a16:creationId xmlns:a16="http://schemas.microsoft.com/office/drawing/2014/main" id="{37A907DE-1A32-4C1E-9C92-07E0DC42F2D6}"/>
              </a:ext>
            </a:extLst>
          </p:cNvPr>
          <p:cNvGrpSpPr/>
          <p:nvPr/>
        </p:nvGrpSpPr>
        <p:grpSpPr>
          <a:xfrm>
            <a:off x="8100391" y="6102032"/>
            <a:ext cx="2488960" cy="520382"/>
            <a:chOff x="6658493" y="5555381"/>
            <a:chExt cx="2488960" cy="520382"/>
          </a:xfrm>
        </p:grpSpPr>
        <p:sp>
          <p:nvSpPr>
            <p:cNvPr id="9" name="Téglalap 8">
              <a:extLst>
                <a:ext uri="{FF2B5EF4-FFF2-40B4-BE49-F238E27FC236}">
                  <a16:creationId xmlns:a16="http://schemas.microsoft.com/office/drawing/2014/main" id="{E078A819-6C61-4024-A0DC-2A8E7AAFA02C}"/>
                </a:ext>
              </a:extLst>
            </p:cNvPr>
            <p:cNvSpPr/>
            <p:nvPr/>
          </p:nvSpPr>
          <p:spPr>
            <a:xfrm>
              <a:off x="6658493" y="5555381"/>
              <a:ext cx="2488960" cy="5203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1" name="Kép 10">
              <a:extLst>
                <a:ext uri="{FF2B5EF4-FFF2-40B4-BE49-F238E27FC236}">
                  <a16:creationId xmlns:a16="http://schemas.microsoft.com/office/drawing/2014/main" id="{592912A7-16FA-4506-87B5-6C093440C0B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12" name="Kép 11" descr="A képen szöveg, clipart, vektorgrafika látható&#10;&#10;Automatikusan generált leírás">
              <a:extLst>
                <a:ext uri="{FF2B5EF4-FFF2-40B4-BE49-F238E27FC236}">
                  <a16:creationId xmlns:a16="http://schemas.microsoft.com/office/drawing/2014/main" id="{06EF1EBE-CECB-4B0D-A0E6-B7F71F2AF0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sp>
        <p:nvSpPr>
          <p:cNvPr id="2" name="Slide Number Placeholder 1">
            <a:extLst>
              <a:ext uri="{FF2B5EF4-FFF2-40B4-BE49-F238E27FC236}">
                <a16:creationId xmlns:a16="http://schemas.microsoft.com/office/drawing/2014/main" id="{9A45692F-B3BF-4688-A310-6AB07AA8EBE7}"/>
              </a:ext>
            </a:extLst>
          </p:cNvPr>
          <p:cNvSpPr>
            <a:spLocks noGrp="1"/>
          </p:cNvSpPr>
          <p:nvPr>
            <p:ph type="sldNum" sz="quarter" idx="12"/>
          </p:nvPr>
        </p:nvSpPr>
        <p:spPr/>
        <p:txBody>
          <a:bodyPr/>
          <a:lstStyle/>
          <a:p>
            <a:fld id="{B21332D6-23E1-476A-A412-822FBBA5E59B}" type="slidenum">
              <a:rPr lang="hu-HU" smtClean="0"/>
              <a:t>22</a:t>
            </a:fld>
            <a:endParaRPr lang="hu-HU"/>
          </a:p>
        </p:txBody>
      </p:sp>
    </p:spTree>
    <p:extLst>
      <p:ext uri="{BB962C8B-B14F-4D97-AF65-F5344CB8AC3E}">
        <p14:creationId xmlns:p14="http://schemas.microsoft.com/office/powerpoint/2010/main" val="1765182712"/>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0FAF49E8-676C-4C89-A32A-134A3A25E5B4}"/>
              </a:ext>
            </a:extLst>
          </p:cNvPr>
          <p:cNvSpPr>
            <a:spLocks noGrp="1"/>
          </p:cNvSpPr>
          <p:nvPr>
            <p:ph type="title"/>
          </p:nvPr>
        </p:nvSpPr>
        <p:spPr>
          <a:xfrm>
            <a:off x="0" y="1"/>
            <a:ext cx="4037826" cy="6847862"/>
          </a:xfrm>
        </p:spPr>
        <p:txBody>
          <a:bodyPr anchor="ctr">
            <a:normAutofit/>
          </a:bodyPr>
          <a:lstStyle/>
          <a:p>
            <a:pPr algn="r"/>
            <a:r>
              <a:rPr lang="hu-HU" sz="4000" dirty="0">
                <a:solidFill>
                  <a:srgbClr val="FFFFFF"/>
                </a:solidFill>
              </a:rPr>
              <a:t>Emlékeztető az előző tananyagból</a:t>
            </a:r>
            <a:br>
              <a:rPr lang="hu-HU" sz="4000" dirty="0">
                <a:solidFill>
                  <a:srgbClr val="FFFFFF"/>
                </a:solidFill>
              </a:rPr>
            </a:br>
            <a:r>
              <a:rPr lang="hu-HU" sz="2000" dirty="0">
                <a:solidFill>
                  <a:srgbClr val="FFFFFF"/>
                </a:solidFill>
              </a:rPr>
              <a:t>[Projektmenedzsment az építőiparban]</a:t>
            </a:r>
          </a:p>
        </p:txBody>
      </p:sp>
      <p:pic>
        <p:nvPicPr>
          <p:cNvPr id="13" name="Kép 10" descr="A képen szöveg, clipart, vektorgrafika látható&#10;&#10;Automatikusan generált leírás">
            <a:extLst>
              <a:ext uri="{FF2B5EF4-FFF2-40B4-BE49-F238E27FC236}">
                <a16:creationId xmlns:a16="http://schemas.microsoft.com/office/drawing/2014/main" id="{7B42E703-D036-4C31-AAE1-0FB2FDB39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2">
            <a:extLst>
              <a:ext uri="{FF2B5EF4-FFF2-40B4-BE49-F238E27FC236}">
                <a16:creationId xmlns:a16="http://schemas.microsoft.com/office/drawing/2014/main" id="{8E9901C7-3137-4B69-93F9-A6EFE231CC6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0" name="Rectangle 29">
            <a:extLst>
              <a:ext uri="{FF2B5EF4-FFF2-40B4-BE49-F238E27FC236}">
                <a16:creationId xmlns:a16="http://schemas.microsoft.com/office/drawing/2014/main" id="{2ECB734C-0A22-46C2-9F8B-EBDDF57E4B5A}"/>
              </a:ext>
            </a:extLst>
          </p:cNvPr>
          <p:cNvSpPr/>
          <p:nvPr/>
        </p:nvSpPr>
        <p:spPr>
          <a:xfrm>
            <a:off x="9641646" y="401536"/>
            <a:ext cx="2160626" cy="1566777"/>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a:t>Új </a:t>
            </a:r>
            <a:r>
              <a:rPr lang="hu-HU" sz="2000" dirty="0" err="1"/>
              <a:t>slide</a:t>
            </a:r>
            <a:endParaRPr lang="hu-HU" sz="2000" dirty="0"/>
          </a:p>
        </p:txBody>
      </p:sp>
      <p:sp>
        <p:nvSpPr>
          <p:cNvPr id="31" name="Rectangle 30">
            <a:extLst>
              <a:ext uri="{FF2B5EF4-FFF2-40B4-BE49-F238E27FC236}">
                <a16:creationId xmlns:a16="http://schemas.microsoft.com/office/drawing/2014/main" id="{9B1B1766-643B-44D7-B87B-EDBC8CBD3089}"/>
              </a:ext>
            </a:extLst>
          </p:cNvPr>
          <p:cNvSpPr/>
          <p:nvPr/>
        </p:nvSpPr>
        <p:spPr>
          <a:xfrm>
            <a:off x="4641754" y="1024773"/>
            <a:ext cx="7364317" cy="1150505"/>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A projekt egy lehetséges értelmezés szerint olyan egyszeri, komplex, önmagában működőképes tevékenységfolyamat, amelynek előre megfogalmazott céljai, paraméterekkel leírható eredményei vannak és megvalósulása időben és pénzértékben egyaránt meghatározott, meghatározható.</a:t>
            </a:r>
          </a:p>
        </p:txBody>
      </p:sp>
      <p:sp>
        <p:nvSpPr>
          <p:cNvPr id="32" name="Tartalom helye 1">
            <a:extLst>
              <a:ext uri="{FF2B5EF4-FFF2-40B4-BE49-F238E27FC236}">
                <a16:creationId xmlns:a16="http://schemas.microsoft.com/office/drawing/2014/main" id="{1713F112-73FB-4887-82F9-7156ABB95F9C}"/>
              </a:ext>
            </a:extLst>
          </p:cNvPr>
          <p:cNvSpPr txBox="1">
            <a:spLocks/>
          </p:cNvSpPr>
          <p:nvPr/>
        </p:nvSpPr>
        <p:spPr>
          <a:xfrm>
            <a:off x="4638706" y="787540"/>
            <a:ext cx="1826102"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Projekt</a:t>
            </a:r>
          </a:p>
        </p:txBody>
      </p:sp>
      <p:sp>
        <p:nvSpPr>
          <p:cNvPr id="33" name="Rectangle 32">
            <a:extLst>
              <a:ext uri="{FF2B5EF4-FFF2-40B4-BE49-F238E27FC236}">
                <a16:creationId xmlns:a16="http://schemas.microsoft.com/office/drawing/2014/main" id="{66C92E9C-AC65-4235-9ED1-B1CB4A004633}"/>
              </a:ext>
            </a:extLst>
          </p:cNvPr>
          <p:cNvSpPr/>
          <p:nvPr/>
        </p:nvSpPr>
        <p:spPr>
          <a:xfrm>
            <a:off x="4641754" y="2624798"/>
            <a:ext cx="7364317" cy="1508290"/>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 A projektmenedzser az a személy, aki a projektet irányítja, annak teljesítéséért, de különösen a teljesítmény paramétereiért, a költségekért és a határidőkért egyszemélyi felelősséggel tartozik. A projektmenedzsment nem más, mint magának a projekt tevékenység megvalósítási folyamatának vezetése, irányítása, szervezése, az erőforrások, az információk, a rendelkezésre álló módszertani és technikai eszközök cél elérése érdekében történő összehangolása.</a:t>
            </a:r>
          </a:p>
        </p:txBody>
      </p:sp>
      <p:sp>
        <p:nvSpPr>
          <p:cNvPr id="34" name="Tartalom helye 1">
            <a:extLst>
              <a:ext uri="{FF2B5EF4-FFF2-40B4-BE49-F238E27FC236}">
                <a16:creationId xmlns:a16="http://schemas.microsoft.com/office/drawing/2014/main" id="{D24214AB-AF57-49B8-BCAB-F8966B30939E}"/>
              </a:ext>
            </a:extLst>
          </p:cNvPr>
          <p:cNvSpPr txBox="1">
            <a:spLocks/>
          </p:cNvSpPr>
          <p:nvPr/>
        </p:nvSpPr>
        <p:spPr>
          <a:xfrm>
            <a:off x="4638706" y="2387565"/>
            <a:ext cx="1826102"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a:solidFill>
                  <a:schemeClr val="bg1"/>
                </a:solidFill>
              </a:rPr>
              <a:t>Projektmenedzser</a:t>
            </a:r>
            <a:endParaRPr lang="hu-HU" sz="1600" b="1" dirty="0">
              <a:solidFill>
                <a:schemeClr val="bg1"/>
              </a:solidFill>
            </a:endParaRPr>
          </a:p>
        </p:txBody>
      </p:sp>
      <p:sp>
        <p:nvSpPr>
          <p:cNvPr id="35" name="Rectangle 34">
            <a:extLst>
              <a:ext uri="{FF2B5EF4-FFF2-40B4-BE49-F238E27FC236}">
                <a16:creationId xmlns:a16="http://schemas.microsoft.com/office/drawing/2014/main" id="{B1909AA9-6294-4637-BD59-00931BCF2745}"/>
              </a:ext>
            </a:extLst>
          </p:cNvPr>
          <p:cNvSpPr/>
          <p:nvPr/>
        </p:nvSpPr>
        <p:spPr>
          <a:xfrm>
            <a:off x="4641754" y="4582608"/>
            <a:ext cx="7364317" cy="1487852"/>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A projektek egyedi velejárója a bizonytalanság és az ebből fakadó kockázat, mely zavarja vagy megakadályozza a projekteredmény sikeres elérést, a projekt teljesítését. A közreműködők feladata a kockázatok felismerése, becslése és kezelése. </a:t>
            </a:r>
          </a:p>
          <a:p>
            <a:pPr marL="0" indent="0">
              <a:buNone/>
            </a:pPr>
            <a:r>
              <a:rPr lang="hu-HU" sz="1600" dirty="0">
                <a:solidFill>
                  <a:srgbClr val="294475"/>
                </a:solidFill>
              </a:rPr>
              <a:t>Kezelésére a kockázatkezelési politika szolgál, az a szervezett magatartásforma, mely meghatározza a különböző súlyosságú kockázatokra való szervezeti reakciót. </a:t>
            </a:r>
          </a:p>
        </p:txBody>
      </p:sp>
      <p:sp>
        <p:nvSpPr>
          <p:cNvPr id="36" name="Tartalom helye 1">
            <a:extLst>
              <a:ext uri="{FF2B5EF4-FFF2-40B4-BE49-F238E27FC236}">
                <a16:creationId xmlns:a16="http://schemas.microsoft.com/office/drawing/2014/main" id="{7DC40BD3-EC32-4025-B454-7E95ED8C3C72}"/>
              </a:ext>
            </a:extLst>
          </p:cNvPr>
          <p:cNvSpPr txBox="1">
            <a:spLocks/>
          </p:cNvSpPr>
          <p:nvPr/>
        </p:nvSpPr>
        <p:spPr>
          <a:xfrm>
            <a:off x="4638706" y="4345375"/>
            <a:ext cx="2493614"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Projektkockázat és kezelése</a:t>
            </a:r>
          </a:p>
        </p:txBody>
      </p:sp>
      <p:sp>
        <p:nvSpPr>
          <p:cNvPr id="37" name="Slide Number Placeholder 1">
            <a:extLst>
              <a:ext uri="{FF2B5EF4-FFF2-40B4-BE49-F238E27FC236}">
                <a16:creationId xmlns:a16="http://schemas.microsoft.com/office/drawing/2014/main" id="{64F28FA0-0404-46EB-B0A8-3463BF915DE7}"/>
              </a:ext>
            </a:extLst>
          </p:cNvPr>
          <p:cNvSpPr>
            <a:spLocks noGrp="1"/>
          </p:cNvSpPr>
          <p:nvPr>
            <p:ph type="sldNum" sz="quarter" idx="12"/>
          </p:nvPr>
        </p:nvSpPr>
        <p:spPr>
          <a:xfrm>
            <a:off x="9245600" y="6356350"/>
            <a:ext cx="2743200" cy="365125"/>
          </a:xfrm>
        </p:spPr>
        <p:txBody>
          <a:bodyPr/>
          <a:lstStyle/>
          <a:p>
            <a:fld id="{B21332D6-23E1-476A-A412-822FBBA5E59B}" type="slidenum">
              <a:rPr lang="hu-HU" smtClean="0"/>
              <a:t>23</a:t>
            </a:fld>
            <a:endParaRPr lang="hu-HU"/>
          </a:p>
        </p:txBody>
      </p:sp>
    </p:spTree>
    <p:extLst>
      <p:ext uri="{BB962C8B-B14F-4D97-AF65-F5344CB8AC3E}">
        <p14:creationId xmlns:p14="http://schemas.microsoft.com/office/powerpoint/2010/main" val="2197056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EFB2D5E1-8684-496B-9DC7-4B41A35C9A8C}"/>
              </a:ext>
            </a:extLst>
          </p:cNvPr>
          <p:cNvSpPr>
            <a:spLocks noGrp="1"/>
          </p:cNvSpPr>
          <p:nvPr>
            <p:ph type="title"/>
          </p:nvPr>
        </p:nvSpPr>
        <p:spPr>
          <a:xfrm>
            <a:off x="466722" y="586855"/>
            <a:ext cx="3201366" cy="3387497"/>
          </a:xfrm>
        </p:spPr>
        <p:txBody>
          <a:bodyPr anchor="b">
            <a:normAutofit/>
          </a:bodyPr>
          <a:lstStyle/>
          <a:p>
            <a:pPr algn="r"/>
            <a:r>
              <a:rPr lang="hu-HU" sz="4000">
                <a:solidFill>
                  <a:srgbClr val="FFFFFF"/>
                </a:solidFill>
              </a:rPr>
              <a:t>BIM bevezetés</a:t>
            </a:r>
          </a:p>
        </p:txBody>
      </p:sp>
      <p:sp>
        <p:nvSpPr>
          <p:cNvPr id="5" name="Tartalom helye 4">
            <a:extLst>
              <a:ext uri="{FF2B5EF4-FFF2-40B4-BE49-F238E27FC236}">
                <a16:creationId xmlns:a16="http://schemas.microsoft.com/office/drawing/2014/main" id="{5198D1FF-F41A-4DA7-A6B1-F4E3B4FA6820}"/>
              </a:ext>
            </a:extLst>
          </p:cNvPr>
          <p:cNvSpPr>
            <a:spLocks noGrp="1"/>
          </p:cNvSpPr>
          <p:nvPr>
            <p:ph idx="1"/>
          </p:nvPr>
        </p:nvSpPr>
        <p:spPr>
          <a:xfrm>
            <a:off x="4810259" y="649480"/>
            <a:ext cx="6555347" cy="6342447"/>
          </a:xfrm>
        </p:spPr>
        <p:txBody>
          <a:bodyPr anchor="ctr">
            <a:normAutofit/>
          </a:bodyPr>
          <a:lstStyle/>
          <a:p>
            <a:r>
              <a:rPr lang="hu-HU" sz="2000" dirty="0"/>
              <a:t>A BIM 2 és 3 dimenziós tervrajz alapú tervezésmódszertani folyamatok és irányelvek alkalmazásának összessége, amely lehetővé teszi az építmények létrehozásában és üzemeltetésében érdekelt szereplők (építtetők, tervezők, kivitelezők, üzemeltetők) számára a valóságnak megfelelő virtuális térben történő együttműködést és információátadást, illetve a releváns adatok gyors és hatékony megjelenítését.</a:t>
            </a:r>
          </a:p>
          <a:p>
            <a:endParaRPr lang="hu-HU" sz="2000" dirty="0"/>
          </a:p>
        </p:txBody>
      </p:sp>
      <p:pic>
        <p:nvPicPr>
          <p:cNvPr id="11" name="Kép 10" descr="A képen szöveg, clipart, vektorgrafika látható&#10;&#10;Automatikusan generált leírás">
            <a:extLst>
              <a:ext uri="{FF2B5EF4-FFF2-40B4-BE49-F238E27FC236}">
                <a16:creationId xmlns:a16="http://schemas.microsoft.com/office/drawing/2014/main" id="{5BAACE14-0D0C-4E94-872A-2B4BA81046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09E28F82-F685-48AF-A0FE-8F0A2B3B44A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AF3F548B-1062-4AB4-B60F-6FB43D3D9047}"/>
              </a:ext>
            </a:extLst>
          </p:cNvPr>
          <p:cNvSpPr>
            <a:spLocks noGrp="1"/>
          </p:cNvSpPr>
          <p:nvPr>
            <p:ph type="sldNum" sz="quarter" idx="12"/>
          </p:nvPr>
        </p:nvSpPr>
        <p:spPr/>
        <p:txBody>
          <a:bodyPr/>
          <a:lstStyle/>
          <a:p>
            <a:fld id="{B21332D6-23E1-476A-A412-822FBBA5E59B}" type="slidenum">
              <a:rPr lang="hu-HU" smtClean="0"/>
              <a:t>24</a:t>
            </a:fld>
            <a:endParaRPr lang="hu-HU"/>
          </a:p>
        </p:txBody>
      </p:sp>
    </p:spTree>
    <p:extLst>
      <p:ext uri="{BB962C8B-B14F-4D97-AF65-F5344CB8AC3E}">
        <p14:creationId xmlns:p14="http://schemas.microsoft.com/office/powerpoint/2010/main" val="2877999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29877DE0-D46F-4AA9-AF62-D4DFEDC51691}"/>
              </a:ext>
            </a:extLst>
          </p:cNvPr>
          <p:cNvSpPr>
            <a:spLocks noGrp="1"/>
          </p:cNvSpPr>
          <p:nvPr>
            <p:ph type="title"/>
          </p:nvPr>
        </p:nvSpPr>
        <p:spPr>
          <a:xfrm>
            <a:off x="466722" y="215731"/>
            <a:ext cx="3201366" cy="2919355"/>
          </a:xfrm>
        </p:spPr>
        <p:txBody>
          <a:bodyPr anchor="b">
            <a:normAutofit/>
          </a:bodyPr>
          <a:lstStyle/>
          <a:p>
            <a:pPr algn="r"/>
            <a:r>
              <a:rPr lang="hu-HU" sz="3100" dirty="0">
                <a:solidFill>
                  <a:srgbClr val="FFFFFF"/>
                </a:solidFill>
              </a:rPr>
              <a:t>„BIM” digitális megoldásai a tervekre alapozva lehetővé teszik az érintettek együttműködését</a:t>
            </a:r>
          </a:p>
        </p:txBody>
      </p:sp>
      <p:sp>
        <p:nvSpPr>
          <p:cNvPr id="4" name="Tartalom helye 3">
            <a:extLst>
              <a:ext uri="{FF2B5EF4-FFF2-40B4-BE49-F238E27FC236}">
                <a16:creationId xmlns:a16="http://schemas.microsoft.com/office/drawing/2014/main" id="{96927E02-F641-4E30-B955-6795B8E8D15B}"/>
              </a:ext>
            </a:extLst>
          </p:cNvPr>
          <p:cNvSpPr>
            <a:spLocks noGrp="1"/>
          </p:cNvSpPr>
          <p:nvPr>
            <p:ph idx="1"/>
          </p:nvPr>
        </p:nvSpPr>
        <p:spPr>
          <a:xfrm>
            <a:off x="4810260" y="215732"/>
            <a:ext cx="6229312" cy="6481868"/>
          </a:xfrm>
        </p:spPr>
        <p:txBody>
          <a:bodyPr anchor="ctr">
            <a:normAutofit/>
          </a:bodyPr>
          <a:lstStyle/>
          <a:p>
            <a:pPr>
              <a:spcAft>
                <a:spcPts val="600"/>
              </a:spcAft>
            </a:pPr>
            <a:r>
              <a:rPr lang="hu-HU" sz="1800" dirty="0"/>
              <a:t>A „BIM” betűszó jelentései:</a:t>
            </a:r>
          </a:p>
          <a:p>
            <a:pPr lvl="1">
              <a:spcAft>
                <a:spcPts val="600"/>
              </a:spcAft>
            </a:pPr>
            <a:r>
              <a:rPr lang="hu-HU" sz="2000" dirty="0"/>
              <a:t>„</a:t>
            </a:r>
            <a:r>
              <a:rPr lang="hu-HU" sz="2000" b="1" dirty="0"/>
              <a:t>Building </a:t>
            </a:r>
            <a:r>
              <a:rPr lang="hu-HU" sz="2000" b="1" dirty="0" err="1"/>
              <a:t>Information</a:t>
            </a:r>
            <a:r>
              <a:rPr lang="hu-HU" sz="2000" b="1" dirty="0"/>
              <a:t> </a:t>
            </a:r>
            <a:r>
              <a:rPr lang="hu-HU" sz="2000" b="1" dirty="0" err="1"/>
              <a:t>Modeling</a:t>
            </a:r>
            <a:r>
              <a:rPr lang="hu-HU" sz="2000" dirty="0"/>
              <a:t>” </a:t>
            </a:r>
            <a:r>
              <a:rPr lang="hu-HU" sz="1800" dirty="0"/>
              <a:t>kifejezés kezdőbetűiből keletkezett, vagyis többletinformációval rendelkező virtuális háromdimenziós modellek készítését jelentette.</a:t>
            </a:r>
          </a:p>
          <a:p>
            <a:pPr lvl="1">
              <a:spcAft>
                <a:spcPts val="600"/>
              </a:spcAft>
            </a:pPr>
            <a:r>
              <a:rPr lang="hu-HU" sz="2000" dirty="0"/>
              <a:t>„</a:t>
            </a:r>
            <a:r>
              <a:rPr lang="hu-HU" sz="2000" b="1" dirty="0"/>
              <a:t>Building </a:t>
            </a:r>
            <a:r>
              <a:rPr lang="hu-HU" sz="2000" b="1" dirty="0" err="1"/>
              <a:t>Information</a:t>
            </a:r>
            <a:r>
              <a:rPr lang="hu-HU" sz="2000" b="1" dirty="0"/>
              <a:t> </a:t>
            </a:r>
            <a:r>
              <a:rPr lang="hu-HU" sz="2000" b="1" dirty="0" err="1"/>
              <a:t>Model</a:t>
            </a:r>
            <a:r>
              <a:rPr lang="hu-HU" sz="2000" dirty="0"/>
              <a:t>” </a:t>
            </a:r>
            <a:r>
              <a:rPr lang="hu-HU" sz="1800" dirty="0"/>
              <a:t>az Épületinformációs Modell, amelynek megoszthatóság miatt az egyes szakági szereplők hozzáférhetnek a létrejövő modellhez, különböző jogosultságok beállítása mellett megtekinthetik, módosíthatják azt, valamint kiegészíthetik az általuk létrehozott állományokkal és az egyes elemekhez attribútum adatokat rendelhetnek. </a:t>
            </a:r>
          </a:p>
          <a:p>
            <a:pPr lvl="1">
              <a:spcAft>
                <a:spcPts val="600"/>
              </a:spcAft>
            </a:pPr>
            <a:r>
              <a:rPr lang="hu-HU" sz="2000" dirty="0"/>
              <a:t>„</a:t>
            </a:r>
            <a:r>
              <a:rPr lang="hu-HU" sz="2000" b="1" dirty="0"/>
              <a:t>Building </a:t>
            </a:r>
            <a:r>
              <a:rPr lang="hu-HU" sz="2000" b="1" dirty="0" err="1"/>
              <a:t>Information</a:t>
            </a:r>
            <a:r>
              <a:rPr lang="hu-HU" sz="2000" b="1" dirty="0"/>
              <a:t> Management</a:t>
            </a:r>
            <a:r>
              <a:rPr lang="hu-HU" sz="2000" dirty="0"/>
              <a:t>” </a:t>
            </a:r>
            <a:r>
              <a:rPr lang="hu-HU" sz="1800" dirty="0"/>
              <a:t>fogalom egy olyan folyamatra utal, ahol a modellezésen és a modellelemek attribútumokkal való feltöltésén túl a rendszer használata az életciklus összes fázisán keresztül átível. </a:t>
            </a:r>
          </a:p>
        </p:txBody>
      </p:sp>
      <p:graphicFrame>
        <p:nvGraphicFramePr>
          <p:cNvPr id="20" name="Diagram 19">
            <a:extLst>
              <a:ext uri="{FF2B5EF4-FFF2-40B4-BE49-F238E27FC236}">
                <a16:creationId xmlns:a16="http://schemas.microsoft.com/office/drawing/2014/main" id="{B89F97BF-8D51-4842-9EAC-00E701A80BF7}"/>
              </a:ext>
            </a:extLst>
          </p:cNvPr>
          <p:cNvGraphicFramePr/>
          <p:nvPr>
            <p:extLst>
              <p:ext uri="{D42A27DB-BD31-4B8C-83A1-F6EECF244321}">
                <p14:modId xmlns:p14="http://schemas.microsoft.com/office/powerpoint/2010/main" val="830129513"/>
              </p:ext>
            </p:extLst>
          </p:nvPr>
        </p:nvGraphicFramePr>
        <p:xfrm>
          <a:off x="-342547" y="3484330"/>
          <a:ext cx="4819904" cy="3213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2" name="Kép 21" descr="A képen szöveg, clipart, vektorgrafika látható&#10;&#10;Automatikusan generált leírás">
            <a:extLst>
              <a:ext uri="{FF2B5EF4-FFF2-40B4-BE49-F238E27FC236}">
                <a16:creationId xmlns:a16="http://schemas.microsoft.com/office/drawing/2014/main" id="{F2D5EB83-3325-42B1-B599-200676A14A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4" name="Kép 23">
            <a:extLst>
              <a:ext uri="{FF2B5EF4-FFF2-40B4-BE49-F238E27FC236}">
                <a16:creationId xmlns:a16="http://schemas.microsoft.com/office/drawing/2014/main" id="{32B06BE5-ED22-4808-90CE-02B29C372110}"/>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E6EED73A-CE93-4D48-AE7A-690E4C7CF1EF}"/>
              </a:ext>
            </a:extLst>
          </p:cNvPr>
          <p:cNvSpPr>
            <a:spLocks noGrp="1"/>
          </p:cNvSpPr>
          <p:nvPr>
            <p:ph type="sldNum" sz="quarter" idx="12"/>
          </p:nvPr>
        </p:nvSpPr>
        <p:spPr/>
        <p:txBody>
          <a:bodyPr/>
          <a:lstStyle/>
          <a:p>
            <a:fld id="{B21332D6-23E1-476A-A412-822FBBA5E59B}" type="slidenum">
              <a:rPr lang="hu-HU" smtClean="0"/>
              <a:t>25</a:t>
            </a:fld>
            <a:endParaRPr lang="hu-HU"/>
          </a:p>
        </p:txBody>
      </p:sp>
    </p:spTree>
    <p:extLst>
      <p:ext uri="{BB962C8B-B14F-4D97-AF65-F5344CB8AC3E}">
        <p14:creationId xmlns:p14="http://schemas.microsoft.com/office/powerpoint/2010/main" val="1760474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7566D28A-D57B-482B-8DE9-901448B6D011}"/>
              </a:ext>
            </a:extLst>
          </p:cNvPr>
          <p:cNvSpPr>
            <a:spLocks noGrp="1"/>
          </p:cNvSpPr>
          <p:nvPr>
            <p:ph type="title"/>
          </p:nvPr>
        </p:nvSpPr>
        <p:spPr>
          <a:xfrm>
            <a:off x="101600" y="375815"/>
            <a:ext cx="3799373" cy="4115774"/>
          </a:xfrm>
        </p:spPr>
        <p:txBody>
          <a:bodyPr anchor="b">
            <a:normAutofit/>
          </a:bodyPr>
          <a:lstStyle/>
          <a:p>
            <a:pPr algn="r"/>
            <a:r>
              <a:rPr lang="hu-HU" sz="3200" dirty="0">
                <a:solidFill>
                  <a:srgbClr val="FFFFFF"/>
                </a:solidFill>
              </a:rPr>
              <a:t>A BIM előnyei megvalósítják a projekt-menedzsment célkitűzéseit</a:t>
            </a:r>
          </a:p>
        </p:txBody>
      </p:sp>
      <p:sp>
        <p:nvSpPr>
          <p:cNvPr id="3" name="Tartalom helye 2">
            <a:extLst>
              <a:ext uri="{FF2B5EF4-FFF2-40B4-BE49-F238E27FC236}">
                <a16:creationId xmlns:a16="http://schemas.microsoft.com/office/drawing/2014/main" id="{E750B047-976A-45E6-964B-CE40B2AE0CD4}"/>
              </a:ext>
            </a:extLst>
          </p:cNvPr>
          <p:cNvSpPr>
            <a:spLocks noGrp="1"/>
          </p:cNvSpPr>
          <p:nvPr>
            <p:ph idx="1"/>
          </p:nvPr>
        </p:nvSpPr>
        <p:spPr>
          <a:xfrm>
            <a:off x="4810259" y="375816"/>
            <a:ext cx="6555347" cy="6170128"/>
          </a:xfrm>
        </p:spPr>
        <p:txBody>
          <a:bodyPr anchor="ctr">
            <a:normAutofit lnSpcReduction="10000"/>
          </a:bodyPr>
          <a:lstStyle/>
          <a:p>
            <a:r>
              <a:rPr lang="hu-HU" sz="2000" dirty="0"/>
              <a:t>Tervezési biztonság nagy, komplex projektek esetében</a:t>
            </a:r>
          </a:p>
          <a:p>
            <a:r>
              <a:rPr lang="hu-HU" sz="2000" dirty="0"/>
              <a:t>Központosított adatkezelés teljes projektinformációval</a:t>
            </a:r>
          </a:p>
          <a:p>
            <a:r>
              <a:rPr lang="hu-HU" sz="2000" dirty="0"/>
              <a:t>Strukturált kommunikáció szabványos munkamódszereken keresztül</a:t>
            </a:r>
          </a:p>
          <a:p>
            <a:r>
              <a:rPr lang="hu-HU" sz="2000" dirty="0"/>
              <a:t>Építési projektek 3D-s ábrázolása az információk és dokumentumok összekapcsolásával</a:t>
            </a:r>
          </a:p>
          <a:p>
            <a:r>
              <a:rPr lang="hu-HU" sz="2000" dirty="0"/>
              <a:t>Folyamatosan frissített, bármikor elérhető projektinformációk</a:t>
            </a:r>
          </a:p>
          <a:p>
            <a:r>
              <a:rPr lang="hu-HU" sz="2000" dirty="0"/>
              <a:t>Könnyebb építéshelyi felügyelet</a:t>
            </a:r>
          </a:p>
          <a:p>
            <a:r>
              <a:rPr lang="hu-HU" sz="2000" dirty="0"/>
              <a:t>Minőség növelése a hibás tervezés korai felismerése révén</a:t>
            </a:r>
          </a:p>
          <a:p>
            <a:r>
              <a:rPr lang="hu-HU" sz="2000" dirty="0"/>
              <a:t>Az építési költségek csökkentése</a:t>
            </a:r>
          </a:p>
          <a:p>
            <a:r>
              <a:rPr lang="hu-HU" sz="2000" dirty="0"/>
              <a:t>A munka biztonságának növelése a rendszeralapú jóváhagyási folyamatok révén</a:t>
            </a:r>
          </a:p>
          <a:p>
            <a:r>
              <a:rPr lang="hu-HU" sz="2000" dirty="0"/>
              <a:t>A kockázatok minimalizálása a kivitelezés során</a:t>
            </a:r>
          </a:p>
          <a:p>
            <a:r>
              <a:rPr lang="hu-HU" sz="2000" dirty="0"/>
              <a:t>Könnyű határidő ellenőrzés az építési szakaszban</a:t>
            </a:r>
          </a:p>
          <a:p>
            <a:r>
              <a:rPr lang="hu-HU" sz="2000" dirty="0"/>
              <a:t>Időmegtakarítás az egész építési folyamat során</a:t>
            </a:r>
          </a:p>
          <a:p>
            <a:r>
              <a:rPr lang="hu-HU" sz="2000" dirty="0"/>
              <a:t>Az információk további felhasználása a létesítmény üzemeltetéséhez</a:t>
            </a:r>
          </a:p>
        </p:txBody>
      </p:sp>
      <p:pic>
        <p:nvPicPr>
          <p:cNvPr id="20" name="Kép 19" descr="A képen szöveg, clipart, vektorgrafika látható&#10;&#10;Automatikusan generált leírás">
            <a:extLst>
              <a:ext uri="{FF2B5EF4-FFF2-40B4-BE49-F238E27FC236}">
                <a16:creationId xmlns:a16="http://schemas.microsoft.com/office/drawing/2014/main" id="{1DE7B929-6638-4ED9-BECB-DD8BE8626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2" name="Kép 21">
            <a:extLst>
              <a:ext uri="{FF2B5EF4-FFF2-40B4-BE49-F238E27FC236}">
                <a16:creationId xmlns:a16="http://schemas.microsoft.com/office/drawing/2014/main" id="{2D49C2D8-6216-4A9C-ABEB-57239908679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7F6F8276-E154-447C-8F1D-83BF94314F94}"/>
              </a:ext>
            </a:extLst>
          </p:cNvPr>
          <p:cNvSpPr>
            <a:spLocks noGrp="1"/>
          </p:cNvSpPr>
          <p:nvPr>
            <p:ph type="sldNum" sz="quarter" idx="12"/>
          </p:nvPr>
        </p:nvSpPr>
        <p:spPr/>
        <p:txBody>
          <a:bodyPr/>
          <a:lstStyle/>
          <a:p>
            <a:fld id="{B21332D6-23E1-476A-A412-822FBBA5E59B}" type="slidenum">
              <a:rPr lang="hu-HU" smtClean="0"/>
              <a:t>26</a:t>
            </a:fld>
            <a:endParaRPr lang="hu-HU"/>
          </a:p>
        </p:txBody>
      </p:sp>
    </p:spTree>
    <p:extLst>
      <p:ext uri="{BB962C8B-B14F-4D97-AF65-F5344CB8AC3E}">
        <p14:creationId xmlns:p14="http://schemas.microsoft.com/office/powerpoint/2010/main" val="947958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ím 4">
            <a:extLst>
              <a:ext uri="{FF2B5EF4-FFF2-40B4-BE49-F238E27FC236}">
                <a16:creationId xmlns:a16="http://schemas.microsoft.com/office/drawing/2014/main" id="{00034D48-06BD-4201-BC01-13881D7D720D}"/>
              </a:ext>
            </a:extLst>
          </p:cNvPr>
          <p:cNvSpPr>
            <a:spLocks noGrp="1"/>
          </p:cNvSpPr>
          <p:nvPr>
            <p:ph type="title"/>
          </p:nvPr>
        </p:nvSpPr>
        <p:spPr>
          <a:xfrm>
            <a:off x="5596501" y="501594"/>
            <a:ext cx="5754896" cy="1655483"/>
          </a:xfrm>
        </p:spPr>
        <p:txBody>
          <a:bodyPr anchor="b">
            <a:normAutofit/>
          </a:bodyPr>
          <a:lstStyle/>
          <a:p>
            <a:r>
              <a:rPr lang="hu-HU" sz="4000"/>
              <a:t>BIM szemlélet teljes láncolata</a:t>
            </a:r>
          </a:p>
        </p:txBody>
      </p:sp>
      <p:sp>
        <p:nvSpPr>
          <p:cNvPr id="6" name="Tartalom helye 5">
            <a:extLst>
              <a:ext uri="{FF2B5EF4-FFF2-40B4-BE49-F238E27FC236}">
                <a16:creationId xmlns:a16="http://schemas.microsoft.com/office/drawing/2014/main" id="{7EA992AB-D541-4E63-B01A-DF7BC41BD6B8}"/>
              </a:ext>
            </a:extLst>
          </p:cNvPr>
          <p:cNvSpPr>
            <a:spLocks noGrp="1"/>
          </p:cNvSpPr>
          <p:nvPr>
            <p:ph idx="1"/>
          </p:nvPr>
        </p:nvSpPr>
        <p:spPr>
          <a:xfrm>
            <a:off x="176642" y="257629"/>
            <a:ext cx="11536387" cy="5885542"/>
          </a:xfrm>
        </p:spPr>
        <p:txBody>
          <a:bodyPr anchor="t">
            <a:normAutofit/>
          </a:bodyPr>
          <a:lstStyle/>
          <a:p>
            <a:pPr marL="0" indent="0">
              <a:buNone/>
            </a:pPr>
            <a:r>
              <a:rPr lang="hu-HU" sz="2000" dirty="0">
                <a:solidFill>
                  <a:schemeClr val="bg1"/>
                </a:solidFill>
                <a:highlight>
                  <a:srgbClr val="294475"/>
                </a:highlight>
              </a:rPr>
              <a:t>A BIM a tervezéstől az üzemeltetésig a felépítmény teljes életciklusát </a:t>
            </a:r>
            <a:r>
              <a:rPr lang="hu-HU" sz="2000" dirty="0" err="1">
                <a:solidFill>
                  <a:schemeClr val="bg1"/>
                </a:solidFill>
                <a:highlight>
                  <a:srgbClr val="294475"/>
                </a:highlight>
              </a:rPr>
              <a:t>végigkíséri</a:t>
            </a:r>
            <a:r>
              <a:rPr lang="hu-HU" sz="2000" dirty="0">
                <a:solidFill>
                  <a:schemeClr val="bg1"/>
                </a:solidFill>
                <a:highlight>
                  <a:srgbClr val="294475"/>
                </a:highlight>
              </a:rPr>
              <a:t> és minden fázis során értéket teremt a szakágak közötti megértés, megvalósítás, együttműködés és nyomon követés terén.</a:t>
            </a:r>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Kép 9">
            <a:extLst>
              <a:ext uri="{FF2B5EF4-FFF2-40B4-BE49-F238E27FC236}">
                <a16:creationId xmlns:a16="http://schemas.microsoft.com/office/drawing/2014/main" id="{EB01FA89-F738-41BB-BFB3-D06F88AEF8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766" y="1117600"/>
            <a:ext cx="10094468" cy="5282772"/>
          </a:xfrm>
          <a:prstGeom prst="rect">
            <a:avLst/>
          </a:prstGeom>
        </p:spPr>
      </p:pic>
      <p:pic>
        <p:nvPicPr>
          <p:cNvPr id="16" name="Kép 15" descr="A képen szöveg, clipart, vektorgrafika látható&#10;&#10;Automatikusan generált leírás">
            <a:extLst>
              <a:ext uri="{FF2B5EF4-FFF2-40B4-BE49-F238E27FC236}">
                <a16:creationId xmlns:a16="http://schemas.microsoft.com/office/drawing/2014/main" id="{5C991A91-8AC2-4091-9C10-8B07D62FB9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50838" y="6421814"/>
            <a:ext cx="917412" cy="410781"/>
          </a:xfrm>
          <a:prstGeom prst="rect">
            <a:avLst/>
          </a:prstGeom>
        </p:spPr>
      </p:pic>
      <p:pic>
        <p:nvPicPr>
          <p:cNvPr id="18" name="Kép 17">
            <a:extLst>
              <a:ext uri="{FF2B5EF4-FFF2-40B4-BE49-F238E27FC236}">
                <a16:creationId xmlns:a16="http://schemas.microsoft.com/office/drawing/2014/main" id="{A533A92B-F93F-42AD-B73D-FDCD08A1BE8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3750" y="6430364"/>
            <a:ext cx="800295" cy="391042"/>
          </a:xfrm>
          <a:prstGeom prst="rect">
            <a:avLst/>
          </a:prstGeom>
        </p:spPr>
      </p:pic>
      <p:sp>
        <p:nvSpPr>
          <p:cNvPr id="2" name="Slide Number Placeholder 1">
            <a:extLst>
              <a:ext uri="{FF2B5EF4-FFF2-40B4-BE49-F238E27FC236}">
                <a16:creationId xmlns:a16="http://schemas.microsoft.com/office/drawing/2014/main" id="{A05D5617-EE0E-4A54-8157-2E93F8DA4671}"/>
              </a:ext>
            </a:extLst>
          </p:cNvPr>
          <p:cNvSpPr>
            <a:spLocks noGrp="1"/>
          </p:cNvSpPr>
          <p:nvPr>
            <p:ph type="sldNum" sz="quarter" idx="12"/>
          </p:nvPr>
        </p:nvSpPr>
        <p:spPr/>
        <p:txBody>
          <a:bodyPr/>
          <a:lstStyle/>
          <a:p>
            <a:fld id="{B21332D6-23E1-476A-A412-822FBBA5E59B}" type="slidenum">
              <a:rPr lang="hu-HU" smtClean="0"/>
              <a:t>27</a:t>
            </a:fld>
            <a:endParaRPr lang="hu-HU"/>
          </a:p>
        </p:txBody>
      </p:sp>
    </p:spTree>
    <p:extLst>
      <p:ext uri="{BB962C8B-B14F-4D97-AF65-F5344CB8AC3E}">
        <p14:creationId xmlns:p14="http://schemas.microsoft.com/office/powerpoint/2010/main" val="948838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41F34D4C-6AEF-4910-BB1B-FBC53BFBDEB1}"/>
              </a:ext>
            </a:extLst>
          </p:cNvPr>
          <p:cNvSpPr>
            <a:spLocks noGrp="1"/>
          </p:cNvSpPr>
          <p:nvPr>
            <p:ph type="title"/>
          </p:nvPr>
        </p:nvSpPr>
        <p:spPr>
          <a:xfrm>
            <a:off x="466722" y="586855"/>
            <a:ext cx="3201366" cy="3387497"/>
          </a:xfrm>
        </p:spPr>
        <p:txBody>
          <a:bodyPr anchor="b">
            <a:normAutofit/>
          </a:bodyPr>
          <a:lstStyle/>
          <a:p>
            <a:pPr algn="r"/>
            <a:r>
              <a:rPr lang="hu-HU" sz="4000">
                <a:solidFill>
                  <a:srgbClr val="FFFFFF"/>
                </a:solidFill>
              </a:rPr>
              <a:t>Building Information Modeling definiciója </a:t>
            </a:r>
          </a:p>
        </p:txBody>
      </p:sp>
      <p:sp>
        <p:nvSpPr>
          <p:cNvPr id="3" name="Tartalom helye 2">
            <a:extLst>
              <a:ext uri="{FF2B5EF4-FFF2-40B4-BE49-F238E27FC236}">
                <a16:creationId xmlns:a16="http://schemas.microsoft.com/office/drawing/2014/main" id="{E1437A62-AA6B-4463-9203-D91666CC47F5}"/>
              </a:ext>
            </a:extLst>
          </p:cNvPr>
          <p:cNvSpPr>
            <a:spLocks noGrp="1"/>
          </p:cNvSpPr>
          <p:nvPr>
            <p:ph idx="1"/>
          </p:nvPr>
        </p:nvSpPr>
        <p:spPr>
          <a:xfrm>
            <a:off x="4810259" y="649480"/>
            <a:ext cx="6555347" cy="5546047"/>
          </a:xfrm>
        </p:spPr>
        <p:txBody>
          <a:bodyPr anchor="ctr">
            <a:normAutofit/>
          </a:bodyPr>
          <a:lstStyle/>
          <a:p>
            <a:pPr marL="0" indent="0">
              <a:buNone/>
            </a:pPr>
            <a:r>
              <a:rPr lang="hu-HU" sz="2400" dirty="0"/>
              <a:t>A legáltalánosabban elfogadott és hivatkozott megfogalmazás az amerikai nemzeti BIM-szabványban (NBIMS - National BIM Standard-United </a:t>
            </a:r>
            <a:r>
              <a:rPr lang="hu-HU" sz="2400" dirty="0" err="1"/>
              <a:t>States</a:t>
            </a:r>
            <a:r>
              <a:rPr lang="hu-HU" sz="2400" dirty="0"/>
              <a:t>) található:</a:t>
            </a:r>
          </a:p>
          <a:p>
            <a:pPr marL="0" indent="0">
              <a:buNone/>
            </a:pPr>
            <a:endParaRPr lang="hu-HU" sz="2400" dirty="0"/>
          </a:p>
          <a:p>
            <a:pPr marL="0" indent="0">
              <a:buNone/>
            </a:pPr>
            <a:r>
              <a:rPr lang="hu-HU" sz="2400" i="1" dirty="0"/>
              <a:t>“Az épületinformációs modellezés (</a:t>
            </a:r>
            <a:r>
              <a:rPr lang="hu-HU" sz="2400" b="1" i="1" dirty="0"/>
              <a:t>Building </a:t>
            </a:r>
            <a:r>
              <a:rPr lang="hu-HU" sz="2400" b="1" i="1" dirty="0" err="1"/>
              <a:t>Information</a:t>
            </a:r>
            <a:r>
              <a:rPr lang="hu-HU" sz="2400" b="1" i="1" dirty="0"/>
              <a:t> </a:t>
            </a:r>
            <a:r>
              <a:rPr lang="hu-HU" sz="2400" b="1" i="1" dirty="0" err="1"/>
              <a:t>Modeling</a:t>
            </a:r>
            <a:r>
              <a:rPr lang="hu-HU" sz="2400" i="1" dirty="0"/>
              <a:t> - BIM) egy létesítmény fizikai és funkcionális tulajdonságainak digitális leképezése. A BIM segítségével egy olyan közös, megosztott információforrás jön létre a létesítményről, amely megbízható alapot jelent a döntéshozatalhoz a teljes életciklusban; a legelső koncepció kidolgozásától a bontásig.” </a:t>
            </a:r>
          </a:p>
        </p:txBody>
      </p:sp>
      <p:pic>
        <p:nvPicPr>
          <p:cNvPr id="11" name="Kép 10" descr="A képen szöveg, clipart, vektorgrafika látható&#10;&#10;Automatikusan generált leírás">
            <a:extLst>
              <a:ext uri="{FF2B5EF4-FFF2-40B4-BE49-F238E27FC236}">
                <a16:creationId xmlns:a16="http://schemas.microsoft.com/office/drawing/2014/main" id="{840F8FE5-85CB-42B9-9377-BD8E3CEDB4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D1A324F0-F382-48C6-BC12-081219C66DA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9F69E7E5-73FE-49AC-B429-238399CB369E}"/>
              </a:ext>
            </a:extLst>
          </p:cNvPr>
          <p:cNvSpPr>
            <a:spLocks noGrp="1"/>
          </p:cNvSpPr>
          <p:nvPr>
            <p:ph type="sldNum" sz="quarter" idx="12"/>
          </p:nvPr>
        </p:nvSpPr>
        <p:spPr/>
        <p:txBody>
          <a:bodyPr/>
          <a:lstStyle/>
          <a:p>
            <a:fld id="{B21332D6-23E1-476A-A412-822FBBA5E59B}" type="slidenum">
              <a:rPr lang="hu-HU" smtClean="0"/>
              <a:t>28</a:t>
            </a:fld>
            <a:endParaRPr lang="hu-HU"/>
          </a:p>
        </p:txBody>
      </p:sp>
    </p:spTree>
    <p:extLst>
      <p:ext uri="{BB962C8B-B14F-4D97-AF65-F5344CB8AC3E}">
        <p14:creationId xmlns:p14="http://schemas.microsoft.com/office/powerpoint/2010/main" val="28225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5ACD9837-FC60-4949-8EF5-73BB660BA862}"/>
              </a:ext>
            </a:extLst>
          </p:cNvPr>
          <p:cNvSpPr>
            <a:spLocks noGrp="1"/>
          </p:cNvSpPr>
          <p:nvPr>
            <p:ph type="title"/>
          </p:nvPr>
        </p:nvSpPr>
        <p:spPr>
          <a:xfrm>
            <a:off x="466722" y="586855"/>
            <a:ext cx="3201366" cy="3387497"/>
          </a:xfrm>
        </p:spPr>
        <p:txBody>
          <a:bodyPr anchor="b">
            <a:normAutofit/>
          </a:bodyPr>
          <a:lstStyle/>
          <a:p>
            <a:pPr algn="r"/>
            <a:r>
              <a:rPr lang="hu-HU" sz="4000">
                <a:solidFill>
                  <a:srgbClr val="FFFFFF"/>
                </a:solidFill>
              </a:rPr>
              <a:t>A BIM dimenziói</a:t>
            </a:r>
          </a:p>
        </p:txBody>
      </p:sp>
      <p:sp>
        <p:nvSpPr>
          <p:cNvPr id="5" name="Tartalom helye 4">
            <a:extLst>
              <a:ext uri="{FF2B5EF4-FFF2-40B4-BE49-F238E27FC236}">
                <a16:creationId xmlns:a16="http://schemas.microsoft.com/office/drawing/2014/main" id="{3B0A54EA-7ED2-4C9D-A6AF-DECDB095C0A6}"/>
              </a:ext>
            </a:extLst>
          </p:cNvPr>
          <p:cNvSpPr>
            <a:spLocks noGrp="1"/>
          </p:cNvSpPr>
          <p:nvPr>
            <p:ph idx="1"/>
          </p:nvPr>
        </p:nvSpPr>
        <p:spPr>
          <a:xfrm>
            <a:off x="4134810" y="290286"/>
            <a:ext cx="7912047" cy="3684066"/>
          </a:xfrm>
        </p:spPr>
        <p:txBody>
          <a:bodyPr anchor="ctr">
            <a:normAutofit lnSpcReduction="10000"/>
          </a:bodyPr>
          <a:lstStyle/>
          <a:p>
            <a:pPr marL="0" indent="0">
              <a:buNone/>
            </a:pPr>
            <a:r>
              <a:rPr lang="hu-HU" sz="2000" dirty="0"/>
              <a:t>A BIM nemcsak az épület térbeli geometriáját írja le, hanem adatokat is tartalmaz a különböző anyagokra, az építési időzítésekre és a költségre. </a:t>
            </a:r>
          </a:p>
          <a:p>
            <a:pPr lvl="1"/>
            <a:r>
              <a:rPr lang="hu-HU" sz="2800" b="1" dirty="0">
                <a:solidFill>
                  <a:srgbClr val="002060"/>
                </a:solidFill>
              </a:rPr>
              <a:t>3D</a:t>
            </a:r>
            <a:r>
              <a:rPr lang="hu-HU" sz="2000" dirty="0"/>
              <a:t> az épület geometria leírására és hozzá kapcsolódó paraméterek, mint az objektum anyagminősége</a:t>
            </a:r>
          </a:p>
          <a:p>
            <a:pPr lvl="1"/>
            <a:r>
              <a:rPr lang="hu-HU" sz="2800" b="1" dirty="0">
                <a:solidFill>
                  <a:srgbClr val="002060"/>
                </a:solidFill>
              </a:rPr>
              <a:t>4D</a:t>
            </a:r>
            <a:r>
              <a:rPr lang="hu-HU" sz="2000" dirty="0"/>
              <a:t>, amely az épület időbeli adatait tartalmazza, elsősorban az ütemezést és</a:t>
            </a:r>
          </a:p>
          <a:p>
            <a:pPr lvl="1"/>
            <a:r>
              <a:rPr lang="hu-HU" sz="2800" b="1" dirty="0">
                <a:solidFill>
                  <a:srgbClr val="002060"/>
                </a:solidFill>
              </a:rPr>
              <a:t>5D</a:t>
            </a:r>
            <a:r>
              <a:rPr lang="hu-HU" sz="2000" dirty="0"/>
              <a:t>, amely a költség adatokat írja le,</a:t>
            </a:r>
          </a:p>
          <a:p>
            <a:pPr lvl="1"/>
            <a:r>
              <a:rPr lang="hu-HU" sz="2800" b="1" dirty="0">
                <a:solidFill>
                  <a:srgbClr val="002060"/>
                </a:solidFill>
              </a:rPr>
              <a:t>6D</a:t>
            </a:r>
            <a:r>
              <a:rPr lang="hu-HU" sz="2000" dirty="0"/>
              <a:t>, amely energetikai és épületfizikai adatok csatolásával létrejövő modell</a:t>
            </a:r>
          </a:p>
          <a:p>
            <a:pPr lvl="1"/>
            <a:r>
              <a:rPr lang="hu-HU" sz="2800" b="1" dirty="0">
                <a:solidFill>
                  <a:srgbClr val="002060"/>
                </a:solidFill>
              </a:rPr>
              <a:t>7D</a:t>
            </a:r>
            <a:r>
              <a:rPr lang="hu-HU" sz="2000" dirty="0"/>
              <a:t>, amely segítségével az épület üzemelési és használati fázisában </a:t>
            </a:r>
          </a:p>
        </p:txBody>
      </p:sp>
      <p:pic>
        <p:nvPicPr>
          <p:cNvPr id="8" name="Kép 7">
            <a:extLst>
              <a:ext uri="{FF2B5EF4-FFF2-40B4-BE49-F238E27FC236}">
                <a16:creationId xmlns:a16="http://schemas.microsoft.com/office/drawing/2014/main" id="{630439F9-1E39-4A24-B98B-BCE15AC3B1A4}"/>
              </a:ext>
            </a:extLst>
          </p:cNvPr>
          <p:cNvPicPr>
            <a:picLocks noChangeAspect="1"/>
          </p:cNvPicPr>
          <p:nvPr/>
        </p:nvPicPr>
        <p:blipFill>
          <a:blip r:embed="rId2"/>
          <a:stretch>
            <a:fillRect/>
          </a:stretch>
        </p:blipFill>
        <p:spPr>
          <a:xfrm>
            <a:off x="5599529" y="3801769"/>
            <a:ext cx="5344243" cy="3066369"/>
          </a:xfrm>
          <a:prstGeom prst="rect">
            <a:avLst/>
          </a:prstGeom>
        </p:spPr>
      </p:pic>
      <p:pic>
        <p:nvPicPr>
          <p:cNvPr id="18" name="Kép 17" descr="A képen szöveg, clipart, vektorgrafika látható&#10;&#10;Automatikusan generált leírás">
            <a:extLst>
              <a:ext uri="{FF2B5EF4-FFF2-40B4-BE49-F238E27FC236}">
                <a16:creationId xmlns:a16="http://schemas.microsoft.com/office/drawing/2014/main" id="{BECB63F1-2EA0-4CF6-9DA1-1324EC374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0" name="Kép 19">
            <a:extLst>
              <a:ext uri="{FF2B5EF4-FFF2-40B4-BE49-F238E27FC236}">
                <a16:creationId xmlns:a16="http://schemas.microsoft.com/office/drawing/2014/main" id="{142BD157-6BFB-41CD-B181-60C34A2565A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 name="Slide Number Placeholder 2">
            <a:extLst>
              <a:ext uri="{FF2B5EF4-FFF2-40B4-BE49-F238E27FC236}">
                <a16:creationId xmlns:a16="http://schemas.microsoft.com/office/drawing/2014/main" id="{1617BF33-BD6B-4DE4-833B-371FFA9BE58B}"/>
              </a:ext>
            </a:extLst>
          </p:cNvPr>
          <p:cNvSpPr>
            <a:spLocks noGrp="1"/>
          </p:cNvSpPr>
          <p:nvPr>
            <p:ph type="sldNum" sz="quarter" idx="12"/>
          </p:nvPr>
        </p:nvSpPr>
        <p:spPr/>
        <p:txBody>
          <a:bodyPr/>
          <a:lstStyle/>
          <a:p>
            <a:fld id="{B21332D6-23E1-476A-A412-822FBBA5E59B}" type="slidenum">
              <a:rPr lang="hu-HU" smtClean="0"/>
              <a:t>29</a:t>
            </a:fld>
            <a:endParaRPr lang="hu-HU"/>
          </a:p>
        </p:txBody>
      </p:sp>
    </p:spTree>
    <p:extLst>
      <p:ext uri="{BB962C8B-B14F-4D97-AF65-F5344CB8AC3E}">
        <p14:creationId xmlns:p14="http://schemas.microsoft.com/office/powerpoint/2010/main" val="2259399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09066AA8-B8EE-405E-A03D-840A18E8FDF3}"/>
              </a:ext>
            </a:extLst>
          </p:cNvPr>
          <p:cNvSpPr>
            <a:spLocks noGrp="1"/>
          </p:cNvSpPr>
          <p:nvPr>
            <p:ph type="ctrTitle"/>
          </p:nvPr>
        </p:nvSpPr>
        <p:spPr>
          <a:xfrm>
            <a:off x="3953341" y="1169966"/>
            <a:ext cx="6714699" cy="3178689"/>
          </a:xfrm>
        </p:spPr>
        <p:txBody>
          <a:bodyPr>
            <a:normAutofit/>
          </a:bodyPr>
          <a:lstStyle/>
          <a:p>
            <a:pPr algn="l"/>
            <a:r>
              <a:rPr lang="hu-HU" sz="4800" dirty="0">
                <a:solidFill>
                  <a:srgbClr val="FFFFFF"/>
                </a:solidFill>
              </a:rPr>
              <a:t>Projektmenedzsment az építőiparban</a:t>
            </a:r>
          </a:p>
        </p:txBody>
      </p:sp>
      <p:sp>
        <p:nvSpPr>
          <p:cNvPr id="39" name="Rectangle 3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lcím 2">
            <a:extLst>
              <a:ext uri="{FF2B5EF4-FFF2-40B4-BE49-F238E27FC236}">
                <a16:creationId xmlns:a16="http://schemas.microsoft.com/office/drawing/2014/main" id="{F2A92EBD-DDE1-4ACB-AA4B-F0DE96F6957E}"/>
              </a:ext>
            </a:extLst>
          </p:cNvPr>
          <p:cNvSpPr>
            <a:spLocks noGrp="1"/>
          </p:cNvSpPr>
          <p:nvPr>
            <p:ph type="subTitle" idx="1"/>
          </p:nvPr>
        </p:nvSpPr>
        <p:spPr>
          <a:xfrm>
            <a:off x="4061857" y="4609980"/>
            <a:ext cx="7055893" cy="1078054"/>
          </a:xfrm>
        </p:spPr>
        <p:txBody>
          <a:bodyPr>
            <a:normAutofit/>
          </a:bodyPr>
          <a:lstStyle/>
          <a:p>
            <a:pPr algn="l"/>
            <a:r>
              <a:rPr lang="hu-HU" dirty="0">
                <a:solidFill>
                  <a:srgbClr val="FFFFFF"/>
                </a:solidFill>
              </a:rPr>
              <a:t>Alapismeretek</a:t>
            </a:r>
          </a:p>
        </p:txBody>
      </p:sp>
    </p:spTree>
    <p:extLst>
      <p:ext uri="{BB962C8B-B14F-4D97-AF65-F5344CB8AC3E}">
        <p14:creationId xmlns:p14="http://schemas.microsoft.com/office/powerpoint/2010/main" val="3456723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DFBEA4BD-602F-45EC-B6C1-FE311A7A8822}"/>
              </a:ext>
            </a:extLst>
          </p:cNvPr>
          <p:cNvSpPr>
            <a:spLocks noGrp="1"/>
          </p:cNvSpPr>
          <p:nvPr>
            <p:ph type="title"/>
          </p:nvPr>
        </p:nvSpPr>
        <p:spPr>
          <a:xfrm>
            <a:off x="466722" y="586855"/>
            <a:ext cx="3201366" cy="3387497"/>
          </a:xfrm>
        </p:spPr>
        <p:txBody>
          <a:bodyPr anchor="b">
            <a:normAutofit/>
          </a:bodyPr>
          <a:lstStyle/>
          <a:p>
            <a:pPr algn="r"/>
            <a:r>
              <a:rPr lang="hu-HU" sz="6000" dirty="0">
                <a:solidFill>
                  <a:srgbClr val="FFFFFF"/>
                </a:solidFill>
              </a:rPr>
              <a:t>2D</a:t>
            </a:r>
            <a:br>
              <a:rPr lang="hu-HU" sz="4000" dirty="0">
                <a:solidFill>
                  <a:srgbClr val="FFFFFF"/>
                </a:solidFill>
              </a:rPr>
            </a:br>
            <a:r>
              <a:rPr lang="hu-HU" sz="4000" dirty="0">
                <a:solidFill>
                  <a:srgbClr val="FFFFFF"/>
                </a:solidFill>
              </a:rPr>
              <a:t>Kétdimenziós ábrázolás</a:t>
            </a:r>
          </a:p>
        </p:txBody>
      </p:sp>
      <p:sp>
        <p:nvSpPr>
          <p:cNvPr id="4" name="Tartalom helye 3">
            <a:extLst>
              <a:ext uri="{FF2B5EF4-FFF2-40B4-BE49-F238E27FC236}">
                <a16:creationId xmlns:a16="http://schemas.microsoft.com/office/drawing/2014/main" id="{6AD060C4-BAE9-4881-8E76-9F9124FBAC4D}"/>
              </a:ext>
            </a:extLst>
          </p:cNvPr>
          <p:cNvSpPr>
            <a:spLocks noGrp="1"/>
          </p:cNvSpPr>
          <p:nvPr>
            <p:ph idx="1"/>
          </p:nvPr>
        </p:nvSpPr>
        <p:spPr>
          <a:xfrm>
            <a:off x="4810259" y="649480"/>
            <a:ext cx="6555347" cy="3966063"/>
          </a:xfrm>
        </p:spPr>
        <p:txBody>
          <a:bodyPr vert="horz" lIns="91440" tIns="45720" rIns="91440" bIns="45720" rtlCol="0" anchor="ctr">
            <a:normAutofit/>
          </a:bodyPr>
          <a:lstStyle/>
          <a:p>
            <a:r>
              <a:rPr lang="hu-HU" sz="2400" dirty="0"/>
              <a:t>Térbeli elemek (építmények, épületek) kétdimenziós síkokra (xy, </a:t>
            </a:r>
            <a:r>
              <a:rPr lang="hu-HU" sz="2400" dirty="0" err="1"/>
              <a:t>xz</a:t>
            </a:r>
            <a:r>
              <a:rPr lang="hu-HU" sz="2400" dirty="0"/>
              <a:t>, </a:t>
            </a:r>
            <a:r>
              <a:rPr lang="hu-HU" sz="2400" dirty="0" err="1"/>
              <a:t>yz</a:t>
            </a:r>
            <a:r>
              <a:rPr lang="hu-HU" sz="2400" dirty="0"/>
              <a:t> síkok) vetített vektorgrafikus ábrázolása. </a:t>
            </a:r>
          </a:p>
          <a:p>
            <a:r>
              <a:rPr lang="hu-HU" sz="2400" dirty="0"/>
              <a:t>Egy térbeli elem pontosan definiálhatóvá válik egy kétdimenziós koordináta-rendszerben, ha annak metszősíkjai kellő számban – legalább három, egymással szöget bezáró síkkal </a:t>
            </a:r>
            <a:r>
              <a:rPr lang="hu-HU" sz="2400" dirty="0" err="1"/>
              <a:t>felvéve</a:t>
            </a:r>
            <a:r>
              <a:rPr lang="hu-HU" sz="2400" dirty="0"/>
              <a:t> – és megfelelő helyen kerülnek meghatározásra. </a:t>
            </a:r>
          </a:p>
          <a:p>
            <a:r>
              <a:rPr lang="hu-HU" sz="2400" dirty="0"/>
              <a:t>A térbeli elem rekonstruálásához több 2D-rajz együttes vizsgálata és értelmezése szükséges. </a:t>
            </a:r>
          </a:p>
        </p:txBody>
      </p:sp>
      <p:pic>
        <p:nvPicPr>
          <p:cNvPr id="12" name="Kép 11">
            <a:extLst>
              <a:ext uri="{FF2B5EF4-FFF2-40B4-BE49-F238E27FC236}">
                <a16:creationId xmlns:a16="http://schemas.microsoft.com/office/drawing/2014/main" id="{F4FBE34C-BF97-4F03-9CEF-964EAF28B401}"/>
              </a:ext>
            </a:extLst>
          </p:cNvPr>
          <p:cNvPicPr>
            <a:picLocks noChangeAspect="1"/>
          </p:cNvPicPr>
          <p:nvPr/>
        </p:nvPicPr>
        <p:blipFill>
          <a:blip r:embed="rId2"/>
          <a:stretch>
            <a:fillRect/>
          </a:stretch>
        </p:blipFill>
        <p:spPr>
          <a:xfrm>
            <a:off x="6437268" y="4473445"/>
            <a:ext cx="3835472" cy="2267120"/>
          </a:xfrm>
          <a:prstGeom prst="rect">
            <a:avLst/>
          </a:prstGeom>
        </p:spPr>
      </p:pic>
      <p:pic>
        <p:nvPicPr>
          <p:cNvPr id="14" name="Kép 13" descr="A képen szöveg, clipart, vektorgrafika látható&#10;&#10;Automatikusan generált leírás">
            <a:extLst>
              <a:ext uri="{FF2B5EF4-FFF2-40B4-BE49-F238E27FC236}">
                <a16:creationId xmlns:a16="http://schemas.microsoft.com/office/drawing/2014/main" id="{AA98A2B0-115B-4C03-9ED2-9D04869564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6" name="Kép 15">
            <a:extLst>
              <a:ext uri="{FF2B5EF4-FFF2-40B4-BE49-F238E27FC236}">
                <a16:creationId xmlns:a16="http://schemas.microsoft.com/office/drawing/2014/main" id="{0E8701E8-9D22-4887-B809-8D7130D983B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90EEDA4F-BA24-450E-BAD8-3BFB1D87903A}"/>
              </a:ext>
            </a:extLst>
          </p:cNvPr>
          <p:cNvSpPr>
            <a:spLocks noGrp="1"/>
          </p:cNvSpPr>
          <p:nvPr>
            <p:ph type="sldNum" sz="quarter" idx="12"/>
          </p:nvPr>
        </p:nvSpPr>
        <p:spPr/>
        <p:txBody>
          <a:bodyPr/>
          <a:lstStyle/>
          <a:p>
            <a:fld id="{B21332D6-23E1-476A-A412-822FBBA5E59B}" type="slidenum">
              <a:rPr lang="hu-HU" smtClean="0"/>
              <a:t>30</a:t>
            </a:fld>
            <a:endParaRPr lang="hu-HU"/>
          </a:p>
        </p:txBody>
      </p:sp>
    </p:spTree>
    <p:extLst>
      <p:ext uri="{BB962C8B-B14F-4D97-AF65-F5344CB8AC3E}">
        <p14:creationId xmlns:p14="http://schemas.microsoft.com/office/powerpoint/2010/main" val="2719359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DFBEA4BD-602F-45EC-B6C1-FE311A7A8822}"/>
              </a:ext>
            </a:extLst>
          </p:cNvPr>
          <p:cNvSpPr>
            <a:spLocks noGrp="1"/>
          </p:cNvSpPr>
          <p:nvPr>
            <p:ph type="title"/>
          </p:nvPr>
        </p:nvSpPr>
        <p:spPr>
          <a:xfrm>
            <a:off x="418225" y="998651"/>
            <a:ext cx="3201366" cy="3387497"/>
          </a:xfrm>
        </p:spPr>
        <p:txBody>
          <a:bodyPr anchor="b">
            <a:normAutofit/>
          </a:bodyPr>
          <a:lstStyle/>
          <a:p>
            <a:pPr algn="r"/>
            <a:r>
              <a:rPr lang="hu-HU" sz="6000" dirty="0">
                <a:solidFill>
                  <a:srgbClr val="FFFFFF"/>
                </a:solidFill>
              </a:rPr>
              <a:t>3D</a:t>
            </a:r>
            <a:br>
              <a:rPr lang="hu-HU" sz="6000" dirty="0">
                <a:solidFill>
                  <a:srgbClr val="FFFFFF"/>
                </a:solidFill>
              </a:rPr>
            </a:br>
            <a:r>
              <a:rPr lang="hu-HU" sz="4000" dirty="0">
                <a:solidFill>
                  <a:srgbClr val="FFFFFF"/>
                </a:solidFill>
              </a:rPr>
              <a:t>Három-dimenziós modellezés</a:t>
            </a:r>
          </a:p>
        </p:txBody>
      </p:sp>
      <p:sp>
        <p:nvSpPr>
          <p:cNvPr id="4" name="Tartalom helye 3">
            <a:extLst>
              <a:ext uri="{FF2B5EF4-FFF2-40B4-BE49-F238E27FC236}">
                <a16:creationId xmlns:a16="http://schemas.microsoft.com/office/drawing/2014/main" id="{6AD060C4-BAE9-4881-8E76-9F9124FBAC4D}"/>
              </a:ext>
            </a:extLst>
          </p:cNvPr>
          <p:cNvSpPr>
            <a:spLocks noGrp="1"/>
          </p:cNvSpPr>
          <p:nvPr>
            <p:ph idx="1"/>
          </p:nvPr>
        </p:nvSpPr>
        <p:spPr>
          <a:xfrm>
            <a:off x="4238171" y="551368"/>
            <a:ext cx="7794172" cy="4874142"/>
          </a:xfrm>
        </p:spPr>
        <p:txBody>
          <a:bodyPr vert="horz" lIns="91440" tIns="45720" rIns="91440" bIns="45720" rtlCol="0" anchor="ctr">
            <a:normAutofit/>
          </a:bodyPr>
          <a:lstStyle/>
          <a:p>
            <a:r>
              <a:rPr lang="hu-HU" sz="2000" dirty="0"/>
              <a:t>A 3D BIM modell után, amely háromdimenziós és parametrikus épületelemekből virtuális térben épített, többletinformációval rendelkező virtuális modell.</a:t>
            </a:r>
          </a:p>
          <a:p>
            <a:r>
              <a:rPr lang="hu-HU" sz="2000" dirty="0"/>
              <a:t>Kizárólag geometriára, elhelyezésre és megjelenítésre vonatkozó információtartalommal bíró térbeli elemek (építmények, épületek) virtuális térben történő elhelyezése és megjelenítése. </a:t>
            </a:r>
          </a:p>
          <a:p>
            <a:r>
              <a:rPr lang="hu-HU" sz="2000" dirty="0"/>
              <a:t>A térbeli elem a modell pontosságának megfelelően követi a valós elem (objektum) geometriáját, a térbeli elem a virtuális térben a látvány alapján megérthető. </a:t>
            </a:r>
          </a:p>
          <a:p>
            <a:r>
              <a:rPr lang="hu-HU" sz="2000" dirty="0"/>
              <a:t>A többletinformációt a virtuális épületelemek egymáshoz való viszonya és a hozzáadott paraméterértékek jelentik, amelyek a 3D-modellben rendeződnek egy adatbázisba. </a:t>
            </a:r>
            <a:endParaRPr lang="hu-HU" sz="2000" dirty="0">
              <a:cs typeface="Calibri"/>
            </a:endParaRPr>
          </a:p>
          <a:p>
            <a:r>
              <a:rPr lang="hu-HU" sz="2000" dirty="0"/>
              <a:t>A 3D BIM-modell alapján az egyes modellelemek egyértelműen azonosíthatók és anyagmennyiségük meghatározható. </a:t>
            </a:r>
          </a:p>
          <a:p>
            <a:endParaRPr lang="hu-HU" sz="2000" dirty="0"/>
          </a:p>
        </p:txBody>
      </p:sp>
      <p:pic>
        <p:nvPicPr>
          <p:cNvPr id="14" name="Kép 13">
            <a:extLst>
              <a:ext uri="{FF2B5EF4-FFF2-40B4-BE49-F238E27FC236}">
                <a16:creationId xmlns:a16="http://schemas.microsoft.com/office/drawing/2014/main" id="{37600CE8-7A0C-4399-9BCB-9355A8464620}"/>
              </a:ext>
            </a:extLst>
          </p:cNvPr>
          <p:cNvPicPr>
            <a:picLocks noChangeAspect="1"/>
          </p:cNvPicPr>
          <p:nvPr/>
        </p:nvPicPr>
        <p:blipFill>
          <a:blip r:embed="rId2"/>
          <a:stretch>
            <a:fillRect/>
          </a:stretch>
        </p:blipFill>
        <p:spPr>
          <a:xfrm>
            <a:off x="5954991" y="4949370"/>
            <a:ext cx="2120861" cy="1860197"/>
          </a:xfrm>
          <a:prstGeom prst="rect">
            <a:avLst/>
          </a:prstGeom>
        </p:spPr>
      </p:pic>
      <p:pic>
        <p:nvPicPr>
          <p:cNvPr id="16" name="Kép 15">
            <a:extLst>
              <a:ext uri="{FF2B5EF4-FFF2-40B4-BE49-F238E27FC236}">
                <a16:creationId xmlns:a16="http://schemas.microsoft.com/office/drawing/2014/main" id="{2343F837-61D6-4336-BF35-2878604518C9}"/>
              </a:ext>
            </a:extLst>
          </p:cNvPr>
          <p:cNvPicPr>
            <a:picLocks noChangeAspect="1"/>
          </p:cNvPicPr>
          <p:nvPr/>
        </p:nvPicPr>
        <p:blipFill>
          <a:blip r:embed="rId3"/>
          <a:stretch>
            <a:fillRect/>
          </a:stretch>
        </p:blipFill>
        <p:spPr>
          <a:xfrm>
            <a:off x="8383223" y="4833255"/>
            <a:ext cx="3219571" cy="1860197"/>
          </a:xfrm>
          <a:prstGeom prst="rect">
            <a:avLst/>
          </a:prstGeom>
        </p:spPr>
      </p:pic>
      <p:pic>
        <p:nvPicPr>
          <p:cNvPr id="18" name="Kép 17" descr="A képen szöveg, clipart, vektorgrafika látható&#10;&#10;Automatikusan generált leírás">
            <a:extLst>
              <a:ext uri="{FF2B5EF4-FFF2-40B4-BE49-F238E27FC236}">
                <a16:creationId xmlns:a16="http://schemas.microsoft.com/office/drawing/2014/main" id="{5C09F580-3616-4BEA-B1F1-2BC896BC01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0" name="Kép 19">
            <a:extLst>
              <a:ext uri="{FF2B5EF4-FFF2-40B4-BE49-F238E27FC236}">
                <a16:creationId xmlns:a16="http://schemas.microsoft.com/office/drawing/2014/main" id="{FC63B450-BBEA-41D1-8CA0-0EF9A842D4E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EC048D8A-8BBD-4453-8BD0-50CCF27476AF}"/>
              </a:ext>
            </a:extLst>
          </p:cNvPr>
          <p:cNvSpPr>
            <a:spLocks noGrp="1"/>
          </p:cNvSpPr>
          <p:nvPr>
            <p:ph type="sldNum" sz="quarter" idx="12"/>
          </p:nvPr>
        </p:nvSpPr>
        <p:spPr/>
        <p:txBody>
          <a:bodyPr/>
          <a:lstStyle/>
          <a:p>
            <a:fld id="{B21332D6-23E1-476A-A412-822FBBA5E59B}" type="slidenum">
              <a:rPr lang="hu-HU" smtClean="0"/>
              <a:t>31</a:t>
            </a:fld>
            <a:endParaRPr lang="hu-HU"/>
          </a:p>
        </p:txBody>
      </p:sp>
    </p:spTree>
    <p:extLst>
      <p:ext uri="{BB962C8B-B14F-4D97-AF65-F5344CB8AC3E}">
        <p14:creationId xmlns:p14="http://schemas.microsoft.com/office/powerpoint/2010/main" val="579762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DFBEA4BD-602F-45EC-B6C1-FE311A7A8822}"/>
              </a:ext>
            </a:extLst>
          </p:cNvPr>
          <p:cNvSpPr>
            <a:spLocks noGrp="1"/>
          </p:cNvSpPr>
          <p:nvPr>
            <p:ph type="title"/>
          </p:nvPr>
        </p:nvSpPr>
        <p:spPr>
          <a:xfrm>
            <a:off x="466722" y="586855"/>
            <a:ext cx="3201366" cy="3999659"/>
          </a:xfrm>
        </p:spPr>
        <p:txBody>
          <a:bodyPr anchor="b">
            <a:normAutofit/>
          </a:bodyPr>
          <a:lstStyle/>
          <a:p>
            <a:pPr algn="r"/>
            <a:r>
              <a:rPr lang="hu-HU" sz="6000" dirty="0">
                <a:solidFill>
                  <a:srgbClr val="FFFFFF"/>
                </a:solidFill>
              </a:rPr>
              <a:t>4D</a:t>
            </a:r>
            <a:br>
              <a:rPr lang="hu-HU" sz="4000" dirty="0">
                <a:solidFill>
                  <a:srgbClr val="FFFFFF"/>
                </a:solidFill>
              </a:rPr>
            </a:br>
            <a:r>
              <a:rPr lang="hu-HU" sz="4000" dirty="0">
                <a:solidFill>
                  <a:srgbClr val="FFFFFF"/>
                </a:solidFill>
              </a:rPr>
              <a:t>Ütemezés és időtényező tervezése</a:t>
            </a:r>
          </a:p>
        </p:txBody>
      </p:sp>
      <p:sp>
        <p:nvSpPr>
          <p:cNvPr id="4" name="Tartalom helye 3">
            <a:extLst>
              <a:ext uri="{FF2B5EF4-FFF2-40B4-BE49-F238E27FC236}">
                <a16:creationId xmlns:a16="http://schemas.microsoft.com/office/drawing/2014/main" id="{6AD060C4-BAE9-4881-8E76-9F9124FBAC4D}"/>
              </a:ext>
            </a:extLst>
          </p:cNvPr>
          <p:cNvSpPr>
            <a:spLocks noGrp="1"/>
          </p:cNvSpPr>
          <p:nvPr>
            <p:ph idx="1"/>
          </p:nvPr>
        </p:nvSpPr>
        <p:spPr>
          <a:xfrm>
            <a:off x="4504549" y="188686"/>
            <a:ext cx="7382652" cy="5138057"/>
          </a:xfrm>
        </p:spPr>
        <p:txBody>
          <a:bodyPr vert="horz" lIns="91440" tIns="45720" rIns="91440" bIns="45720" rtlCol="0" anchor="ctr">
            <a:normAutofit/>
          </a:bodyPr>
          <a:lstStyle/>
          <a:p>
            <a:r>
              <a:rPr lang="hu-HU" sz="2000" dirty="0"/>
              <a:t> A 4D BIM-modellben az egyes épületelemekhez a kivitelezésükhöz szükséges idő is hozzákapcsolódik, és ezeknek az adatoknak az alapján akár animáció is készíthető az építkezés folyamatáról.</a:t>
            </a:r>
          </a:p>
          <a:p>
            <a:r>
              <a:rPr lang="hu-HU" sz="2000" dirty="0"/>
              <a:t>Az adott épületelem kivitelezési ideje és ütemezése a 3D BIM-modellből származó anyagmennyiségi adatok és a megfelelő munkanorma-értékek szorzata alapján nagy pontossággal meghatározhatóvá válik. </a:t>
            </a:r>
          </a:p>
          <a:p>
            <a:r>
              <a:rPr lang="hu-HU" sz="2000" dirty="0"/>
              <a:t>Az így kiszámított értékek és az elemekhez kapcsolt időtényező segítségével megjeleníthető az épületelem kivitelezésének kezdeti és befejezési időpontja is. </a:t>
            </a:r>
          </a:p>
          <a:p>
            <a:r>
              <a:rPr lang="hu-HU" sz="2000" dirty="0"/>
              <a:t>4D BIM-szoftver segítségével akár animáció is készíthető az építkezés folyamatáról a könnyebb érthetőség érdekében. </a:t>
            </a:r>
          </a:p>
          <a:p>
            <a:endParaRPr lang="hu-HU" sz="2000" dirty="0"/>
          </a:p>
        </p:txBody>
      </p:sp>
      <p:pic>
        <p:nvPicPr>
          <p:cNvPr id="12" name="Kép 11">
            <a:extLst>
              <a:ext uri="{FF2B5EF4-FFF2-40B4-BE49-F238E27FC236}">
                <a16:creationId xmlns:a16="http://schemas.microsoft.com/office/drawing/2014/main" id="{A8767ADF-2D96-42F8-B7CC-7CF8055EED8A}"/>
              </a:ext>
            </a:extLst>
          </p:cNvPr>
          <p:cNvPicPr>
            <a:picLocks noChangeAspect="1"/>
          </p:cNvPicPr>
          <p:nvPr/>
        </p:nvPicPr>
        <p:blipFill>
          <a:blip r:embed="rId2"/>
          <a:stretch>
            <a:fillRect/>
          </a:stretch>
        </p:blipFill>
        <p:spPr>
          <a:xfrm>
            <a:off x="6618123" y="4801231"/>
            <a:ext cx="3166005" cy="2030783"/>
          </a:xfrm>
          <a:prstGeom prst="rect">
            <a:avLst/>
          </a:prstGeom>
        </p:spPr>
      </p:pic>
      <p:pic>
        <p:nvPicPr>
          <p:cNvPr id="14" name="Kép 13" descr="A képen szöveg, clipart, vektorgrafika látható&#10;&#10;Automatikusan generált leírás">
            <a:extLst>
              <a:ext uri="{FF2B5EF4-FFF2-40B4-BE49-F238E27FC236}">
                <a16:creationId xmlns:a16="http://schemas.microsoft.com/office/drawing/2014/main" id="{0A124207-ED91-41A2-AC18-4549278C4E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6" name="Kép 15">
            <a:extLst>
              <a:ext uri="{FF2B5EF4-FFF2-40B4-BE49-F238E27FC236}">
                <a16:creationId xmlns:a16="http://schemas.microsoft.com/office/drawing/2014/main" id="{F36C45B5-CCF0-477F-AB8F-DDE14A8CCCB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F7E15AD0-474B-4FBF-9736-4F26953F3C9A}"/>
              </a:ext>
            </a:extLst>
          </p:cNvPr>
          <p:cNvSpPr>
            <a:spLocks noGrp="1"/>
          </p:cNvSpPr>
          <p:nvPr>
            <p:ph type="sldNum" sz="quarter" idx="12"/>
          </p:nvPr>
        </p:nvSpPr>
        <p:spPr/>
        <p:txBody>
          <a:bodyPr/>
          <a:lstStyle/>
          <a:p>
            <a:fld id="{B21332D6-23E1-476A-A412-822FBBA5E59B}" type="slidenum">
              <a:rPr lang="hu-HU" smtClean="0"/>
              <a:t>32</a:t>
            </a:fld>
            <a:endParaRPr lang="hu-HU"/>
          </a:p>
        </p:txBody>
      </p:sp>
    </p:spTree>
    <p:extLst>
      <p:ext uri="{BB962C8B-B14F-4D97-AF65-F5344CB8AC3E}">
        <p14:creationId xmlns:p14="http://schemas.microsoft.com/office/powerpoint/2010/main" val="15071427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DFBEA4BD-602F-45EC-B6C1-FE311A7A8822}"/>
              </a:ext>
            </a:extLst>
          </p:cNvPr>
          <p:cNvSpPr>
            <a:spLocks noGrp="1"/>
          </p:cNvSpPr>
          <p:nvPr>
            <p:ph type="title"/>
          </p:nvPr>
        </p:nvSpPr>
        <p:spPr>
          <a:xfrm>
            <a:off x="418225" y="1146189"/>
            <a:ext cx="3201366" cy="3387497"/>
          </a:xfrm>
        </p:spPr>
        <p:txBody>
          <a:bodyPr anchor="b">
            <a:normAutofit/>
          </a:bodyPr>
          <a:lstStyle/>
          <a:p>
            <a:pPr algn="r"/>
            <a:r>
              <a:rPr lang="hu-HU" sz="6000" dirty="0">
                <a:solidFill>
                  <a:srgbClr val="FFFFFF"/>
                </a:solidFill>
              </a:rPr>
              <a:t>5D</a:t>
            </a:r>
            <a:br>
              <a:rPr lang="hu-HU" sz="4000" dirty="0">
                <a:solidFill>
                  <a:srgbClr val="FFFFFF"/>
                </a:solidFill>
              </a:rPr>
            </a:br>
            <a:r>
              <a:rPr lang="hu-HU" sz="4000" dirty="0">
                <a:solidFill>
                  <a:srgbClr val="FFFFFF"/>
                </a:solidFill>
              </a:rPr>
              <a:t>Költségek tervezés</a:t>
            </a:r>
          </a:p>
        </p:txBody>
      </p:sp>
      <p:sp>
        <p:nvSpPr>
          <p:cNvPr id="4" name="Tartalom helye 3">
            <a:extLst>
              <a:ext uri="{FF2B5EF4-FFF2-40B4-BE49-F238E27FC236}">
                <a16:creationId xmlns:a16="http://schemas.microsoft.com/office/drawing/2014/main" id="{6AD060C4-BAE9-4881-8E76-9F9124FBAC4D}"/>
              </a:ext>
            </a:extLst>
          </p:cNvPr>
          <p:cNvSpPr>
            <a:spLocks noGrp="1"/>
          </p:cNvSpPr>
          <p:nvPr>
            <p:ph idx="1"/>
          </p:nvPr>
        </p:nvSpPr>
        <p:spPr>
          <a:xfrm>
            <a:off x="4504548" y="760020"/>
            <a:ext cx="7542309" cy="4360963"/>
          </a:xfrm>
        </p:spPr>
        <p:txBody>
          <a:bodyPr anchor="ctr">
            <a:normAutofit/>
          </a:bodyPr>
          <a:lstStyle/>
          <a:p>
            <a:r>
              <a:rPr lang="hu-HU" sz="2000" dirty="0"/>
              <a:t>Az ötödik dimenzió alatt a BIM-</a:t>
            </a:r>
            <a:r>
              <a:rPr lang="hu-HU" sz="2000" dirty="0" err="1"/>
              <a:t>mel</a:t>
            </a:r>
            <a:r>
              <a:rPr lang="hu-HU" sz="2000" dirty="0"/>
              <a:t> kapcsolatban a kivitelezési költségeket értik, ezekkel együtt már költségbecslés, költségvetés és pontos pénzügyi ütemezés is készíthető.</a:t>
            </a:r>
          </a:p>
          <a:p>
            <a:r>
              <a:rPr lang="hu-HU" sz="2000" dirty="0"/>
              <a:t>A 3D BIM-modell által szolgáltatott anyagmennyiségek, valamint az elemekhez kapcsolódó munkanorma adatokból számított idő mint dimenzió (4D), kiegészíthető a kivitelezési költségekkel, ezt nevezzük ötödik dimenziónak (5D). </a:t>
            </a:r>
          </a:p>
          <a:p>
            <a:r>
              <a:rPr lang="hu-HU" sz="2000" dirty="0"/>
              <a:t>Az anyagmennyiségi- és költségadatok, valamint az előállításhoz szükséges időnormák egy 4D/5D BIM-szoftverben kapcsolhatók össze a virtuális modellelemekkel. </a:t>
            </a:r>
          </a:p>
          <a:p>
            <a:r>
              <a:rPr lang="hu-HU" sz="2000" dirty="0"/>
              <a:t>Segítségével az építkezés folyamata minden épületelem pontos kivitelezési költségével együtt vizuálisan bemutatható. Használatával költségbecslés, költségvetés, valamint pontos pénzügyi ütemezés is készíthető. </a:t>
            </a:r>
          </a:p>
          <a:p>
            <a:endParaRPr lang="hu-HU" sz="2000" dirty="0"/>
          </a:p>
        </p:txBody>
      </p:sp>
      <p:pic>
        <p:nvPicPr>
          <p:cNvPr id="12" name="Kép 11">
            <a:extLst>
              <a:ext uri="{FF2B5EF4-FFF2-40B4-BE49-F238E27FC236}">
                <a16:creationId xmlns:a16="http://schemas.microsoft.com/office/drawing/2014/main" id="{414EE779-20C5-4411-A2F5-8954E1427F5B}"/>
              </a:ext>
            </a:extLst>
          </p:cNvPr>
          <p:cNvPicPr>
            <a:picLocks noChangeAspect="1"/>
          </p:cNvPicPr>
          <p:nvPr/>
        </p:nvPicPr>
        <p:blipFill>
          <a:blip r:embed="rId2"/>
          <a:stretch>
            <a:fillRect/>
          </a:stretch>
        </p:blipFill>
        <p:spPr>
          <a:xfrm>
            <a:off x="6595116" y="4654713"/>
            <a:ext cx="3118104" cy="2005369"/>
          </a:xfrm>
          <a:prstGeom prst="rect">
            <a:avLst/>
          </a:prstGeom>
        </p:spPr>
      </p:pic>
      <p:pic>
        <p:nvPicPr>
          <p:cNvPr id="14" name="Kép 13" descr="A képen szöveg, clipart, vektorgrafika látható&#10;&#10;Automatikusan generált leírás">
            <a:extLst>
              <a:ext uri="{FF2B5EF4-FFF2-40B4-BE49-F238E27FC236}">
                <a16:creationId xmlns:a16="http://schemas.microsoft.com/office/drawing/2014/main" id="{9A4E4192-B262-435B-BC79-42017F96FB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6" name="Kép 15">
            <a:extLst>
              <a:ext uri="{FF2B5EF4-FFF2-40B4-BE49-F238E27FC236}">
                <a16:creationId xmlns:a16="http://schemas.microsoft.com/office/drawing/2014/main" id="{C6B866FD-2319-4777-AC06-7D2D09857D2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8D2E54A2-C9B7-45B2-96CB-7C7FF6B76E1A}"/>
              </a:ext>
            </a:extLst>
          </p:cNvPr>
          <p:cNvSpPr>
            <a:spLocks noGrp="1"/>
          </p:cNvSpPr>
          <p:nvPr>
            <p:ph type="sldNum" sz="quarter" idx="12"/>
          </p:nvPr>
        </p:nvSpPr>
        <p:spPr/>
        <p:txBody>
          <a:bodyPr/>
          <a:lstStyle/>
          <a:p>
            <a:fld id="{B21332D6-23E1-476A-A412-822FBBA5E59B}" type="slidenum">
              <a:rPr lang="hu-HU" smtClean="0"/>
              <a:t>33</a:t>
            </a:fld>
            <a:endParaRPr lang="hu-HU"/>
          </a:p>
        </p:txBody>
      </p:sp>
    </p:spTree>
    <p:extLst>
      <p:ext uri="{BB962C8B-B14F-4D97-AF65-F5344CB8AC3E}">
        <p14:creationId xmlns:p14="http://schemas.microsoft.com/office/powerpoint/2010/main" val="21409749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DFBEA4BD-602F-45EC-B6C1-FE311A7A8822}"/>
              </a:ext>
            </a:extLst>
          </p:cNvPr>
          <p:cNvSpPr>
            <a:spLocks noGrp="1"/>
          </p:cNvSpPr>
          <p:nvPr>
            <p:ph type="title"/>
          </p:nvPr>
        </p:nvSpPr>
        <p:spPr>
          <a:xfrm>
            <a:off x="466722" y="586854"/>
            <a:ext cx="3201366" cy="4638289"/>
          </a:xfrm>
        </p:spPr>
        <p:txBody>
          <a:bodyPr anchor="b">
            <a:normAutofit/>
          </a:bodyPr>
          <a:lstStyle/>
          <a:p>
            <a:pPr algn="r"/>
            <a:r>
              <a:rPr lang="hu-HU" sz="6000" dirty="0">
                <a:solidFill>
                  <a:srgbClr val="FFFFFF"/>
                </a:solidFill>
              </a:rPr>
              <a:t>6D</a:t>
            </a:r>
            <a:br>
              <a:rPr lang="hu-HU" sz="4000" dirty="0">
                <a:solidFill>
                  <a:srgbClr val="FFFFFF"/>
                </a:solidFill>
              </a:rPr>
            </a:br>
            <a:r>
              <a:rPr lang="hu-HU" sz="4000" dirty="0">
                <a:solidFill>
                  <a:srgbClr val="FFFFFF"/>
                </a:solidFill>
              </a:rPr>
              <a:t>Energetikai és épületfizikai adatok tervezése</a:t>
            </a:r>
          </a:p>
        </p:txBody>
      </p:sp>
      <p:sp>
        <p:nvSpPr>
          <p:cNvPr id="4" name="Tartalom helye 3">
            <a:extLst>
              <a:ext uri="{FF2B5EF4-FFF2-40B4-BE49-F238E27FC236}">
                <a16:creationId xmlns:a16="http://schemas.microsoft.com/office/drawing/2014/main" id="{6AD060C4-BAE9-4881-8E76-9F9124FBAC4D}"/>
              </a:ext>
            </a:extLst>
          </p:cNvPr>
          <p:cNvSpPr>
            <a:spLocks noGrp="1"/>
          </p:cNvSpPr>
          <p:nvPr>
            <p:ph idx="1"/>
          </p:nvPr>
        </p:nvSpPr>
        <p:spPr>
          <a:xfrm>
            <a:off x="4367695" y="391886"/>
            <a:ext cx="7635619" cy="5007429"/>
          </a:xfrm>
        </p:spPr>
        <p:txBody>
          <a:bodyPr anchor="ctr">
            <a:normAutofit/>
          </a:bodyPr>
          <a:lstStyle/>
          <a:p>
            <a:r>
              <a:rPr lang="hu-HU" sz="2000" dirty="0"/>
              <a:t>A 6D BIM-modell az energetikai és épületfizikai adatokat tartalmazza, amelyek az energiafelhasználási analíziseknél, a fenntarthatósági számításoknál és az életciklus-elemzéseknél tesznek jó szolgálatot. </a:t>
            </a:r>
          </a:p>
          <a:p>
            <a:r>
              <a:rPr lang="hu-HU" sz="2000" dirty="0"/>
              <a:t>Magában foglalja az egyes építőanyagok és épületelemek gyártási és beépítési adatait, előírt vagy javasolt karbantartási gyakoriságát és idejét, élettartalmát, optimális működésének szabályait is magában foglalhatja. </a:t>
            </a:r>
          </a:p>
          <a:p>
            <a:r>
              <a:rPr lang="hu-HU" sz="2000" dirty="0"/>
              <a:t>A geometrikus 3D BIM-modell elemekhez energetikai és épületfizikai adatok csatolásával létrejövő modell, melynek segítségével energiafelhasználási analízisek, fenntarthatósági számítások és életciklus-elemzések készíthetők. </a:t>
            </a:r>
          </a:p>
          <a:p>
            <a:r>
              <a:rPr lang="hu-HU" sz="2000" dirty="0"/>
              <a:t>Ezáltal az épület energiafelhasználása és fenntarthatósága optimalizálható. </a:t>
            </a:r>
          </a:p>
          <a:p>
            <a:endParaRPr lang="hu-HU" sz="2000" dirty="0"/>
          </a:p>
        </p:txBody>
      </p:sp>
      <p:pic>
        <p:nvPicPr>
          <p:cNvPr id="12" name="Kép 11">
            <a:extLst>
              <a:ext uri="{FF2B5EF4-FFF2-40B4-BE49-F238E27FC236}">
                <a16:creationId xmlns:a16="http://schemas.microsoft.com/office/drawing/2014/main" id="{3F22F806-1098-49AA-8FC2-19ECF2A940B0}"/>
              </a:ext>
            </a:extLst>
          </p:cNvPr>
          <p:cNvPicPr>
            <a:picLocks noChangeAspect="1"/>
          </p:cNvPicPr>
          <p:nvPr/>
        </p:nvPicPr>
        <p:blipFill>
          <a:blip r:embed="rId2"/>
          <a:stretch>
            <a:fillRect/>
          </a:stretch>
        </p:blipFill>
        <p:spPr>
          <a:xfrm>
            <a:off x="6906336" y="5017074"/>
            <a:ext cx="2905322" cy="1827933"/>
          </a:xfrm>
          <a:prstGeom prst="rect">
            <a:avLst/>
          </a:prstGeom>
        </p:spPr>
      </p:pic>
      <p:pic>
        <p:nvPicPr>
          <p:cNvPr id="14" name="Kép 13" descr="A képen szöveg, clipart, vektorgrafika látható&#10;&#10;Automatikusan generált leírás">
            <a:extLst>
              <a:ext uri="{FF2B5EF4-FFF2-40B4-BE49-F238E27FC236}">
                <a16:creationId xmlns:a16="http://schemas.microsoft.com/office/drawing/2014/main" id="{DCD66B74-81E9-4B02-B42F-A56EB9830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6" name="Kép 15">
            <a:extLst>
              <a:ext uri="{FF2B5EF4-FFF2-40B4-BE49-F238E27FC236}">
                <a16:creationId xmlns:a16="http://schemas.microsoft.com/office/drawing/2014/main" id="{C7072CCE-ECC2-44E6-B636-0278BE9F892E}"/>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D6D4B5B2-EA9F-4CA9-A88B-E9DCE6ABBF07}"/>
              </a:ext>
            </a:extLst>
          </p:cNvPr>
          <p:cNvSpPr>
            <a:spLocks noGrp="1"/>
          </p:cNvSpPr>
          <p:nvPr>
            <p:ph type="sldNum" sz="quarter" idx="12"/>
          </p:nvPr>
        </p:nvSpPr>
        <p:spPr/>
        <p:txBody>
          <a:bodyPr/>
          <a:lstStyle/>
          <a:p>
            <a:fld id="{B21332D6-23E1-476A-A412-822FBBA5E59B}" type="slidenum">
              <a:rPr lang="hu-HU" smtClean="0"/>
              <a:t>34</a:t>
            </a:fld>
            <a:endParaRPr lang="hu-HU"/>
          </a:p>
        </p:txBody>
      </p:sp>
    </p:spTree>
    <p:extLst>
      <p:ext uri="{BB962C8B-B14F-4D97-AF65-F5344CB8AC3E}">
        <p14:creationId xmlns:p14="http://schemas.microsoft.com/office/powerpoint/2010/main" val="3191156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DFBEA4BD-602F-45EC-B6C1-FE311A7A8822}"/>
              </a:ext>
            </a:extLst>
          </p:cNvPr>
          <p:cNvSpPr>
            <a:spLocks noGrp="1"/>
          </p:cNvSpPr>
          <p:nvPr>
            <p:ph type="title"/>
          </p:nvPr>
        </p:nvSpPr>
        <p:spPr>
          <a:xfrm>
            <a:off x="466722" y="1365448"/>
            <a:ext cx="3201366" cy="3387497"/>
          </a:xfrm>
        </p:spPr>
        <p:txBody>
          <a:bodyPr anchor="b">
            <a:normAutofit/>
          </a:bodyPr>
          <a:lstStyle/>
          <a:p>
            <a:pPr algn="r"/>
            <a:r>
              <a:rPr lang="hu-HU" sz="6000" dirty="0">
                <a:solidFill>
                  <a:srgbClr val="FFFFFF"/>
                </a:solidFill>
              </a:rPr>
              <a:t>7D</a:t>
            </a:r>
            <a:br>
              <a:rPr lang="hu-HU" sz="4000" dirty="0">
                <a:solidFill>
                  <a:srgbClr val="FFFFFF"/>
                </a:solidFill>
              </a:rPr>
            </a:br>
            <a:r>
              <a:rPr lang="hu-HU" sz="4000" dirty="0">
                <a:solidFill>
                  <a:srgbClr val="FFFFFF"/>
                </a:solidFill>
              </a:rPr>
              <a:t>Üzemeltetés tervezése és nyomon-követése</a:t>
            </a:r>
          </a:p>
        </p:txBody>
      </p:sp>
      <p:sp>
        <p:nvSpPr>
          <p:cNvPr id="4" name="Tartalom helye 3">
            <a:extLst>
              <a:ext uri="{FF2B5EF4-FFF2-40B4-BE49-F238E27FC236}">
                <a16:creationId xmlns:a16="http://schemas.microsoft.com/office/drawing/2014/main" id="{6AD060C4-BAE9-4881-8E76-9F9124FBAC4D}"/>
              </a:ext>
            </a:extLst>
          </p:cNvPr>
          <p:cNvSpPr>
            <a:spLocks noGrp="1"/>
          </p:cNvSpPr>
          <p:nvPr>
            <p:ph idx="1"/>
          </p:nvPr>
        </p:nvSpPr>
        <p:spPr>
          <a:xfrm>
            <a:off x="4367695" y="377370"/>
            <a:ext cx="7357583" cy="5818157"/>
          </a:xfrm>
        </p:spPr>
        <p:txBody>
          <a:bodyPr anchor="ctr">
            <a:normAutofit/>
          </a:bodyPr>
          <a:lstStyle/>
          <a:p>
            <a:r>
              <a:rPr lang="hu-HU" sz="2000" dirty="0"/>
              <a:t>A 7D BIM-modell kapcsán már említettük az épületüzemeltetést, mint az épületinformációs modellek alkalmazásának egy fontos terepét, amely természetesen nem csak új, hanem régebbi, meglévő épületek esetén is alkalmazható. </a:t>
            </a:r>
          </a:p>
          <a:p>
            <a:r>
              <a:rPr lang="hu-HU" sz="2000" dirty="0"/>
              <a:t>A 7D modellben a megvalósult állapot rögzítése a feladat, amit – geodéziai mérésekkel támogatott – lézerszkenneres felméréssel lehet a legkorszerűbben elvégezni (lézerszkennerek, pilóta nélküli légijárművekkel).</a:t>
            </a:r>
          </a:p>
          <a:p>
            <a:r>
              <a:rPr lang="hu-HU" sz="2000" dirty="0"/>
              <a:t>Az így létrejövő adathalmaz, pontfelhő általában előzetes feldolgozást igényel, mielőtt a BIM-modell létrehozására sor kerülne.</a:t>
            </a:r>
          </a:p>
          <a:p>
            <a:endParaRPr lang="hu-HU" sz="2000" dirty="0"/>
          </a:p>
          <a:p>
            <a:endParaRPr lang="hu-HU" sz="2000" dirty="0"/>
          </a:p>
        </p:txBody>
      </p:sp>
      <p:pic>
        <p:nvPicPr>
          <p:cNvPr id="14" name="Kép 13">
            <a:extLst>
              <a:ext uri="{FF2B5EF4-FFF2-40B4-BE49-F238E27FC236}">
                <a16:creationId xmlns:a16="http://schemas.microsoft.com/office/drawing/2014/main" id="{414DD2E1-1DA1-4133-8F80-0BAA960215A2}"/>
              </a:ext>
            </a:extLst>
          </p:cNvPr>
          <p:cNvPicPr>
            <a:picLocks noChangeAspect="1"/>
          </p:cNvPicPr>
          <p:nvPr/>
        </p:nvPicPr>
        <p:blipFill>
          <a:blip r:embed="rId2"/>
          <a:stretch>
            <a:fillRect/>
          </a:stretch>
        </p:blipFill>
        <p:spPr>
          <a:xfrm>
            <a:off x="6732542" y="4919899"/>
            <a:ext cx="2843252" cy="1759553"/>
          </a:xfrm>
          <a:prstGeom prst="rect">
            <a:avLst/>
          </a:prstGeom>
        </p:spPr>
      </p:pic>
      <p:pic>
        <p:nvPicPr>
          <p:cNvPr id="16" name="Kép 15" descr="A képen szöveg, clipart, vektorgrafika látható&#10;&#10;Automatikusan generált leírás">
            <a:extLst>
              <a:ext uri="{FF2B5EF4-FFF2-40B4-BE49-F238E27FC236}">
                <a16:creationId xmlns:a16="http://schemas.microsoft.com/office/drawing/2014/main" id="{BD0C89CF-8ADC-4489-AEAB-83E9D44AD4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8" name="Kép 17">
            <a:extLst>
              <a:ext uri="{FF2B5EF4-FFF2-40B4-BE49-F238E27FC236}">
                <a16:creationId xmlns:a16="http://schemas.microsoft.com/office/drawing/2014/main" id="{C51E49DA-AE5A-4987-A5E2-6B6A853BFDA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863FC710-9890-42B1-A531-A619016E922B}"/>
              </a:ext>
            </a:extLst>
          </p:cNvPr>
          <p:cNvSpPr>
            <a:spLocks noGrp="1"/>
          </p:cNvSpPr>
          <p:nvPr>
            <p:ph type="sldNum" sz="quarter" idx="12"/>
          </p:nvPr>
        </p:nvSpPr>
        <p:spPr/>
        <p:txBody>
          <a:bodyPr/>
          <a:lstStyle/>
          <a:p>
            <a:fld id="{B21332D6-23E1-476A-A412-822FBBA5E59B}" type="slidenum">
              <a:rPr lang="hu-HU" smtClean="0"/>
              <a:t>35</a:t>
            </a:fld>
            <a:endParaRPr lang="hu-HU"/>
          </a:p>
        </p:txBody>
      </p:sp>
    </p:spTree>
    <p:extLst>
      <p:ext uri="{BB962C8B-B14F-4D97-AF65-F5344CB8AC3E}">
        <p14:creationId xmlns:p14="http://schemas.microsoft.com/office/powerpoint/2010/main" val="1285885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09066AA8-B8EE-405E-A03D-840A18E8FDF3}"/>
              </a:ext>
            </a:extLst>
          </p:cNvPr>
          <p:cNvSpPr>
            <a:spLocks noGrp="1"/>
          </p:cNvSpPr>
          <p:nvPr>
            <p:ph type="ctrTitle"/>
          </p:nvPr>
        </p:nvSpPr>
        <p:spPr>
          <a:xfrm>
            <a:off x="4162567" y="818984"/>
            <a:ext cx="6714699" cy="3178689"/>
          </a:xfrm>
        </p:spPr>
        <p:txBody>
          <a:bodyPr>
            <a:normAutofit/>
          </a:bodyPr>
          <a:lstStyle/>
          <a:p>
            <a:pPr algn="l"/>
            <a:r>
              <a:rPr lang="hu-HU" sz="8000" dirty="0">
                <a:solidFill>
                  <a:srgbClr val="FFFFFF"/>
                </a:solidFill>
              </a:rPr>
              <a:t>BIM</a:t>
            </a:r>
            <a:endParaRPr lang="hu-HU" sz="4800" dirty="0">
              <a:solidFill>
                <a:srgbClr val="FFFFFF"/>
              </a:solidFill>
            </a:endParaRPr>
          </a:p>
        </p:txBody>
      </p:sp>
      <p:sp>
        <p:nvSpPr>
          <p:cNvPr id="24" name="Rectangle 2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lcím 4">
            <a:extLst>
              <a:ext uri="{FF2B5EF4-FFF2-40B4-BE49-F238E27FC236}">
                <a16:creationId xmlns:a16="http://schemas.microsoft.com/office/drawing/2014/main" id="{24EE12D0-BECF-45BE-9A3B-A369A9B29995}"/>
              </a:ext>
            </a:extLst>
          </p:cNvPr>
          <p:cNvSpPr>
            <a:spLocks noGrp="1"/>
          </p:cNvSpPr>
          <p:nvPr>
            <p:ph type="subTitle" idx="1"/>
          </p:nvPr>
        </p:nvSpPr>
        <p:spPr>
          <a:xfrm>
            <a:off x="4162567" y="3951082"/>
            <a:ext cx="7055893" cy="1078054"/>
          </a:xfrm>
        </p:spPr>
        <p:txBody>
          <a:bodyPr>
            <a:normAutofit/>
          </a:bodyPr>
          <a:lstStyle/>
          <a:p>
            <a:pPr algn="l"/>
            <a:r>
              <a:rPr lang="hu-HU" sz="2800" dirty="0">
                <a:solidFill>
                  <a:srgbClr val="FFFFFF"/>
                </a:solidFill>
              </a:rPr>
              <a:t>Felhasználási területek</a:t>
            </a:r>
          </a:p>
        </p:txBody>
      </p:sp>
    </p:spTree>
    <p:extLst>
      <p:ext uri="{BB962C8B-B14F-4D97-AF65-F5344CB8AC3E}">
        <p14:creationId xmlns:p14="http://schemas.microsoft.com/office/powerpoint/2010/main" val="3044255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ím 2">
            <a:extLst>
              <a:ext uri="{FF2B5EF4-FFF2-40B4-BE49-F238E27FC236}">
                <a16:creationId xmlns:a16="http://schemas.microsoft.com/office/drawing/2014/main" id="{971640C9-172F-4707-9931-B5E99419E6E4}"/>
              </a:ext>
            </a:extLst>
          </p:cNvPr>
          <p:cNvSpPr>
            <a:spLocks noGrp="1"/>
          </p:cNvSpPr>
          <p:nvPr>
            <p:ph type="title"/>
          </p:nvPr>
        </p:nvSpPr>
        <p:spPr>
          <a:xfrm>
            <a:off x="418225" y="1365448"/>
            <a:ext cx="3201366" cy="3387497"/>
          </a:xfrm>
        </p:spPr>
        <p:txBody>
          <a:bodyPr anchor="b">
            <a:normAutofit/>
          </a:bodyPr>
          <a:lstStyle/>
          <a:p>
            <a:pPr algn="r"/>
            <a:r>
              <a:rPr lang="hu-HU" sz="4000" dirty="0">
                <a:solidFill>
                  <a:srgbClr val="FFFFFF"/>
                </a:solidFill>
              </a:rPr>
              <a:t>Felújítás (építészeti, gépészeti, energetikai) </a:t>
            </a:r>
          </a:p>
        </p:txBody>
      </p:sp>
      <p:sp>
        <p:nvSpPr>
          <p:cNvPr id="4" name="Tartalom helye 3">
            <a:extLst>
              <a:ext uri="{FF2B5EF4-FFF2-40B4-BE49-F238E27FC236}">
                <a16:creationId xmlns:a16="http://schemas.microsoft.com/office/drawing/2014/main" id="{E9F2EFF7-56D7-48D7-812D-E415B4C5AA7F}"/>
              </a:ext>
            </a:extLst>
          </p:cNvPr>
          <p:cNvSpPr>
            <a:spLocks noGrp="1"/>
          </p:cNvSpPr>
          <p:nvPr>
            <p:ph idx="1"/>
          </p:nvPr>
        </p:nvSpPr>
        <p:spPr>
          <a:xfrm>
            <a:off x="4810259" y="649480"/>
            <a:ext cx="6555347" cy="5546047"/>
          </a:xfrm>
        </p:spPr>
        <p:txBody>
          <a:bodyPr anchor="ctr">
            <a:normAutofit/>
          </a:bodyPr>
          <a:lstStyle/>
          <a:p>
            <a:r>
              <a:rPr lang="hu-HU" sz="2000"/>
              <a:t>A leggyakrabban előforduló felhasználása a BIM-nek. </a:t>
            </a:r>
          </a:p>
          <a:p>
            <a:r>
              <a:rPr lang="hu-HU" sz="2000"/>
              <a:t>Az építészeti felújítást sok esetben energetikai és gépészeti felújítás kíséri.</a:t>
            </a:r>
          </a:p>
          <a:p>
            <a:r>
              <a:rPr lang="hu-HU" sz="2000"/>
              <a:t>Különleges esetekben, egy-egy szakág által képviselt rész újul csak meg az épületben, pl.: világítás, tűzvédelem. </a:t>
            </a:r>
          </a:p>
          <a:p>
            <a:r>
              <a:rPr lang="hu-HU" sz="2000"/>
              <a:t>Felmérés és a geometria megmodellezése után a rendelkezésre álló szoftverek lehetővé teszik az új és régi szerkezetek elkülönítését. </a:t>
            </a:r>
          </a:p>
          <a:p>
            <a:r>
              <a:rPr lang="hu-HU" sz="2000"/>
              <a:t>Egyik legnagyobb előnye , hogy a tervezett állapot modelljén többféle vizsgálatot le lehet futtatni, pl.: benapozási, tűz és füst terjedési, energia, tömeg, világítás...stb.</a:t>
            </a:r>
          </a:p>
        </p:txBody>
      </p:sp>
      <p:pic>
        <p:nvPicPr>
          <p:cNvPr id="12" name="Kép 11" descr="A képen szöveg, clipart, vektorgrafika látható&#10;&#10;Automatikusan generált leírás">
            <a:extLst>
              <a:ext uri="{FF2B5EF4-FFF2-40B4-BE49-F238E27FC236}">
                <a16:creationId xmlns:a16="http://schemas.microsoft.com/office/drawing/2014/main" id="{C278EFD0-031D-4B3C-BCBC-36259C847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4" name="Kép 13">
            <a:extLst>
              <a:ext uri="{FF2B5EF4-FFF2-40B4-BE49-F238E27FC236}">
                <a16:creationId xmlns:a16="http://schemas.microsoft.com/office/drawing/2014/main" id="{5DE047BD-CEF5-41F1-BCFD-97E5011D10C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2FF739C7-BAE5-45B0-B8E6-CBE6B0B5264B}"/>
              </a:ext>
            </a:extLst>
          </p:cNvPr>
          <p:cNvSpPr>
            <a:spLocks noGrp="1"/>
          </p:cNvSpPr>
          <p:nvPr>
            <p:ph type="sldNum" sz="quarter" idx="12"/>
          </p:nvPr>
        </p:nvSpPr>
        <p:spPr/>
        <p:txBody>
          <a:bodyPr/>
          <a:lstStyle/>
          <a:p>
            <a:fld id="{B21332D6-23E1-476A-A412-822FBBA5E59B}" type="slidenum">
              <a:rPr lang="hu-HU" smtClean="0"/>
              <a:t>37</a:t>
            </a:fld>
            <a:endParaRPr lang="hu-HU"/>
          </a:p>
        </p:txBody>
      </p:sp>
    </p:spTree>
    <p:extLst>
      <p:ext uri="{BB962C8B-B14F-4D97-AF65-F5344CB8AC3E}">
        <p14:creationId xmlns:p14="http://schemas.microsoft.com/office/powerpoint/2010/main" val="11542975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D19A963D-BEF3-4014-8993-B58F6110B508}"/>
              </a:ext>
            </a:extLst>
          </p:cNvPr>
          <p:cNvSpPr>
            <a:spLocks noGrp="1"/>
          </p:cNvSpPr>
          <p:nvPr>
            <p:ph type="title"/>
          </p:nvPr>
        </p:nvSpPr>
        <p:spPr>
          <a:xfrm>
            <a:off x="466722" y="586855"/>
            <a:ext cx="3201366" cy="3387497"/>
          </a:xfrm>
        </p:spPr>
        <p:txBody>
          <a:bodyPr anchor="b">
            <a:normAutofit/>
          </a:bodyPr>
          <a:lstStyle/>
          <a:p>
            <a:pPr algn="r"/>
            <a:r>
              <a:rPr lang="hu-HU" sz="4000">
                <a:solidFill>
                  <a:srgbClr val="FFFFFF"/>
                </a:solidFill>
              </a:rPr>
              <a:t>Épületbővítés </a:t>
            </a:r>
          </a:p>
        </p:txBody>
      </p:sp>
      <p:sp>
        <p:nvSpPr>
          <p:cNvPr id="3" name="Tartalom helye 2">
            <a:extLst>
              <a:ext uri="{FF2B5EF4-FFF2-40B4-BE49-F238E27FC236}">
                <a16:creationId xmlns:a16="http://schemas.microsoft.com/office/drawing/2014/main" id="{67D60EC3-6047-4349-B525-03848AF1D7A3}"/>
              </a:ext>
            </a:extLst>
          </p:cNvPr>
          <p:cNvSpPr>
            <a:spLocks noGrp="1"/>
          </p:cNvSpPr>
          <p:nvPr>
            <p:ph idx="1"/>
          </p:nvPr>
        </p:nvSpPr>
        <p:spPr>
          <a:xfrm>
            <a:off x="4810259" y="649480"/>
            <a:ext cx="6555347" cy="5546047"/>
          </a:xfrm>
        </p:spPr>
        <p:txBody>
          <a:bodyPr anchor="ctr">
            <a:normAutofit/>
          </a:bodyPr>
          <a:lstStyle/>
          <a:p>
            <a:r>
              <a:rPr lang="hu-HU" sz="2000"/>
              <a:t>Épületbővítés során legalább annyira kell ismerni a bővítendő épületet, mint felújításkor. </a:t>
            </a:r>
          </a:p>
          <a:p>
            <a:r>
              <a:rPr lang="hu-HU" sz="2000"/>
              <a:t>Külön figyelmet kell azonban fordítani a szerkezeti elemzésre. </a:t>
            </a:r>
          </a:p>
          <a:p>
            <a:r>
              <a:rPr lang="hu-HU" sz="2000"/>
              <a:t>Ismerni kell a meglévő tartószerkezeteket és egyéb épületszerkezeteket, hogy megfelelő kapcsolatot lehessen létesíteni az új és meglévő épülettömeg között. </a:t>
            </a:r>
          </a:p>
          <a:p>
            <a:r>
              <a:rPr lang="hu-HU" sz="2000"/>
              <a:t>Felmérés során ezért inkább a takart szerkezetekre kell különösen figyelni, mint a geometriára. </a:t>
            </a:r>
          </a:p>
        </p:txBody>
      </p:sp>
      <p:pic>
        <p:nvPicPr>
          <p:cNvPr id="11" name="Kép 10" descr="A képen szöveg, clipart, vektorgrafika látható&#10;&#10;Automatikusan generált leírás">
            <a:extLst>
              <a:ext uri="{FF2B5EF4-FFF2-40B4-BE49-F238E27FC236}">
                <a16:creationId xmlns:a16="http://schemas.microsoft.com/office/drawing/2014/main" id="{EF4B063A-AA9E-4A68-8245-375B5A97C9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29C6DE3B-627B-4D9F-B476-FE4E66460A5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98411AA6-2A0A-48B8-9598-08F4B395D9DE}"/>
              </a:ext>
            </a:extLst>
          </p:cNvPr>
          <p:cNvSpPr>
            <a:spLocks noGrp="1"/>
          </p:cNvSpPr>
          <p:nvPr>
            <p:ph type="sldNum" sz="quarter" idx="12"/>
          </p:nvPr>
        </p:nvSpPr>
        <p:spPr/>
        <p:txBody>
          <a:bodyPr/>
          <a:lstStyle/>
          <a:p>
            <a:fld id="{B21332D6-23E1-476A-A412-822FBBA5E59B}" type="slidenum">
              <a:rPr lang="hu-HU" smtClean="0"/>
              <a:t>38</a:t>
            </a:fld>
            <a:endParaRPr lang="hu-HU"/>
          </a:p>
        </p:txBody>
      </p:sp>
    </p:spTree>
    <p:extLst>
      <p:ext uri="{BB962C8B-B14F-4D97-AF65-F5344CB8AC3E}">
        <p14:creationId xmlns:p14="http://schemas.microsoft.com/office/powerpoint/2010/main" val="1985879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A8174DB-A7F4-450E-B1C5-83D9A3EEBBCA}"/>
              </a:ext>
            </a:extLst>
          </p:cNvPr>
          <p:cNvSpPr>
            <a:spLocks noGrp="1"/>
          </p:cNvSpPr>
          <p:nvPr>
            <p:ph type="title"/>
          </p:nvPr>
        </p:nvSpPr>
        <p:spPr>
          <a:xfrm>
            <a:off x="466722" y="586855"/>
            <a:ext cx="3201366" cy="3387497"/>
          </a:xfrm>
        </p:spPr>
        <p:txBody>
          <a:bodyPr anchor="b">
            <a:normAutofit/>
          </a:bodyPr>
          <a:lstStyle/>
          <a:p>
            <a:pPr algn="r"/>
            <a:r>
              <a:rPr lang="hu-HU" sz="3100">
                <a:solidFill>
                  <a:srgbClr val="FFFFFF"/>
                </a:solidFill>
              </a:rPr>
              <a:t>Épületüzemeltetés </a:t>
            </a:r>
          </a:p>
        </p:txBody>
      </p:sp>
      <p:sp>
        <p:nvSpPr>
          <p:cNvPr id="3" name="Tartalom helye 2">
            <a:extLst>
              <a:ext uri="{FF2B5EF4-FFF2-40B4-BE49-F238E27FC236}">
                <a16:creationId xmlns:a16="http://schemas.microsoft.com/office/drawing/2014/main" id="{96233D17-ABF8-4C22-B132-439549A29F96}"/>
              </a:ext>
            </a:extLst>
          </p:cNvPr>
          <p:cNvSpPr>
            <a:spLocks noGrp="1"/>
          </p:cNvSpPr>
          <p:nvPr>
            <p:ph idx="1"/>
          </p:nvPr>
        </p:nvSpPr>
        <p:spPr>
          <a:xfrm>
            <a:off x="4810259" y="649480"/>
            <a:ext cx="6555347" cy="5546047"/>
          </a:xfrm>
        </p:spPr>
        <p:txBody>
          <a:bodyPr anchor="ctr">
            <a:normAutofit/>
          </a:bodyPr>
          <a:lstStyle/>
          <a:p>
            <a:r>
              <a:rPr lang="hu-HU" sz="2000"/>
              <a:t>Potenciális szerepe van a BIM alkalmazásának a létesítmény üzemeltetésben, mint </a:t>
            </a:r>
          </a:p>
          <a:p>
            <a:r>
              <a:rPr lang="hu-HU" sz="2000"/>
              <a:t>értékes építési dokumentáció, minőség ellenőrzés, szolgáltatásokkal kapcsolatos információk </a:t>
            </a:r>
          </a:p>
          <a:p>
            <a:r>
              <a:rPr lang="hu-HU" sz="2000"/>
              <a:t>kezelése, különböző területek értékelése és ellenőrzése, energia menedzsment, helyiség </a:t>
            </a:r>
          </a:p>
          <a:p>
            <a:r>
              <a:rPr lang="hu-HU" sz="2000"/>
              <a:t>nyilvántartás, vészhelyzet menedzsment. </a:t>
            </a:r>
          </a:p>
          <a:p>
            <a:r>
              <a:rPr lang="hu-HU" sz="2000"/>
              <a:t>Különböző mért adatok integrálása a modellbe (energia fogyasztás, szennyvíz, üzemeltetési költségek, ) befolyásolhatja a fenttarthatósági rátát. </a:t>
            </a:r>
          </a:p>
          <a:p>
            <a:r>
              <a:rPr lang="hu-HU" sz="2000"/>
              <a:t>A BIM modellből kinyerhető mennyiségkimutatás, költségvetés, ütemtervek (4D BIM), konszignáció... stb. </a:t>
            </a:r>
          </a:p>
        </p:txBody>
      </p:sp>
      <p:pic>
        <p:nvPicPr>
          <p:cNvPr id="11" name="Kép 10" descr="A képen szöveg, clipart, vektorgrafika látható&#10;&#10;Automatikusan generált leírás">
            <a:extLst>
              <a:ext uri="{FF2B5EF4-FFF2-40B4-BE49-F238E27FC236}">
                <a16:creationId xmlns:a16="http://schemas.microsoft.com/office/drawing/2014/main" id="{14D4A4D4-171B-4647-A8F5-C70CF2DB4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F9EE867C-F05E-47C0-83DC-FD4ED763709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E4478944-96D4-43D0-81A3-83823C5CD470}"/>
              </a:ext>
            </a:extLst>
          </p:cNvPr>
          <p:cNvSpPr>
            <a:spLocks noGrp="1"/>
          </p:cNvSpPr>
          <p:nvPr>
            <p:ph type="sldNum" sz="quarter" idx="12"/>
          </p:nvPr>
        </p:nvSpPr>
        <p:spPr/>
        <p:txBody>
          <a:bodyPr/>
          <a:lstStyle/>
          <a:p>
            <a:fld id="{B21332D6-23E1-476A-A412-822FBBA5E59B}" type="slidenum">
              <a:rPr lang="hu-HU" smtClean="0"/>
              <a:t>39</a:t>
            </a:fld>
            <a:endParaRPr lang="hu-HU"/>
          </a:p>
        </p:txBody>
      </p:sp>
    </p:spTree>
    <p:extLst>
      <p:ext uri="{BB962C8B-B14F-4D97-AF65-F5344CB8AC3E}">
        <p14:creationId xmlns:p14="http://schemas.microsoft.com/office/powerpoint/2010/main" val="1178456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CBBE0BF0-B431-4C7E-9ED2-CF0FF2869C8A}"/>
              </a:ext>
            </a:extLst>
          </p:cNvPr>
          <p:cNvSpPr>
            <a:spLocks noGrp="1"/>
          </p:cNvSpPr>
          <p:nvPr>
            <p:ph type="title"/>
          </p:nvPr>
        </p:nvSpPr>
        <p:spPr>
          <a:xfrm>
            <a:off x="466722" y="649480"/>
            <a:ext cx="3201366" cy="5697131"/>
          </a:xfrm>
        </p:spPr>
        <p:txBody>
          <a:bodyPr anchor="ctr">
            <a:normAutofit/>
          </a:bodyPr>
          <a:lstStyle/>
          <a:p>
            <a:pPr algn="r"/>
            <a:r>
              <a:rPr lang="hu-HU" sz="4000" dirty="0"/>
              <a:t>A tananyag a megvalósulási projektet támogató digitális megoldásokat tekinti át</a:t>
            </a:r>
          </a:p>
        </p:txBody>
      </p:sp>
      <p:sp>
        <p:nvSpPr>
          <p:cNvPr id="3" name="Tartalom helye 2">
            <a:extLst>
              <a:ext uri="{FF2B5EF4-FFF2-40B4-BE49-F238E27FC236}">
                <a16:creationId xmlns:a16="http://schemas.microsoft.com/office/drawing/2014/main" id="{12A6D9DC-FE93-4771-BDF2-492AA8D03629}"/>
              </a:ext>
            </a:extLst>
          </p:cNvPr>
          <p:cNvSpPr>
            <a:spLocks noGrp="1"/>
          </p:cNvSpPr>
          <p:nvPr>
            <p:ph idx="1"/>
          </p:nvPr>
        </p:nvSpPr>
        <p:spPr>
          <a:xfrm>
            <a:off x="4810259" y="649480"/>
            <a:ext cx="6555347" cy="5546047"/>
          </a:xfrm>
        </p:spPr>
        <p:txBody>
          <a:bodyPr anchor="ctr">
            <a:normAutofit/>
          </a:bodyPr>
          <a:lstStyle/>
          <a:p>
            <a:r>
              <a:rPr lang="hu-HU" sz="2000"/>
              <a:t>Az projekt tervezés során előállt a 2D terv és a 3D terv, valamint a költségvetés. </a:t>
            </a:r>
          </a:p>
          <a:p>
            <a:r>
              <a:rPr lang="hu-HU" sz="2000"/>
              <a:t>A megvalósulást támogató projekt tervezéséhez, a projekt tervhez fontos </a:t>
            </a:r>
          </a:p>
          <a:p>
            <a:pPr lvl="1"/>
            <a:r>
              <a:rPr lang="hu-HU" sz="2000" dirty="0"/>
              <a:t>a beruházás folyamatának tervezése, </a:t>
            </a:r>
          </a:p>
          <a:p>
            <a:pPr lvl="1"/>
            <a:r>
              <a:rPr lang="hu-HU" sz="2000" dirty="0"/>
              <a:t>a szükséges szakipari munkák meghatározása, egymásra épülése,</a:t>
            </a:r>
          </a:p>
          <a:p>
            <a:pPr lvl="1"/>
            <a:r>
              <a:rPr lang="hu-HU" sz="2000" dirty="0"/>
              <a:t>az ütközési pontok meghatározása,</a:t>
            </a:r>
          </a:p>
          <a:p>
            <a:pPr lvl="1"/>
            <a:r>
              <a:rPr lang="hu-HU" sz="2000" dirty="0"/>
              <a:t>az ütemezés lebontása,</a:t>
            </a:r>
          </a:p>
          <a:p>
            <a:pPr lvl="1"/>
            <a:r>
              <a:rPr lang="hu-HU" sz="2000" dirty="0"/>
              <a:t>anyagáram meghatározása,</a:t>
            </a:r>
          </a:p>
          <a:p>
            <a:pPr lvl="1"/>
            <a:r>
              <a:rPr lang="hu-HU" sz="2000" dirty="0"/>
              <a:t>a hulladék gazdálkodás,</a:t>
            </a:r>
          </a:p>
          <a:p>
            <a:pPr lvl="1"/>
            <a:r>
              <a:rPr lang="hu-HU" sz="2000" dirty="0"/>
              <a:t>valamint a kockázatok felmérése, kezelésének megtervezése. </a:t>
            </a:r>
          </a:p>
          <a:p>
            <a:r>
              <a:rPr lang="hu-HU" sz="2000"/>
              <a:t>A digitális eszközök, megoldások biztosítják az alap adatkészlet integrált kezelését, az egyes folyamat elemekből előálló adatok integrált kezelését, az adatrögzítésből eredő kockázatok csökkentését.</a:t>
            </a:r>
          </a:p>
        </p:txBody>
      </p:sp>
      <p:pic>
        <p:nvPicPr>
          <p:cNvPr id="17" name="Kép 16" descr="A képen szöveg, clipart, vektorgrafika látható&#10;&#10;Automatikusan generált leírás">
            <a:extLst>
              <a:ext uri="{FF2B5EF4-FFF2-40B4-BE49-F238E27FC236}">
                <a16:creationId xmlns:a16="http://schemas.microsoft.com/office/drawing/2014/main" id="{C8A52829-A129-43E2-9000-DDB06DF2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3EED7983-D3C2-4B14-8A0D-B580A65DD83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A2871655-2329-43FB-A242-86A4DABBBC5B}"/>
              </a:ext>
            </a:extLst>
          </p:cNvPr>
          <p:cNvSpPr>
            <a:spLocks noGrp="1"/>
          </p:cNvSpPr>
          <p:nvPr>
            <p:ph type="sldNum" sz="quarter" idx="12"/>
          </p:nvPr>
        </p:nvSpPr>
        <p:spPr/>
        <p:txBody>
          <a:bodyPr/>
          <a:lstStyle/>
          <a:p>
            <a:fld id="{B21332D6-23E1-476A-A412-822FBBA5E59B}" type="slidenum">
              <a:rPr lang="hu-HU" smtClean="0"/>
              <a:t>4</a:t>
            </a:fld>
            <a:endParaRPr lang="hu-HU"/>
          </a:p>
        </p:txBody>
      </p:sp>
    </p:spTree>
    <p:extLst>
      <p:ext uri="{BB962C8B-B14F-4D97-AF65-F5344CB8AC3E}">
        <p14:creationId xmlns:p14="http://schemas.microsoft.com/office/powerpoint/2010/main" val="1128187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67468D6B-632F-4921-BD5B-37F988093CAF}"/>
              </a:ext>
            </a:extLst>
          </p:cNvPr>
          <p:cNvSpPr>
            <a:spLocks noGrp="1"/>
          </p:cNvSpPr>
          <p:nvPr>
            <p:ph type="title"/>
          </p:nvPr>
        </p:nvSpPr>
        <p:spPr>
          <a:xfrm>
            <a:off x="466722" y="586855"/>
            <a:ext cx="3201366" cy="3387497"/>
          </a:xfrm>
        </p:spPr>
        <p:txBody>
          <a:bodyPr anchor="b">
            <a:normAutofit/>
          </a:bodyPr>
          <a:lstStyle/>
          <a:p>
            <a:pPr algn="r"/>
            <a:r>
              <a:rPr lang="hu-HU" sz="3400">
                <a:solidFill>
                  <a:srgbClr val="FFFFFF"/>
                </a:solidFill>
              </a:rPr>
              <a:t>Ütközésvizsgálat </a:t>
            </a:r>
          </a:p>
        </p:txBody>
      </p:sp>
      <p:sp>
        <p:nvSpPr>
          <p:cNvPr id="3" name="Tartalom helye 2">
            <a:extLst>
              <a:ext uri="{FF2B5EF4-FFF2-40B4-BE49-F238E27FC236}">
                <a16:creationId xmlns:a16="http://schemas.microsoft.com/office/drawing/2014/main" id="{8C7C96C9-59CB-4D77-961A-AC2A8EDF5E63}"/>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hu-HU" sz="2000"/>
              <a:t>Az BIM rendszerek kiegészítéseként megjelenő ütközésvizsgálat célja a tervhibák észlelése a tervdokumentációkban, illetve a változások pontos nyomon követésének biztosítása. </a:t>
            </a:r>
          </a:p>
          <a:p>
            <a:r>
              <a:rPr lang="hu-HU" sz="2000"/>
              <a:t>Az ütközés vizsgálat történhet például az épületről felmért pontfelhő és a dokumentációk alapján megépült digitális modell összehasonlításával. </a:t>
            </a:r>
          </a:p>
          <a:p>
            <a:r>
              <a:rPr lang="hu-HU" sz="2000"/>
              <a:t>Ezt különböző kiegészítő szoftverek segítik, amelyeknél különböző vizsgálati megkötéseket lehet beállítani, mint például egymásba metszések kimutatás, egymáson belüliségek kimutatása, szükséges védőtávolságon belüliség kimutatása. </a:t>
            </a:r>
          </a:p>
          <a:p>
            <a:r>
              <a:rPr lang="hu-HU" sz="2000"/>
              <a:t>Az eljárás elég gyors, lehetőség van minden új tervváltozat ellenőrzésének elvégzésére, folyamatos tervszolgáltatás esetén. </a:t>
            </a:r>
          </a:p>
          <a:p>
            <a:r>
              <a:rPr lang="hu-HU" sz="2000"/>
              <a:t>Ezáltal egyszerűen ellenőrizhetővé válik a hibák kijavításának megtörténte, illetve ennek hatásai. </a:t>
            </a:r>
          </a:p>
        </p:txBody>
      </p:sp>
      <p:pic>
        <p:nvPicPr>
          <p:cNvPr id="11" name="Kép 10" descr="A képen szöveg, clipart, vektorgrafika látható&#10;&#10;Automatikusan generált leírás">
            <a:extLst>
              <a:ext uri="{FF2B5EF4-FFF2-40B4-BE49-F238E27FC236}">
                <a16:creationId xmlns:a16="http://schemas.microsoft.com/office/drawing/2014/main" id="{4C98311D-F66E-4F8D-A220-F3AF8CFD38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84D27B9B-467C-41B9-84AA-8D022670E10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9C6F228E-1E62-49C1-9602-EC7F3A0794C0}"/>
              </a:ext>
            </a:extLst>
          </p:cNvPr>
          <p:cNvSpPr>
            <a:spLocks noGrp="1"/>
          </p:cNvSpPr>
          <p:nvPr>
            <p:ph type="sldNum" sz="quarter" idx="12"/>
          </p:nvPr>
        </p:nvSpPr>
        <p:spPr/>
        <p:txBody>
          <a:bodyPr/>
          <a:lstStyle/>
          <a:p>
            <a:fld id="{B21332D6-23E1-476A-A412-822FBBA5E59B}" type="slidenum">
              <a:rPr lang="hu-HU" smtClean="0"/>
              <a:t>40</a:t>
            </a:fld>
            <a:endParaRPr lang="hu-HU"/>
          </a:p>
        </p:txBody>
      </p:sp>
    </p:spTree>
    <p:extLst>
      <p:ext uri="{BB962C8B-B14F-4D97-AF65-F5344CB8AC3E}">
        <p14:creationId xmlns:p14="http://schemas.microsoft.com/office/powerpoint/2010/main" val="1314363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DDA15922-50EA-4F01-9E5B-6AEC09329949}"/>
              </a:ext>
            </a:extLst>
          </p:cNvPr>
          <p:cNvSpPr>
            <a:spLocks noGrp="1"/>
          </p:cNvSpPr>
          <p:nvPr>
            <p:ph type="title"/>
          </p:nvPr>
        </p:nvSpPr>
        <p:spPr>
          <a:xfrm>
            <a:off x="466722" y="586855"/>
            <a:ext cx="3201366" cy="3387497"/>
          </a:xfrm>
        </p:spPr>
        <p:txBody>
          <a:bodyPr anchor="b">
            <a:normAutofit/>
          </a:bodyPr>
          <a:lstStyle/>
          <a:p>
            <a:pPr algn="r"/>
            <a:r>
              <a:rPr lang="hu-HU" sz="4000" dirty="0">
                <a:solidFill>
                  <a:srgbClr val="FFFFFF"/>
                </a:solidFill>
              </a:rPr>
              <a:t>Bontási munkálatok </a:t>
            </a:r>
          </a:p>
        </p:txBody>
      </p:sp>
      <p:sp>
        <p:nvSpPr>
          <p:cNvPr id="3" name="Tartalom helye 2">
            <a:extLst>
              <a:ext uri="{FF2B5EF4-FFF2-40B4-BE49-F238E27FC236}">
                <a16:creationId xmlns:a16="http://schemas.microsoft.com/office/drawing/2014/main" id="{80368561-7BFC-4AD3-A1D8-901A5093E09D}"/>
              </a:ext>
            </a:extLst>
          </p:cNvPr>
          <p:cNvSpPr>
            <a:spLocks noGrp="1"/>
          </p:cNvSpPr>
          <p:nvPr>
            <p:ph idx="1"/>
          </p:nvPr>
        </p:nvSpPr>
        <p:spPr>
          <a:xfrm>
            <a:off x="4810259" y="649480"/>
            <a:ext cx="6555347" cy="5546047"/>
          </a:xfrm>
        </p:spPr>
        <p:txBody>
          <a:bodyPr anchor="ctr">
            <a:normAutofit/>
          </a:bodyPr>
          <a:lstStyle/>
          <a:p>
            <a:r>
              <a:rPr lang="hu-HU" sz="2000"/>
              <a:t>A bontási fázisban is hasznos lehet egy jól felépített, szerkezetileg helyes BIM modell, hogy csökkentse a hibákat és a pénzügyi kockázatokat (ütemezés, költségszámítás, építési törmelék kezelése, bontási művelet optimalizálása, információ menedzsment).</a:t>
            </a:r>
          </a:p>
          <a:p>
            <a:r>
              <a:rPr lang="hu-HU" sz="2000"/>
              <a:t>Jelenleg csak nagyon kevés BIM modellt használnak bontás tervezésére, összeomlás analízisre. </a:t>
            </a:r>
          </a:p>
          <a:p>
            <a:r>
              <a:rPr lang="hu-HU" sz="2000"/>
              <a:t>A BIM modell nagyban segítheti az újrahasznosítható anyagok kiszűrését, azok mennyiségének számítását is egy BIM modell. </a:t>
            </a:r>
          </a:p>
          <a:p>
            <a:r>
              <a:rPr lang="hu-HU" sz="2000"/>
              <a:t>BIM a létesítmény üzemeltetés és a bontás területén még nem általánosan elterjedt módszer, de a jövőben a jelentősége vitathatatlan. </a:t>
            </a:r>
          </a:p>
        </p:txBody>
      </p:sp>
      <p:pic>
        <p:nvPicPr>
          <p:cNvPr id="13" name="Kép 12" descr="A képen szöveg, clipart, vektorgrafika látható&#10;&#10;Automatikusan generált leírás">
            <a:extLst>
              <a:ext uri="{FF2B5EF4-FFF2-40B4-BE49-F238E27FC236}">
                <a16:creationId xmlns:a16="http://schemas.microsoft.com/office/drawing/2014/main" id="{EE67D7C3-6C3D-428A-9FE2-1F16C0EB6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4">
            <a:extLst>
              <a:ext uri="{FF2B5EF4-FFF2-40B4-BE49-F238E27FC236}">
                <a16:creationId xmlns:a16="http://schemas.microsoft.com/office/drawing/2014/main" id="{B7BEFBB1-7E16-4312-BB6A-A2BA6D25C77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AFC7C75A-B872-43BB-B5FF-F7DFF6110A8D}"/>
              </a:ext>
            </a:extLst>
          </p:cNvPr>
          <p:cNvSpPr>
            <a:spLocks noGrp="1"/>
          </p:cNvSpPr>
          <p:nvPr>
            <p:ph type="sldNum" sz="quarter" idx="12"/>
          </p:nvPr>
        </p:nvSpPr>
        <p:spPr/>
        <p:txBody>
          <a:bodyPr/>
          <a:lstStyle/>
          <a:p>
            <a:fld id="{B21332D6-23E1-476A-A412-822FBBA5E59B}" type="slidenum">
              <a:rPr lang="hu-HU" smtClean="0"/>
              <a:t>41</a:t>
            </a:fld>
            <a:endParaRPr lang="hu-HU"/>
          </a:p>
        </p:txBody>
      </p:sp>
    </p:spTree>
    <p:extLst>
      <p:ext uri="{BB962C8B-B14F-4D97-AF65-F5344CB8AC3E}">
        <p14:creationId xmlns:p14="http://schemas.microsoft.com/office/powerpoint/2010/main" val="19465923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DDA15922-50EA-4F01-9E5B-6AEC09329949}"/>
              </a:ext>
            </a:extLst>
          </p:cNvPr>
          <p:cNvSpPr>
            <a:spLocks noGrp="1"/>
          </p:cNvSpPr>
          <p:nvPr>
            <p:ph type="title"/>
          </p:nvPr>
        </p:nvSpPr>
        <p:spPr>
          <a:xfrm>
            <a:off x="466722" y="586855"/>
            <a:ext cx="3201366" cy="3387497"/>
          </a:xfrm>
        </p:spPr>
        <p:txBody>
          <a:bodyPr anchor="b">
            <a:normAutofit/>
          </a:bodyPr>
          <a:lstStyle/>
          <a:p>
            <a:pPr algn="r"/>
            <a:r>
              <a:rPr lang="hu-HU" sz="4000" dirty="0">
                <a:solidFill>
                  <a:srgbClr val="FFFFFF"/>
                </a:solidFill>
              </a:rPr>
              <a:t>Energetikai tervezés </a:t>
            </a:r>
          </a:p>
        </p:txBody>
      </p:sp>
      <p:sp>
        <p:nvSpPr>
          <p:cNvPr id="3" name="Tartalom helye 2">
            <a:extLst>
              <a:ext uri="{FF2B5EF4-FFF2-40B4-BE49-F238E27FC236}">
                <a16:creationId xmlns:a16="http://schemas.microsoft.com/office/drawing/2014/main" id="{80368561-7BFC-4AD3-A1D8-901A5093E09D}"/>
              </a:ext>
            </a:extLst>
          </p:cNvPr>
          <p:cNvSpPr>
            <a:spLocks noGrp="1"/>
          </p:cNvSpPr>
          <p:nvPr>
            <p:ph idx="1"/>
          </p:nvPr>
        </p:nvSpPr>
        <p:spPr>
          <a:xfrm>
            <a:off x="4810259" y="649480"/>
            <a:ext cx="6555347" cy="5546047"/>
          </a:xfrm>
        </p:spPr>
        <p:txBody>
          <a:bodyPr anchor="ctr">
            <a:normAutofit/>
          </a:bodyPr>
          <a:lstStyle/>
          <a:p>
            <a:r>
              <a:rPr lang="hu-HU" sz="2000" dirty="0"/>
              <a:t>A BIM modellek használatával (és a megfelelő adatok feltöltésével) jól mérhető, hogy mennyi energiát fogyaszt el az épület a kivitelezése és üzemeltetése alatt,</a:t>
            </a:r>
          </a:p>
          <a:p>
            <a:r>
              <a:rPr lang="hu-HU" sz="2000" dirty="0"/>
              <a:t>ezen adatok vizsgálatával célzott és hatékony energiacsökkentési modelleket lehet kialakítani, így energiafelhasználás szempontjából könnyen kiválasztható az optimális épületforma, anyag és kivitelezési módszertan.</a:t>
            </a:r>
          </a:p>
          <a:p>
            <a:r>
              <a:rPr lang="hu-HU" sz="2000" i="1" dirty="0"/>
              <a:t>Példa.: Egy lakóház födém feletti, úsztatott padló aljazát el lehet készíteni száraz (szerelt) és vizes technológiával is. A vizes technológiához több alapanyagot kell a helyszínre szállítani (viszont előállításuk és bekerülési költségük olcsóbb), a helyszínen több munka van vele és nagyobb az áram és vízfelhasználást (majd szükség szerint a szárítás, szellőztetés). A szerelt aljzat estén az előkészítés drágább és több energiát használ fel, viszont a helyszíni szerelés gyorsabb és kevesebb energiát (jellemzően csak áramot) használ el. </a:t>
            </a:r>
          </a:p>
        </p:txBody>
      </p:sp>
      <p:pic>
        <p:nvPicPr>
          <p:cNvPr id="11" name="Kép 10" descr="A képen szöveg, clipart, vektorgrafika látható&#10;&#10;Automatikusan generált leírás">
            <a:extLst>
              <a:ext uri="{FF2B5EF4-FFF2-40B4-BE49-F238E27FC236}">
                <a16:creationId xmlns:a16="http://schemas.microsoft.com/office/drawing/2014/main" id="{88B93DDC-F393-4EB8-B532-AA1BB196E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AADE1A80-6A14-4A7A-B431-350655925B4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BA9FC716-E3A0-4DC7-A3E5-1DD446781530}"/>
              </a:ext>
            </a:extLst>
          </p:cNvPr>
          <p:cNvSpPr>
            <a:spLocks noGrp="1"/>
          </p:cNvSpPr>
          <p:nvPr>
            <p:ph type="sldNum" sz="quarter" idx="12"/>
          </p:nvPr>
        </p:nvSpPr>
        <p:spPr/>
        <p:txBody>
          <a:bodyPr/>
          <a:lstStyle/>
          <a:p>
            <a:fld id="{B21332D6-23E1-476A-A412-822FBBA5E59B}" type="slidenum">
              <a:rPr lang="hu-HU" smtClean="0"/>
              <a:t>42</a:t>
            </a:fld>
            <a:endParaRPr lang="hu-HU"/>
          </a:p>
        </p:txBody>
      </p:sp>
    </p:spTree>
    <p:extLst>
      <p:ext uri="{BB962C8B-B14F-4D97-AF65-F5344CB8AC3E}">
        <p14:creationId xmlns:p14="http://schemas.microsoft.com/office/powerpoint/2010/main" val="14895561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artalom helye 1">
            <a:extLst>
              <a:ext uri="{FF2B5EF4-FFF2-40B4-BE49-F238E27FC236}">
                <a16:creationId xmlns:a16="http://schemas.microsoft.com/office/drawing/2014/main" id="{B551BCDA-E056-474A-B54D-62C91874171D}"/>
              </a:ext>
            </a:extLst>
          </p:cNvPr>
          <p:cNvSpPr>
            <a:spLocks noGrp="1"/>
          </p:cNvSpPr>
          <p:nvPr>
            <p:ph idx="1"/>
          </p:nvPr>
        </p:nvSpPr>
        <p:spPr>
          <a:xfrm>
            <a:off x="4587942" y="5404103"/>
            <a:ext cx="7418129" cy="1229481"/>
          </a:xfrm>
        </p:spPr>
        <p:txBody>
          <a:bodyPr anchor="ctr">
            <a:normAutofit/>
          </a:bodyPr>
          <a:lstStyle/>
          <a:p>
            <a:pPr marL="0" indent="0" algn="ctr">
              <a:buNone/>
            </a:pPr>
            <a:r>
              <a:rPr lang="hu-HU" sz="1600" b="1" dirty="0"/>
              <a:t>Összességében tehát a BIM szemléletmódú tervezés, kivitelezés és menedzsment a kezdeti nagyobb befektetett tervezési erőforrásért cserébe egy könnyen kezelhető, vizualizált épület-menedzsment rendszert ad az kivitelező és üzemeltető kezébe, amelyből az érintettek számára a szükséges információk extra ráfordítás nélkül kinyerhetők. </a:t>
            </a:r>
          </a:p>
        </p:txBody>
      </p:sp>
      <p:pic>
        <p:nvPicPr>
          <p:cNvPr id="11" name="Kép 10" descr="A képen szöveg, clipart, vektorgrafika látható&#10;&#10;Automatikusan generált leírás">
            <a:extLst>
              <a:ext uri="{FF2B5EF4-FFF2-40B4-BE49-F238E27FC236}">
                <a16:creationId xmlns:a16="http://schemas.microsoft.com/office/drawing/2014/main" id="{CC11C794-6DDA-4C86-A2BE-99255664D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2F901AEF-F0D2-4B16-9DEF-394596A8F3F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044C72F8-D61B-4AEC-85FE-516D6737A182}"/>
              </a:ext>
            </a:extLst>
          </p:cNvPr>
          <p:cNvSpPr>
            <a:spLocks noGrp="1"/>
          </p:cNvSpPr>
          <p:nvPr>
            <p:ph type="sldNum" sz="quarter" idx="12"/>
          </p:nvPr>
        </p:nvSpPr>
        <p:spPr/>
        <p:txBody>
          <a:bodyPr/>
          <a:lstStyle/>
          <a:p>
            <a:fld id="{B21332D6-23E1-476A-A412-822FBBA5E59B}" type="slidenum">
              <a:rPr lang="hu-HU" smtClean="0"/>
              <a:t>43</a:t>
            </a:fld>
            <a:endParaRPr lang="hu-HU"/>
          </a:p>
        </p:txBody>
      </p:sp>
      <p:sp>
        <p:nvSpPr>
          <p:cNvPr id="15" name="Rectangle 14">
            <a:extLst>
              <a:ext uri="{FF2B5EF4-FFF2-40B4-BE49-F238E27FC236}">
                <a16:creationId xmlns:a16="http://schemas.microsoft.com/office/drawing/2014/main" id="{333B90C0-A181-4984-BBB5-6AB90E0FDEFA}"/>
              </a:ext>
            </a:extLst>
          </p:cNvPr>
          <p:cNvSpPr/>
          <p:nvPr/>
        </p:nvSpPr>
        <p:spPr>
          <a:xfrm>
            <a:off x="4641754" y="1024773"/>
            <a:ext cx="7364317" cy="1150505"/>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Virtuális modellt építését teszi lehetővé, ami egyben kezeli és koordinálja a különböző szakági terveket (pl. építészet, gépészet, elektromosság, tartószerkezet). A modellhez az épület dimenzióin túl további adatok is hozzárendelhetők, mint a beépített anyagok, típusa, minősége, költsége, szavatossága</a:t>
            </a:r>
          </a:p>
        </p:txBody>
      </p:sp>
      <p:sp>
        <p:nvSpPr>
          <p:cNvPr id="17" name="Tartalom helye 1">
            <a:extLst>
              <a:ext uri="{FF2B5EF4-FFF2-40B4-BE49-F238E27FC236}">
                <a16:creationId xmlns:a16="http://schemas.microsoft.com/office/drawing/2014/main" id="{6A1D8E67-5D95-4F0D-9572-6B8CD94A378F}"/>
              </a:ext>
            </a:extLst>
          </p:cNvPr>
          <p:cNvSpPr txBox="1">
            <a:spLocks/>
          </p:cNvSpPr>
          <p:nvPr/>
        </p:nvSpPr>
        <p:spPr>
          <a:xfrm>
            <a:off x="4638706" y="787540"/>
            <a:ext cx="2950814"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Building </a:t>
            </a:r>
            <a:r>
              <a:rPr lang="hu-HU" sz="1600" b="1" dirty="0" err="1">
                <a:solidFill>
                  <a:schemeClr val="bg1"/>
                </a:solidFill>
              </a:rPr>
              <a:t>Information</a:t>
            </a:r>
            <a:r>
              <a:rPr lang="hu-HU" sz="1600" b="1" dirty="0">
                <a:solidFill>
                  <a:schemeClr val="bg1"/>
                </a:solidFill>
              </a:rPr>
              <a:t> </a:t>
            </a:r>
            <a:r>
              <a:rPr lang="hu-HU" sz="1600" b="1" dirty="0" err="1">
                <a:solidFill>
                  <a:schemeClr val="bg1"/>
                </a:solidFill>
              </a:rPr>
              <a:t>Modeling</a:t>
            </a:r>
            <a:endParaRPr lang="hu-HU" sz="1600" b="1" dirty="0">
              <a:solidFill>
                <a:schemeClr val="bg1"/>
              </a:solidFill>
            </a:endParaRPr>
          </a:p>
        </p:txBody>
      </p:sp>
      <p:sp>
        <p:nvSpPr>
          <p:cNvPr id="21" name="Rectangle 20">
            <a:extLst>
              <a:ext uri="{FF2B5EF4-FFF2-40B4-BE49-F238E27FC236}">
                <a16:creationId xmlns:a16="http://schemas.microsoft.com/office/drawing/2014/main" id="{B4925672-DF03-444C-8562-31416FFA334B}"/>
              </a:ext>
            </a:extLst>
          </p:cNvPr>
          <p:cNvSpPr/>
          <p:nvPr/>
        </p:nvSpPr>
        <p:spPr>
          <a:xfrm>
            <a:off x="4638706" y="2801183"/>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Tetszőleges számú nézet (alaprajz, metszet, homlokzat, részlet) lekérhető a tervezés szakaszában, mind prezentációs (döntés előkészítése), mind a kivitelezést segítő céllal</a:t>
            </a:r>
          </a:p>
        </p:txBody>
      </p:sp>
      <p:sp>
        <p:nvSpPr>
          <p:cNvPr id="19" name="Oval 18">
            <a:extLst>
              <a:ext uri="{FF2B5EF4-FFF2-40B4-BE49-F238E27FC236}">
                <a16:creationId xmlns:a16="http://schemas.microsoft.com/office/drawing/2014/main" id="{C663E788-FC86-423B-8632-E31059A777FC}"/>
              </a:ext>
            </a:extLst>
          </p:cNvPr>
          <p:cNvSpPr/>
          <p:nvPr/>
        </p:nvSpPr>
        <p:spPr>
          <a:xfrm>
            <a:off x="4501845" y="2605724"/>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1</a:t>
            </a:r>
          </a:p>
        </p:txBody>
      </p:sp>
      <p:sp>
        <p:nvSpPr>
          <p:cNvPr id="22" name="Rectangle 21">
            <a:extLst>
              <a:ext uri="{FF2B5EF4-FFF2-40B4-BE49-F238E27FC236}">
                <a16:creationId xmlns:a16="http://schemas.microsoft.com/office/drawing/2014/main" id="{6EC8568C-CD75-4D8B-9F47-A620CD88B0E8}"/>
              </a:ext>
            </a:extLst>
          </p:cNvPr>
          <p:cNvSpPr/>
          <p:nvPr/>
        </p:nvSpPr>
        <p:spPr>
          <a:xfrm>
            <a:off x="7227200" y="2794485"/>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Kinyerhetők az épület mennyiségei, így költségei előre beállított paraméterek mentén, mindezt úgy, hogy kövesse a tervezés közbeni változásokat</a:t>
            </a:r>
          </a:p>
        </p:txBody>
      </p:sp>
      <p:sp>
        <p:nvSpPr>
          <p:cNvPr id="23" name="Rectangle 22">
            <a:extLst>
              <a:ext uri="{FF2B5EF4-FFF2-40B4-BE49-F238E27FC236}">
                <a16:creationId xmlns:a16="http://schemas.microsoft.com/office/drawing/2014/main" id="{6D448A42-9874-4181-A9F7-53E505C35DC7}"/>
              </a:ext>
            </a:extLst>
          </p:cNvPr>
          <p:cNvSpPr/>
          <p:nvPr/>
        </p:nvSpPr>
        <p:spPr>
          <a:xfrm>
            <a:off x="9815694" y="2794485"/>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Kinyerhető az épület megvalósult állapotának modellje, ami alapja lehet a CAFM rendszereknek</a:t>
            </a:r>
          </a:p>
        </p:txBody>
      </p:sp>
      <p:sp>
        <p:nvSpPr>
          <p:cNvPr id="24" name="Oval 23">
            <a:extLst>
              <a:ext uri="{FF2B5EF4-FFF2-40B4-BE49-F238E27FC236}">
                <a16:creationId xmlns:a16="http://schemas.microsoft.com/office/drawing/2014/main" id="{5347F3D8-71C0-4781-A689-F74A9C4D5D36}"/>
              </a:ext>
            </a:extLst>
          </p:cNvPr>
          <p:cNvSpPr/>
          <p:nvPr/>
        </p:nvSpPr>
        <p:spPr>
          <a:xfrm>
            <a:off x="7109786" y="2620940"/>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2</a:t>
            </a:r>
          </a:p>
        </p:txBody>
      </p:sp>
      <p:sp>
        <p:nvSpPr>
          <p:cNvPr id="25" name="Oval 24">
            <a:extLst>
              <a:ext uri="{FF2B5EF4-FFF2-40B4-BE49-F238E27FC236}">
                <a16:creationId xmlns:a16="http://schemas.microsoft.com/office/drawing/2014/main" id="{0223E9EC-D5CC-4BB5-A4E1-8EF33C7B5681}"/>
              </a:ext>
            </a:extLst>
          </p:cNvPr>
          <p:cNvSpPr/>
          <p:nvPr/>
        </p:nvSpPr>
        <p:spPr>
          <a:xfrm>
            <a:off x="9667555" y="2636183"/>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3</a:t>
            </a:r>
          </a:p>
        </p:txBody>
      </p:sp>
      <p:sp>
        <p:nvSpPr>
          <p:cNvPr id="26" name="Tartalom helye 1">
            <a:extLst>
              <a:ext uri="{FF2B5EF4-FFF2-40B4-BE49-F238E27FC236}">
                <a16:creationId xmlns:a16="http://schemas.microsoft.com/office/drawing/2014/main" id="{2566B7A4-BEF1-4B29-872E-FDEBC123108C}"/>
              </a:ext>
            </a:extLst>
          </p:cNvPr>
          <p:cNvSpPr txBox="1">
            <a:spLocks/>
          </p:cNvSpPr>
          <p:nvPr/>
        </p:nvSpPr>
        <p:spPr>
          <a:xfrm>
            <a:off x="4638706" y="2305300"/>
            <a:ext cx="7350094"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A jól épített BIM modell: </a:t>
            </a:r>
          </a:p>
        </p:txBody>
      </p:sp>
      <p:cxnSp>
        <p:nvCxnSpPr>
          <p:cNvPr id="6" name="Straight Connector 5">
            <a:extLst>
              <a:ext uri="{FF2B5EF4-FFF2-40B4-BE49-F238E27FC236}">
                <a16:creationId xmlns:a16="http://schemas.microsoft.com/office/drawing/2014/main" id="{9BB4DD4F-0FF6-4E22-AAC0-A410A48FE0EC}"/>
              </a:ext>
            </a:extLst>
          </p:cNvPr>
          <p:cNvCxnSpPr>
            <a:stCxn id="19" idx="7"/>
            <a:endCxn id="26" idx="2"/>
          </p:cNvCxnSpPr>
          <p:nvPr/>
        </p:nvCxnSpPr>
        <p:spPr>
          <a:xfrm flipV="1">
            <a:off x="4809539" y="2551677"/>
            <a:ext cx="3504214" cy="1068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2AB47B4-E400-4892-AADB-8726690AEB18}"/>
              </a:ext>
            </a:extLst>
          </p:cNvPr>
          <p:cNvCxnSpPr>
            <a:cxnSpLocks/>
            <a:stCxn id="24" idx="7"/>
            <a:endCxn id="26" idx="2"/>
          </p:cNvCxnSpPr>
          <p:nvPr/>
        </p:nvCxnSpPr>
        <p:spPr>
          <a:xfrm flipV="1">
            <a:off x="7417480" y="2551677"/>
            <a:ext cx="896273" cy="12205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8398908-1B86-41D5-8C63-97F9F86CBA62}"/>
              </a:ext>
            </a:extLst>
          </p:cNvPr>
          <p:cNvCxnSpPr>
            <a:cxnSpLocks/>
            <a:stCxn id="25" idx="1"/>
            <a:endCxn id="26" idx="2"/>
          </p:cNvCxnSpPr>
          <p:nvPr/>
        </p:nvCxnSpPr>
        <p:spPr>
          <a:xfrm flipH="1" flipV="1">
            <a:off x="8313753" y="2551677"/>
            <a:ext cx="1406594" cy="137298"/>
          </a:xfrm>
          <a:prstGeom prst="line">
            <a:avLst/>
          </a:prstGeom>
        </p:spPr>
        <p:style>
          <a:lnRef idx="1">
            <a:schemeClr val="accent1"/>
          </a:lnRef>
          <a:fillRef idx="0">
            <a:schemeClr val="accent1"/>
          </a:fillRef>
          <a:effectRef idx="0">
            <a:schemeClr val="accent1"/>
          </a:effectRef>
          <a:fontRef idx="minor">
            <a:schemeClr val="tx1"/>
          </a:fontRef>
        </p:style>
      </p:cxnSp>
      <p:sp>
        <p:nvSpPr>
          <p:cNvPr id="33" name="Cím 2">
            <a:extLst>
              <a:ext uri="{FF2B5EF4-FFF2-40B4-BE49-F238E27FC236}">
                <a16:creationId xmlns:a16="http://schemas.microsoft.com/office/drawing/2014/main" id="{A9074CC1-83BB-4CDC-B11D-CD6D7099570F}"/>
              </a:ext>
            </a:extLst>
          </p:cNvPr>
          <p:cNvSpPr txBox="1">
            <a:spLocks/>
          </p:cNvSpPr>
          <p:nvPr/>
        </p:nvSpPr>
        <p:spPr>
          <a:xfrm>
            <a:off x="0" y="1"/>
            <a:ext cx="4037826" cy="68478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4000" dirty="0">
                <a:solidFill>
                  <a:srgbClr val="FFFFFF"/>
                </a:solidFill>
              </a:rPr>
              <a:t>Összefoglaló</a:t>
            </a:r>
            <a:br>
              <a:rPr lang="hu-HU" sz="4000" dirty="0">
                <a:solidFill>
                  <a:srgbClr val="FFFFFF"/>
                </a:solidFill>
              </a:rPr>
            </a:br>
            <a:r>
              <a:rPr lang="hu-HU" sz="2000" dirty="0">
                <a:solidFill>
                  <a:srgbClr val="FFFFFF"/>
                </a:solidFill>
              </a:rPr>
              <a:t>[Building </a:t>
            </a:r>
            <a:r>
              <a:rPr lang="hu-HU" sz="2000" dirty="0" err="1">
                <a:solidFill>
                  <a:srgbClr val="FFFFFF"/>
                </a:solidFill>
              </a:rPr>
              <a:t>Information</a:t>
            </a:r>
            <a:r>
              <a:rPr lang="hu-HU" sz="2000" dirty="0">
                <a:solidFill>
                  <a:srgbClr val="FFFFFF"/>
                </a:solidFill>
              </a:rPr>
              <a:t> </a:t>
            </a:r>
            <a:r>
              <a:rPr lang="hu-HU" sz="2000" dirty="0" err="1">
                <a:solidFill>
                  <a:srgbClr val="FFFFFF"/>
                </a:solidFill>
              </a:rPr>
              <a:t>Modeling</a:t>
            </a:r>
            <a:r>
              <a:rPr lang="hu-HU" sz="2000" dirty="0">
                <a:solidFill>
                  <a:srgbClr val="FFFFFF"/>
                </a:solidFill>
              </a:rPr>
              <a:t>]</a:t>
            </a:r>
          </a:p>
        </p:txBody>
      </p:sp>
    </p:spTree>
    <p:extLst>
      <p:ext uri="{BB962C8B-B14F-4D97-AF65-F5344CB8AC3E}">
        <p14:creationId xmlns:p14="http://schemas.microsoft.com/office/powerpoint/2010/main" val="3138494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Kép 10" descr="A képen szöveg, clipart, vektorgrafika látható&#10;&#10;Automatikusan generált leírás">
            <a:extLst>
              <a:ext uri="{FF2B5EF4-FFF2-40B4-BE49-F238E27FC236}">
                <a16:creationId xmlns:a16="http://schemas.microsoft.com/office/drawing/2014/main" id="{DACA307C-1F42-444B-9ECD-005DBAEE1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3324E03E-253C-405B-8F4F-FFA7F0EDA6C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77604B0E-C50C-4B6B-A8D6-9BD67FD770FB}"/>
              </a:ext>
            </a:extLst>
          </p:cNvPr>
          <p:cNvSpPr>
            <a:spLocks noGrp="1"/>
          </p:cNvSpPr>
          <p:nvPr>
            <p:ph type="sldNum" sz="quarter" idx="12"/>
          </p:nvPr>
        </p:nvSpPr>
        <p:spPr/>
        <p:txBody>
          <a:bodyPr/>
          <a:lstStyle/>
          <a:p>
            <a:fld id="{B21332D6-23E1-476A-A412-822FBBA5E59B}" type="slidenum">
              <a:rPr lang="hu-HU" smtClean="0"/>
              <a:t>44</a:t>
            </a:fld>
            <a:endParaRPr lang="hu-HU"/>
          </a:p>
        </p:txBody>
      </p:sp>
      <p:sp>
        <p:nvSpPr>
          <p:cNvPr id="17" name="Rectangle 16">
            <a:extLst>
              <a:ext uri="{FF2B5EF4-FFF2-40B4-BE49-F238E27FC236}">
                <a16:creationId xmlns:a16="http://schemas.microsoft.com/office/drawing/2014/main" id="{342C9EA0-2677-423B-B7BD-8DB81BA333A1}"/>
              </a:ext>
            </a:extLst>
          </p:cNvPr>
          <p:cNvSpPr/>
          <p:nvPr/>
        </p:nvSpPr>
        <p:spPr>
          <a:xfrm>
            <a:off x="4555750" y="1148565"/>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Szerkezetelemzés fontossága: tartó- és épületszerkezetek megismerése, azért, hogy megfelelő kapcsolatot lehessen létesíteni az új és meglévő épületrész között</a:t>
            </a:r>
          </a:p>
        </p:txBody>
      </p:sp>
      <p:sp>
        <p:nvSpPr>
          <p:cNvPr id="9" name="Rectangle 8">
            <a:extLst>
              <a:ext uri="{FF2B5EF4-FFF2-40B4-BE49-F238E27FC236}">
                <a16:creationId xmlns:a16="http://schemas.microsoft.com/office/drawing/2014/main" id="{913C3E4E-FDAA-4F3B-8528-756E7CB996BC}"/>
              </a:ext>
            </a:extLst>
          </p:cNvPr>
          <p:cNvSpPr/>
          <p:nvPr/>
        </p:nvSpPr>
        <p:spPr>
          <a:xfrm>
            <a:off x="4555751" y="777941"/>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Épületbővítés</a:t>
            </a:r>
          </a:p>
        </p:txBody>
      </p:sp>
      <p:sp>
        <p:nvSpPr>
          <p:cNvPr id="19" name="Oval 18">
            <a:extLst>
              <a:ext uri="{FF2B5EF4-FFF2-40B4-BE49-F238E27FC236}">
                <a16:creationId xmlns:a16="http://schemas.microsoft.com/office/drawing/2014/main" id="{CF2A584B-41F6-415A-BDE9-AC37297A3557}"/>
              </a:ext>
            </a:extLst>
          </p:cNvPr>
          <p:cNvSpPr/>
          <p:nvPr/>
        </p:nvSpPr>
        <p:spPr>
          <a:xfrm>
            <a:off x="4403156" y="777941"/>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1</a:t>
            </a:r>
          </a:p>
        </p:txBody>
      </p:sp>
      <p:sp>
        <p:nvSpPr>
          <p:cNvPr id="25" name="Rectangle 24">
            <a:extLst>
              <a:ext uri="{FF2B5EF4-FFF2-40B4-BE49-F238E27FC236}">
                <a16:creationId xmlns:a16="http://schemas.microsoft.com/office/drawing/2014/main" id="{C5585969-D531-46C7-B50A-72829A8EEA68}"/>
              </a:ext>
            </a:extLst>
          </p:cNvPr>
          <p:cNvSpPr/>
          <p:nvPr/>
        </p:nvSpPr>
        <p:spPr>
          <a:xfrm>
            <a:off x="7058979" y="1143588"/>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Energia fogasztás, üzemeltetési költségek mérése és integrálása a modellbe. A modellből kinyerhető mennyiségkimutatás, költségvetés és ütemtervek.</a:t>
            </a:r>
          </a:p>
        </p:txBody>
      </p:sp>
      <p:sp>
        <p:nvSpPr>
          <p:cNvPr id="26" name="Rectangle 25">
            <a:extLst>
              <a:ext uri="{FF2B5EF4-FFF2-40B4-BE49-F238E27FC236}">
                <a16:creationId xmlns:a16="http://schemas.microsoft.com/office/drawing/2014/main" id="{7F9471F4-59DF-455E-8045-11C07A112E10}"/>
              </a:ext>
            </a:extLst>
          </p:cNvPr>
          <p:cNvSpPr/>
          <p:nvPr/>
        </p:nvSpPr>
        <p:spPr>
          <a:xfrm>
            <a:off x="7058980" y="772964"/>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Épületüzemeltetés</a:t>
            </a:r>
          </a:p>
        </p:txBody>
      </p:sp>
      <p:sp>
        <p:nvSpPr>
          <p:cNvPr id="27" name="Oval 26">
            <a:extLst>
              <a:ext uri="{FF2B5EF4-FFF2-40B4-BE49-F238E27FC236}">
                <a16:creationId xmlns:a16="http://schemas.microsoft.com/office/drawing/2014/main" id="{C5900F15-5DB7-4928-93D6-B83E84A75D71}"/>
              </a:ext>
            </a:extLst>
          </p:cNvPr>
          <p:cNvSpPr/>
          <p:nvPr/>
        </p:nvSpPr>
        <p:spPr>
          <a:xfrm>
            <a:off x="6906385" y="772964"/>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2</a:t>
            </a:r>
          </a:p>
        </p:txBody>
      </p:sp>
      <p:sp>
        <p:nvSpPr>
          <p:cNvPr id="28" name="Rectangle 27">
            <a:extLst>
              <a:ext uri="{FF2B5EF4-FFF2-40B4-BE49-F238E27FC236}">
                <a16:creationId xmlns:a16="http://schemas.microsoft.com/office/drawing/2014/main" id="{94F14293-F5FF-4F02-990F-822788B3E01B}"/>
              </a:ext>
            </a:extLst>
          </p:cNvPr>
          <p:cNvSpPr/>
          <p:nvPr/>
        </p:nvSpPr>
        <p:spPr>
          <a:xfrm>
            <a:off x="9614678" y="1148050"/>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A tervhibák észlelése a tervdokumentációban, illetve a változások pontos nyomon követése. A folyamatot különféle szoftverek is segítik. </a:t>
            </a:r>
          </a:p>
        </p:txBody>
      </p:sp>
      <p:sp>
        <p:nvSpPr>
          <p:cNvPr id="29" name="Rectangle 28">
            <a:extLst>
              <a:ext uri="{FF2B5EF4-FFF2-40B4-BE49-F238E27FC236}">
                <a16:creationId xmlns:a16="http://schemas.microsoft.com/office/drawing/2014/main" id="{44CBD47D-4DF4-4AA0-AAA8-B9A4190E88D2}"/>
              </a:ext>
            </a:extLst>
          </p:cNvPr>
          <p:cNvSpPr/>
          <p:nvPr/>
        </p:nvSpPr>
        <p:spPr>
          <a:xfrm>
            <a:off x="9614679" y="777426"/>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Ütközésvizsgálat</a:t>
            </a:r>
          </a:p>
        </p:txBody>
      </p:sp>
      <p:sp>
        <p:nvSpPr>
          <p:cNvPr id="30" name="Oval 29">
            <a:extLst>
              <a:ext uri="{FF2B5EF4-FFF2-40B4-BE49-F238E27FC236}">
                <a16:creationId xmlns:a16="http://schemas.microsoft.com/office/drawing/2014/main" id="{63DE3483-EC28-48BA-9412-FA5EDCC86630}"/>
              </a:ext>
            </a:extLst>
          </p:cNvPr>
          <p:cNvSpPr/>
          <p:nvPr/>
        </p:nvSpPr>
        <p:spPr>
          <a:xfrm>
            <a:off x="9462084" y="777426"/>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3</a:t>
            </a:r>
          </a:p>
        </p:txBody>
      </p:sp>
      <p:sp>
        <p:nvSpPr>
          <p:cNvPr id="31" name="Rectangle 30">
            <a:extLst>
              <a:ext uri="{FF2B5EF4-FFF2-40B4-BE49-F238E27FC236}">
                <a16:creationId xmlns:a16="http://schemas.microsoft.com/office/drawing/2014/main" id="{8D9F0A5A-DFDD-4720-8E78-70539FF8AC3B}"/>
              </a:ext>
            </a:extLst>
          </p:cNvPr>
          <p:cNvSpPr/>
          <p:nvPr/>
        </p:nvSpPr>
        <p:spPr>
          <a:xfrm>
            <a:off x="5729738" y="4183617"/>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Még nem elterjedt módszer, viszont bontási művelet optimalizációra, hiba és pénzügyi kockázatok kezelésére kezdték el használatát. </a:t>
            </a:r>
          </a:p>
        </p:txBody>
      </p:sp>
      <p:sp>
        <p:nvSpPr>
          <p:cNvPr id="32" name="Rectangle 31">
            <a:extLst>
              <a:ext uri="{FF2B5EF4-FFF2-40B4-BE49-F238E27FC236}">
                <a16:creationId xmlns:a16="http://schemas.microsoft.com/office/drawing/2014/main" id="{035E650A-7CB8-4A33-8B02-5AB3ABECC445}"/>
              </a:ext>
            </a:extLst>
          </p:cNvPr>
          <p:cNvSpPr/>
          <p:nvPr/>
        </p:nvSpPr>
        <p:spPr>
          <a:xfrm>
            <a:off x="5729739" y="3812993"/>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Bontási munkálatok</a:t>
            </a:r>
          </a:p>
        </p:txBody>
      </p:sp>
      <p:sp>
        <p:nvSpPr>
          <p:cNvPr id="33" name="Oval 32">
            <a:extLst>
              <a:ext uri="{FF2B5EF4-FFF2-40B4-BE49-F238E27FC236}">
                <a16:creationId xmlns:a16="http://schemas.microsoft.com/office/drawing/2014/main" id="{88D89C02-AEA0-49E8-9608-148740B6180B}"/>
              </a:ext>
            </a:extLst>
          </p:cNvPr>
          <p:cNvSpPr/>
          <p:nvPr/>
        </p:nvSpPr>
        <p:spPr>
          <a:xfrm>
            <a:off x="5577144" y="3812993"/>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4</a:t>
            </a:r>
          </a:p>
        </p:txBody>
      </p:sp>
      <p:sp>
        <p:nvSpPr>
          <p:cNvPr id="34" name="Rectangle 33">
            <a:extLst>
              <a:ext uri="{FF2B5EF4-FFF2-40B4-BE49-F238E27FC236}">
                <a16:creationId xmlns:a16="http://schemas.microsoft.com/office/drawing/2014/main" id="{6A22D51C-8636-4281-82DC-610E1B0E548A}"/>
              </a:ext>
            </a:extLst>
          </p:cNvPr>
          <p:cNvSpPr/>
          <p:nvPr/>
        </p:nvSpPr>
        <p:spPr>
          <a:xfrm>
            <a:off x="8727014" y="4183617"/>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Jól mérhető, hogy mennyi energiát fogyaszt el az épület a kivitelezése és üzemeltetése alatt, illetve alkalmas energiacsökkentési lehetőségek kiaknázásra.</a:t>
            </a:r>
          </a:p>
        </p:txBody>
      </p:sp>
      <p:sp>
        <p:nvSpPr>
          <p:cNvPr id="35" name="Rectangle 34">
            <a:extLst>
              <a:ext uri="{FF2B5EF4-FFF2-40B4-BE49-F238E27FC236}">
                <a16:creationId xmlns:a16="http://schemas.microsoft.com/office/drawing/2014/main" id="{6B5DBD71-D4F1-457D-BF37-BBE679095233}"/>
              </a:ext>
            </a:extLst>
          </p:cNvPr>
          <p:cNvSpPr/>
          <p:nvPr/>
        </p:nvSpPr>
        <p:spPr>
          <a:xfrm>
            <a:off x="8727015" y="3812993"/>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Energetikai tervezés</a:t>
            </a:r>
          </a:p>
        </p:txBody>
      </p:sp>
      <p:sp>
        <p:nvSpPr>
          <p:cNvPr id="36" name="Oval 35">
            <a:extLst>
              <a:ext uri="{FF2B5EF4-FFF2-40B4-BE49-F238E27FC236}">
                <a16:creationId xmlns:a16="http://schemas.microsoft.com/office/drawing/2014/main" id="{E2B08436-4D49-4358-9C77-3C5B5BA00C84}"/>
              </a:ext>
            </a:extLst>
          </p:cNvPr>
          <p:cNvSpPr/>
          <p:nvPr/>
        </p:nvSpPr>
        <p:spPr>
          <a:xfrm>
            <a:off x="8574420" y="3812993"/>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5</a:t>
            </a:r>
          </a:p>
        </p:txBody>
      </p:sp>
      <p:sp>
        <p:nvSpPr>
          <p:cNvPr id="38" name="Cím 2">
            <a:extLst>
              <a:ext uri="{FF2B5EF4-FFF2-40B4-BE49-F238E27FC236}">
                <a16:creationId xmlns:a16="http://schemas.microsoft.com/office/drawing/2014/main" id="{4885E7DA-AC8C-449B-AA9F-1BF2C068A1B1}"/>
              </a:ext>
            </a:extLst>
          </p:cNvPr>
          <p:cNvSpPr txBox="1">
            <a:spLocks/>
          </p:cNvSpPr>
          <p:nvPr/>
        </p:nvSpPr>
        <p:spPr>
          <a:xfrm>
            <a:off x="0" y="1"/>
            <a:ext cx="4037826" cy="68478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4000" dirty="0">
                <a:solidFill>
                  <a:srgbClr val="FFFFFF"/>
                </a:solidFill>
              </a:rPr>
              <a:t>Összefoglaló</a:t>
            </a:r>
            <a:br>
              <a:rPr lang="hu-HU" sz="4000" dirty="0">
                <a:solidFill>
                  <a:srgbClr val="FFFFFF"/>
                </a:solidFill>
              </a:rPr>
            </a:br>
            <a:r>
              <a:rPr lang="hu-HU" sz="2000" dirty="0">
                <a:solidFill>
                  <a:srgbClr val="FFFFFF"/>
                </a:solidFill>
              </a:rPr>
              <a:t>[BIM felhasználási területek]</a:t>
            </a:r>
          </a:p>
        </p:txBody>
      </p:sp>
    </p:spTree>
    <p:extLst>
      <p:ext uri="{BB962C8B-B14F-4D97-AF65-F5344CB8AC3E}">
        <p14:creationId xmlns:p14="http://schemas.microsoft.com/office/powerpoint/2010/main" val="41645367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artalom helye 1">
            <a:extLst>
              <a:ext uri="{FF2B5EF4-FFF2-40B4-BE49-F238E27FC236}">
                <a16:creationId xmlns:a16="http://schemas.microsoft.com/office/drawing/2014/main" id="{4AA3CA64-047F-4D36-818D-95F9CCEF1B06}"/>
              </a:ext>
            </a:extLst>
          </p:cNvPr>
          <p:cNvSpPr>
            <a:spLocks noGrp="1"/>
          </p:cNvSpPr>
          <p:nvPr>
            <p:ph idx="1"/>
          </p:nvPr>
        </p:nvSpPr>
        <p:spPr>
          <a:xfrm>
            <a:off x="4810259" y="649480"/>
            <a:ext cx="6555347" cy="5546047"/>
          </a:xfrm>
        </p:spPr>
        <p:txBody>
          <a:bodyPr anchor="ctr">
            <a:normAutofit/>
          </a:bodyPr>
          <a:lstStyle/>
          <a:p>
            <a:r>
              <a:rPr lang="hu-HU" sz="2000" dirty="0"/>
              <a:t>Melyek a BIM jelentései?</a:t>
            </a:r>
          </a:p>
          <a:p>
            <a:r>
              <a:rPr lang="hu-HU" sz="2000" dirty="0"/>
              <a:t>Soroljon fel a BIM előnyeiből hármat!</a:t>
            </a:r>
          </a:p>
          <a:p>
            <a:r>
              <a:rPr lang="hu-HU" sz="2000" dirty="0"/>
              <a:t>Melyek a BIM dimenziói? </a:t>
            </a:r>
          </a:p>
          <a:p>
            <a:r>
              <a:rPr lang="hu-HU" sz="2000" dirty="0"/>
              <a:t>Jellemezze a BIM 5. 6. 7. dimenziójának tartalmát?</a:t>
            </a:r>
          </a:p>
          <a:p>
            <a:r>
              <a:rPr lang="hu-HU" sz="2000" dirty="0"/>
              <a:t>Mutassa be a BIM felhasználási területeit!</a:t>
            </a:r>
          </a:p>
          <a:p>
            <a:r>
              <a:rPr lang="hu-HU" sz="2000" dirty="0"/>
              <a:t>Mi az az ütközésvizsgálat?</a:t>
            </a:r>
          </a:p>
          <a:p>
            <a:r>
              <a:rPr lang="hu-HU" sz="2000" dirty="0"/>
              <a:t>Hogyan alkalmazható a BIM a felújítás területén?</a:t>
            </a:r>
          </a:p>
          <a:p>
            <a:r>
              <a:rPr lang="hu-HU" sz="2000" dirty="0"/>
              <a:t>Miben segíti a BIM a nagyberuházások megvalósítását?</a:t>
            </a:r>
          </a:p>
          <a:p>
            <a:r>
              <a:rPr lang="hu-HU" sz="2000" dirty="0"/>
              <a:t>Hogyan támogatja az épületüzemeltetés folyamatát?</a:t>
            </a:r>
          </a:p>
          <a:p>
            <a:r>
              <a:rPr lang="hu-HU" sz="2000" dirty="0"/>
              <a:t>Fogalmazza meg, hogy mely területen látja a BIM rendszerek legnagyobb hasznát?</a:t>
            </a:r>
          </a:p>
          <a:p>
            <a:r>
              <a:rPr lang="hu-HU" sz="2000" dirty="0"/>
              <a:t>Soroljon fel legalább három BIM szoftvert!</a:t>
            </a:r>
          </a:p>
          <a:p>
            <a:pPr marL="0" indent="0">
              <a:buNone/>
            </a:pPr>
            <a:endParaRPr lang="hu-HU" sz="2000" dirty="0"/>
          </a:p>
          <a:p>
            <a:endParaRPr lang="hu-HU" sz="2000" dirty="0"/>
          </a:p>
        </p:txBody>
      </p:sp>
      <p:sp>
        <p:nvSpPr>
          <p:cNvPr id="15" name="Cím 1">
            <a:extLst>
              <a:ext uri="{FF2B5EF4-FFF2-40B4-BE49-F238E27FC236}">
                <a16:creationId xmlns:a16="http://schemas.microsoft.com/office/drawing/2014/main" id="{3C78B5EE-6DF7-4878-9298-5F6E4B4572D2}"/>
              </a:ext>
            </a:extLst>
          </p:cNvPr>
          <p:cNvSpPr txBox="1">
            <a:spLocks/>
          </p:cNvSpPr>
          <p:nvPr/>
        </p:nvSpPr>
        <p:spPr>
          <a:xfrm>
            <a:off x="311085" y="586855"/>
            <a:ext cx="3357003" cy="3387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5400" dirty="0">
                <a:solidFill>
                  <a:srgbClr val="FFFFFF"/>
                </a:solidFill>
              </a:rPr>
              <a:t>Kérdések</a:t>
            </a:r>
            <a:br>
              <a:rPr lang="hu-HU" sz="2500" dirty="0">
                <a:solidFill>
                  <a:srgbClr val="FFFFFF"/>
                </a:solidFill>
              </a:rPr>
            </a:br>
            <a:r>
              <a:rPr lang="hu-HU" sz="2500" dirty="0">
                <a:solidFill>
                  <a:srgbClr val="FFFFFF"/>
                </a:solidFill>
              </a:rPr>
              <a:t>a BIM rendszerek témaköréhez</a:t>
            </a:r>
          </a:p>
        </p:txBody>
      </p:sp>
      <p:pic>
        <p:nvPicPr>
          <p:cNvPr id="19" name="Kép 18" descr="A képen szöveg, clipart, vektorgrafika látható&#10;&#10;Automatikusan generált leírás">
            <a:extLst>
              <a:ext uri="{FF2B5EF4-FFF2-40B4-BE49-F238E27FC236}">
                <a16:creationId xmlns:a16="http://schemas.microsoft.com/office/drawing/2014/main" id="{E6523A27-B2F6-4375-ADE5-3C539602DC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1" name="Kép 20">
            <a:extLst>
              <a:ext uri="{FF2B5EF4-FFF2-40B4-BE49-F238E27FC236}">
                <a16:creationId xmlns:a16="http://schemas.microsoft.com/office/drawing/2014/main" id="{B3581D99-C79B-4E58-A5EB-5B2A2AF0F79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 name="Slide Number Placeholder 2">
            <a:extLst>
              <a:ext uri="{FF2B5EF4-FFF2-40B4-BE49-F238E27FC236}">
                <a16:creationId xmlns:a16="http://schemas.microsoft.com/office/drawing/2014/main" id="{A7057C02-2446-49AB-91F4-172405C71172}"/>
              </a:ext>
            </a:extLst>
          </p:cNvPr>
          <p:cNvSpPr>
            <a:spLocks noGrp="1"/>
          </p:cNvSpPr>
          <p:nvPr>
            <p:ph type="sldNum" sz="quarter" idx="12"/>
          </p:nvPr>
        </p:nvSpPr>
        <p:spPr/>
        <p:txBody>
          <a:bodyPr/>
          <a:lstStyle/>
          <a:p>
            <a:fld id="{B21332D6-23E1-476A-A412-822FBBA5E59B}" type="slidenum">
              <a:rPr lang="hu-HU" smtClean="0"/>
              <a:t>45</a:t>
            </a:fld>
            <a:endParaRPr lang="hu-HU"/>
          </a:p>
        </p:txBody>
      </p:sp>
    </p:spTree>
    <p:extLst>
      <p:ext uri="{BB962C8B-B14F-4D97-AF65-F5344CB8AC3E}">
        <p14:creationId xmlns:p14="http://schemas.microsoft.com/office/powerpoint/2010/main" val="17247218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9C9B0D3D-E5DE-4D2C-9F40-A91E92488FE1}"/>
              </a:ext>
            </a:extLst>
          </p:cNvPr>
          <p:cNvSpPr>
            <a:spLocks noGrp="1"/>
          </p:cNvSpPr>
          <p:nvPr>
            <p:ph type="ctrTitle"/>
          </p:nvPr>
        </p:nvSpPr>
        <p:spPr>
          <a:xfrm>
            <a:off x="583364" y="196994"/>
            <a:ext cx="6596245" cy="3268520"/>
          </a:xfrm>
        </p:spPr>
        <p:txBody>
          <a:bodyPr>
            <a:normAutofit/>
          </a:bodyPr>
          <a:lstStyle/>
          <a:p>
            <a:pPr algn="r"/>
            <a:r>
              <a:rPr lang="hu-HU" sz="4800" dirty="0">
                <a:solidFill>
                  <a:srgbClr val="FFFFFF"/>
                </a:solidFill>
              </a:rPr>
              <a:t>Köszönjük a figyelmet!</a:t>
            </a:r>
          </a:p>
        </p:txBody>
      </p:sp>
      <p:sp>
        <p:nvSpPr>
          <p:cNvPr id="20" name="Rectangle 19">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lcím 4">
            <a:extLst>
              <a:ext uri="{FF2B5EF4-FFF2-40B4-BE49-F238E27FC236}">
                <a16:creationId xmlns:a16="http://schemas.microsoft.com/office/drawing/2014/main" id="{FE24ADDB-B6ED-4033-9357-831BD74FC6B6}"/>
              </a:ext>
            </a:extLst>
          </p:cNvPr>
          <p:cNvSpPr>
            <a:spLocks noGrp="1"/>
          </p:cNvSpPr>
          <p:nvPr>
            <p:ph type="subTitle" idx="1"/>
          </p:nvPr>
        </p:nvSpPr>
        <p:spPr>
          <a:xfrm>
            <a:off x="566641" y="4642389"/>
            <a:ext cx="6051236" cy="1241828"/>
          </a:xfrm>
        </p:spPr>
        <p:txBody>
          <a:bodyPr>
            <a:normAutofit/>
          </a:bodyPr>
          <a:lstStyle/>
          <a:p>
            <a:pPr algn="r"/>
            <a:r>
              <a:rPr lang="hu-HU" sz="2000" dirty="0">
                <a:solidFill>
                  <a:srgbClr val="FFFFFF"/>
                </a:solidFill>
              </a:rPr>
              <a:t>Oktató neve:</a:t>
            </a:r>
          </a:p>
          <a:p>
            <a:pPr algn="r"/>
            <a:r>
              <a:rPr lang="hu-HU" sz="2000" dirty="0">
                <a:solidFill>
                  <a:srgbClr val="FFFFFF"/>
                </a:solidFill>
              </a:rPr>
              <a:t>E-</a:t>
            </a:r>
            <a:r>
              <a:rPr lang="hu-HU" sz="2000" dirty="0" err="1">
                <a:solidFill>
                  <a:srgbClr val="FFFFFF"/>
                </a:solidFill>
              </a:rPr>
              <a:t>mal</a:t>
            </a:r>
            <a:r>
              <a:rPr lang="hu-HU" sz="2000" dirty="0">
                <a:solidFill>
                  <a:srgbClr val="FFFFFF"/>
                </a:solidFill>
              </a:rPr>
              <a:t> címe:</a:t>
            </a:r>
          </a:p>
          <a:p>
            <a:pPr algn="r"/>
            <a:r>
              <a:rPr lang="hu-HU" sz="2000" dirty="0">
                <a:solidFill>
                  <a:srgbClr val="FFFFFF"/>
                </a:solidFill>
              </a:rPr>
              <a:t>Telefonszáma:</a:t>
            </a:r>
          </a:p>
        </p:txBody>
      </p:sp>
      <p:sp>
        <p:nvSpPr>
          <p:cNvPr id="22" name="Rectangle 21">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Csoportba foglalás 14">
            <a:extLst>
              <a:ext uri="{FF2B5EF4-FFF2-40B4-BE49-F238E27FC236}">
                <a16:creationId xmlns:a16="http://schemas.microsoft.com/office/drawing/2014/main" id="{F1979131-194E-48DA-9285-850373F45292}"/>
              </a:ext>
            </a:extLst>
          </p:cNvPr>
          <p:cNvGrpSpPr/>
          <p:nvPr/>
        </p:nvGrpSpPr>
        <p:grpSpPr>
          <a:xfrm>
            <a:off x="541899" y="6106693"/>
            <a:ext cx="2488960" cy="520382"/>
            <a:chOff x="6658493" y="5555381"/>
            <a:chExt cx="2488960" cy="520382"/>
          </a:xfrm>
        </p:grpSpPr>
        <p:sp>
          <p:nvSpPr>
            <p:cNvPr id="17" name="Téglalap 16">
              <a:extLst>
                <a:ext uri="{FF2B5EF4-FFF2-40B4-BE49-F238E27FC236}">
                  <a16:creationId xmlns:a16="http://schemas.microsoft.com/office/drawing/2014/main" id="{09509967-2C3D-4A0E-866F-BACBECF81622}"/>
                </a:ext>
              </a:extLst>
            </p:cNvPr>
            <p:cNvSpPr/>
            <p:nvPr/>
          </p:nvSpPr>
          <p:spPr>
            <a:xfrm>
              <a:off x="6658493" y="5555381"/>
              <a:ext cx="2488960" cy="520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9" name="Kép 18">
              <a:extLst>
                <a:ext uri="{FF2B5EF4-FFF2-40B4-BE49-F238E27FC236}">
                  <a16:creationId xmlns:a16="http://schemas.microsoft.com/office/drawing/2014/main" id="{B37C9916-4650-4598-A3A3-65F664DB27F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26" name="Kép 25" descr="A képen szöveg, clipart, vektorgrafika látható&#10;&#10;Automatikusan generált leírás">
              <a:extLst>
                <a:ext uri="{FF2B5EF4-FFF2-40B4-BE49-F238E27FC236}">
                  <a16:creationId xmlns:a16="http://schemas.microsoft.com/office/drawing/2014/main" id="{636EDB61-8202-49D8-B646-61B2954F6A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pic>
        <p:nvPicPr>
          <p:cNvPr id="2" name="Kép 24">
            <a:extLst>
              <a:ext uri="{FF2B5EF4-FFF2-40B4-BE49-F238E27FC236}">
                <a16:creationId xmlns:a16="http://schemas.microsoft.com/office/drawing/2014/main" id="{1E1F7976-9140-380F-0954-114FF3DFE5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4666" y="4000517"/>
            <a:ext cx="41084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4693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6" name="Cím 5">
            <a:extLst>
              <a:ext uri="{FF2B5EF4-FFF2-40B4-BE49-F238E27FC236}">
                <a16:creationId xmlns:a16="http://schemas.microsoft.com/office/drawing/2014/main" id="{4AD100EF-76E8-4F80-A5CB-E5D0FEAD7AE0}"/>
              </a:ext>
            </a:extLst>
          </p:cNvPr>
          <p:cNvSpPr>
            <a:spLocks noGrp="1"/>
          </p:cNvSpPr>
          <p:nvPr>
            <p:ph type="title"/>
          </p:nvPr>
        </p:nvSpPr>
        <p:spPr>
          <a:xfrm>
            <a:off x="7299263" y="1984443"/>
            <a:ext cx="4363868" cy="2889114"/>
          </a:xfrm>
        </p:spPr>
        <p:txBody>
          <a:bodyPr vert="horz" lIns="91440" tIns="45720" rIns="91440" bIns="45720" rtlCol="0" anchor="b">
            <a:normAutofit fontScale="90000"/>
          </a:bodyPr>
          <a:lstStyle/>
          <a:p>
            <a:r>
              <a:rPr lang="en-US" sz="5400" dirty="0"/>
              <a:t>BIM</a:t>
            </a:r>
            <a:r>
              <a:rPr lang="hu-HU" sz="5400" dirty="0"/>
              <a:t> Rendszerek &amp; Szoftver-</a:t>
            </a:r>
            <a:r>
              <a:rPr lang="en-US" sz="5400" dirty="0" err="1"/>
              <a:t>megoldások</a:t>
            </a:r>
            <a:r>
              <a:rPr lang="en-US" sz="5400" dirty="0"/>
              <a:t> </a:t>
            </a:r>
          </a:p>
        </p:txBody>
      </p:sp>
      <p:sp>
        <p:nvSpPr>
          <p:cNvPr id="19" name="Freeform: Shape 1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Kép 2" descr="A képen szöveg látható&#10;&#10;Automatikusan generált leírás">
            <a:extLst>
              <a:ext uri="{FF2B5EF4-FFF2-40B4-BE49-F238E27FC236}">
                <a16:creationId xmlns:a16="http://schemas.microsoft.com/office/drawing/2014/main" id="{4EC89E05-03B7-4A57-8FDF-A7C7D4291A7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grpSp>
        <p:nvGrpSpPr>
          <p:cNvPr id="10" name="Csoportba foglalás 9">
            <a:extLst>
              <a:ext uri="{FF2B5EF4-FFF2-40B4-BE49-F238E27FC236}">
                <a16:creationId xmlns:a16="http://schemas.microsoft.com/office/drawing/2014/main" id="{A79141A0-C152-402F-9D16-2B575550D9C3}"/>
              </a:ext>
            </a:extLst>
          </p:cNvPr>
          <p:cNvGrpSpPr/>
          <p:nvPr/>
        </p:nvGrpSpPr>
        <p:grpSpPr>
          <a:xfrm>
            <a:off x="8100391" y="6102032"/>
            <a:ext cx="2488960" cy="520382"/>
            <a:chOff x="6658493" y="5555381"/>
            <a:chExt cx="2488960" cy="520382"/>
          </a:xfrm>
        </p:grpSpPr>
        <p:sp>
          <p:nvSpPr>
            <p:cNvPr id="12" name="Téglalap 11">
              <a:extLst>
                <a:ext uri="{FF2B5EF4-FFF2-40B4-BE49-F238E27FC236}">
                  <a16:creationId xmlns:a16="http://schemas.microsoft.com/office/drawing/2014/main" id="{C7C17D41-2526-46A2-8EA2-823184BFE496}"/>
                </a:ext>
              </a:extLst>
            </p:cNvPr>
            <p:cNvSpPr/>
            <p:nvPr/>
          </p:nvSpPr>
          <p:spPr>
            <a:xfrm>
              <a:off x="6658493" y="5555381"/>
              <a:ext cx="2488960" cy="5203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4" name="Kép 13">
              <a:extLst>
                <a:ext uri="{FF2B5EF4-FFF2-40B4-BE49-F238E27FC236}">
                  <a16:creationId xmlns:a16="http://schemas.microsoft.com/office/drawing/2014/main" id="{C4BB0D06-E8AD-464C-8743-D9F7C832E1C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16" name="Kép 15" descr="A képen szöveg, clipart, vektorgrafika látható&#10;&#10;Automatikusan generált leírás">
              <a:extLst>
                <a:ext uri="{FF2B5EF4-FFF2-40B4-BE49-F238E27FC236}">
                  <a16:creationId xmlns:a16="http://schemas.microsoft.com/office/drawing/2014/main" id="{BE2C1842-AB7A-4767-B2FD-B1768AF7BB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sp>
        <p:nvSpPr>
          <p:cNvPr id="2" name="Slide Number Placeholder 1">
            <a:extLst>
              <a:ext uri="{FF2B5EF4-FFF2-40B4-BE49-F238E27FC236}">
                <a16:creationId xmlns:a16="http://schemas.microsoft.com/office/drawing/2014/main" id="{347EB075-639C-4BEF-AA72-1E6B814ABCFA}"/>
              </a:ext>
            </a:extLst>
          </p:cNvPr>
          <p:cNvSpPr>
            <a:spLocks noGrp="1"/>
          </p:cNvSpPr>
          <p:nvPr>
            <p:ph type="sldNum" sz="quarter" idx="12"/>
          </p:nvPr>
        </p:nvSpPr>
        <p:spPr/>
        <p:txBody>
          <a:bodyPr/>
          <a:lstStyle/>
          <a:p>
            <a:fld id="{B21332D6-23E1-476A-A412-822FBBA5E59B}" type="slidenum">
              <a:rPr lang="hu-HU" smtClean="0"/>
              <a:t>47</a:t>
            </a:fld>
            <a:endParaRPr lang="hu-HU"/>
          </a:p>
        </p:txBody>
      </p:sp>
    </p:spTree>
    <p:extLst>
      <p:ext uri="{BB962C8B-B14F-4D97-AF65-F5344CB8AC3E}">
        <p14:creationId xmlns:p14="http://schemas.microsoft.com/office/powerpoint/2010/main" val="1286675199"/>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artalom helye 1">
            <a:extLst>
              <a:ext uri="{FF2B5EF4-FFF2-40B4-BE49-F238E27FC236}">
                <a16:creationId xmlns:a16="http://schemas.microsoft.com/office/drawing/2014/main" id="{B551BCDA-E056-474A-B54D-62C91874171D}"/>
              </a:ext>
            </a:extLst>
          </p:cNvPr>
          <p:cNvSpPr>
            <a:spLocks noGrp="1"/>
          </p:cNvSpPr>
          <p:nvPr>
            <p:ph idx="1"/>
          </p:nvPr>
        </p:nvSpPr>
        <p:spPr>
          <a:xfrm>
            <a:off x="4587942" y="5404103"/>
            <a:ext cx="7418129" cy="1229481"/>
          </a:xfrm>
        </p:spPr>
        <p:txBody>
          <a:bodyPr anchor="ctr">
            <a:normAutofit/>
          </a:bodyPr>
          <a:lstStyle/>
          <a:p>
            <a:pPr marL="0" indent="0" algn="ctr">
              <a:buNone/>
            </a:pPr>
            <a:r>
              <a:rPr lang="hu-HU" sz="1600" b="1" dirty="0"/>
              <a:t>Összességében tehát a BIM szemléletmódú tervezés, kivitelezés és menedzsment a kezdeti nagyobb befektetett tervezési erőforrásért cserébe egy könnyen kezelhető, vizualizált épület-menedzsment rendszert ad az kivitelező és üzemeltető kezébe, amelyből az érintettek számára a szükséges információk extra ráfordítás nélkül kinyerhetők. </a:t>
            </a:r>
          </a:p>
        </p:txBody>
      </p:sp>
      <p:pic>
        <p:nvPicPr>
          <p:cNvPr id="11" name="Kép 10" descr="A képen szöveg, clipart, vektorgrafika látható&#10;&#10;Automatikusan generált leírás">
            <a:extLst>
              <a:ext uri="{FF2B5EF4-FFF2-40B4-BE49-F238E27FC236}">
                <a16:creationId xmlns:a16="http://schemas.microsoft.com/office/drawing/2014/main" id="{CC11C794-6DDA-4C86-A2BE-99255664D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2F901AEF-F0D2-4B16-9DEF-394596A8F3F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044C72F8-D61B-4AEC-85FE-516D6737A182}"/>
              </a:ext>
            </a:extLst>
          </p:cNvPr>
          <p:cNvSpPr>
            <a:spLocks noGrp="1"/>
          </p:cNvSpPr>
          <p:nvPr>
            <p:ph type="sldNum" sz="quarter" idx="12"/>
          </p:nvPr>
        </p:nvSpPr>
        <p:spPr/>
        <p:txBody>
          <a:bodyPr/>
          <a:lstStyle/>
          <a:p>
            <a:fld id="{B21332D6-23E1-476A-A412-822FBBA5E59B}" type="slidenum">
              <a:rPr lang="hu-HU" smtClean="0"/>
              <a:t>48</a:t>
            </a:fld>
            <a:endParaRPr lang="hu-HU"/>
          </a:p>
        </p:txBody>
      </p:sp>
      <p:sp>
        <p:nvSpPr>
          <p:cNvPr id="15" name="Rectangle 14">
            <a:extLst>
              <a:ext uri="{FF2B5EF4-FFF2-40B4-BE49-F238E27FC236}">
                <a16:creationId xmlns:a16="http://schemas.microsoft.com/office/drawing/2014/main" id="{333B90C0-A181-4984-BBB5-6AB90E0FDEFA}"/>
              </a:ext>
            </a:extLst>
          </p:cNvPr>
          <p:cNvSpPr/>
          <p:nvPr/>
        </p:nvSpPr>
        <p:spPr>
          <a:xfrm>
            <a:off x="4641754" y="1024773"/>
            <a:ext cx="7364317" cy="1150505"/>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Virtuális modellt építését teszi lehetővé, ami egyben kezeli és koordinálja a különböző szakági terveket (pl. építészet, gépészet, elektromosság, tartószerkezet). A modellhez az épület dimenzióin túl további adatok is hozzárendelhetők, mint a beépített anyagok, típusa, minősége, költsége, szavatossága</a:t>
            </a:r>
          </a:p>
        </p:txBody>
      </p:sp>
      <p:sp>
        <p:nvSpPr>
          <p:cNvPr id="17" name="Tartalom helye 1">
            <a:extLst>
              <a:ext uri="{FF2B5EF4-FFF2-40B4-BE49-F238E27FC236}">
                <a16:creationId xmlns:a16="http://schemas.microsoft.com/office/drawing/2014/main" id="{6A1D8E67-5D95-4F0D-9572-6B8CD94A378F}"/>
              </a:ext>
            </a:extLst>
          </p:cNvPr>
          <p:cNvSpPr txBox="1">
            <a:spLocks/>
          </p:cNvSpPr>
          <p:nvPr/>
        </p:nvSpPr>
        <p:spPr>
          <a:xfrm>
            <a:off x="4638706" y="787540"/>
            <a:ext cx="2950814"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Building </a:t>
            </a:r>
            <a:r>
              <a:rPr lang="hu-HU" sz="1600" b="1" dirty="0" err="1">
                <a:solidFill>
                  <a:schemeClr val="bg1"/>
                </a:solidFill>
              </a:rPr>
              <a:t>Information</a:t>
            </a:r>
            <a:r>
              <a:rPr lang="hu-HU" sz="1600" b="1" dirty="0">
                <a:solidFill>
                  <a:schemeClr val="bg1"/>
                </a:solidFill>
              </a:rPr>
              <a:t> </a:t>
            </a:r>
            <a:r>
              <a:rPr lang="hu-HU" sz="1600" b="1" dirty="0" err="1">
                <a:solidFill>
                  <a:schemeClr val="bg1"/>
                </a:solidFill>
              </a:rPr>
              <a:t>Modeling</a:t>
            </a:r>
            <a:endParaRPr lang="hu-HU" sz="1600" b="1" dirty="0">
              <a:solidFill>
                <a:schemeClr val="bg1"/>
              </a:solidFill>
            </a:endParaRPr>
          </a:p>
        </p:txBody>
      </p:sp>
      <p:sp>
        <p:nvSpPr>
          <p:cNvPr id="21" name="Rectangle 20">
            <a:extLst>
              <a:ext uri="{FF2B5EF4-FFF2-40B4-BE49-F238E27FC236}">
                <a16:creationId xmlns:a16="http://schemas.microsoft.com/office/drawing/2014/main" id="{B4925672-DF03-444C-8562-31416FFA334B}"/>
              </a:ext>
            </a:extLst>
          </p:cNvPr>
          <p:cNvSpPr/>
          <p:nvPr/>
        </p:nvSpPr>
        <p:spPr>
          <a:xfrm>
            <a:off x="4638706" y="2801183"/>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Tetszőleges számú nézet (alaprajz, metszet, homlokzat, részlet) lekérhető a tervezés szakaszában, mind prezentációs (döntés előkészítése), mind a kivitelezést segítő céllal</a:t>
            </a:r>
          </a:p>
        </p:txBody>
      </p:sp>
      <p:sp>
        <p:nvSpPr>
          <p:cNvPr id="19" name="Oval 18">
            <a:extLst>
              <a:ext uri="{FF2B5EF4-FFF2-40B4-BE49-F238E27FC236}">
                <a16:creationId xmlns:a16="http://schemas.microsoft.com/office/drawing/2014/main" id="{C663E788-FC86-423B-8632-E31059A777FC}"/>
              </a:ext>
            </a:extLst>
          </p:cNvPr>
          <p:cNvSpPr/>
          <p:nvPr/>
        </p:nvSpPr>
        <p:spPr>
          <a:xfrm>
            <a:off x="4501845" y="2605724"/>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1</a:t>
            </a:r>
          </a:p>
        </p:txBody>
      </p:sp>
      <p:sp>
        <p:nvSpPr>
          <p:cNvPr id="22" name="Rectangle 21">
            <a:extLst>
              <a:ext uri="{FF2B5EF4-FFF2-40B4-BE49-F238E27FC236}">
                <a16:creationId xmlns:a16="http://schemas.microsoft.com/office/drawing/2014/main" id="{6EC8568C-CD75-4D8B-9F47-A620CD88B0E8}"/>
              </a:ext>
            </a:extLst>
          </p:cNvPr>
          <p:cNvSpPr/>
          <p:nvPr/>
        </p:nvSpPr>
        <p:spPr>
          <a:xfrm>
            <a:off x="7227200" y="2794485"/>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Kinyerhetők az épület mennyiségei, így költségei előre beállított paraméterek mentén, mindezt úgy, hogy kövesse a tervezés közbeni változásokat</a:t>
            </a:r>
          </a:p>
        </p:txBody>
      </p:sp>
      <p:sp>
        <p:nvSpPr>
          <p:cNvPr id="23" name="Rectangle 22">
            <a:extLst>
              <a:ext uri="{FF2B5EF4-FFF2-40B4-BE49-F238E27FC236}">
                <a16:creationId xmlns:a16="http://schemas.microsoft.com/office/drawing/2014/main" id="{6D448A42-9874-4181-A9F7-53E505C35DC7}"/>
              </a:ext>
            </a:extLst>
          </p:cNvPr>
          <p:cNvSpPr/>
          <p:nvPr/>
        </p:nvSpPr>
        <p:spPr>
          <a:xfrm>
            <a:off x="9815694" y="2794485"/>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Kinyerhető az épület megvalósult állapotának modellje, ami alapja lehet a CAFM rendszereknek</a:t>
            </a:r>
          </a:p>
        </p:txBody>
      </p:sp>
      <p:sp>
        <p:nvSpPr>
          <p:cNvPr id="24" name="Oval 23">
            <a:extLst>
              <a:ext uri="{FF2B5EF4-FFF2-40B4-BE49-F238E27FC236}">
                <a16:creationId xmlns:a16="http://schemas.microsoft.com/office/drawing/2014/main" id="{5347F3D8-71C0-4781-A689-F74A9C4D5D36}"/>
              </a:ext>
            </a:extLst>
          </p:cNvPr>
          <p:cNvSpPr/>
          <p:nvPr/>
        </p:nvSpPr>
        <p:spPr>
          <a:xfrm>
            <a:off x="7109786" y="2620940"/>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2</a:t>
            </a:r>
          </a:p>
        </p:txBody>
      </p:sp>
      <p:sp>
        <p:nvSpPr>
          <p:cNvPr id="25" name="Oval 24">
            <a:extLst>
              <a:ext uri="{FF2B5EF4-FFF2-40B4-BE49-F238E27FC236}">
                <a16:creationId xmlns:a16="http://schemas.microsoft.com/office/drawing/2014/main" id="{0223E9EC-D5CC-4BB5-A4E1-8EF33C7B5681}"/>
              </a:ext>
            </a:extLst>
          </p:cNvPr>
          <p:cNvSpPr/>
          <p:nvPr/>
        </p:nvSpPr>
        <p:spPr>
          <a:xfrm>
            <a:off x="9667555" y="2636183"/>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3</a:t>
            </a:r>
          </a:p>
        </p:txBody>
      </p:sp>
      <p:sp>
        <p:nvSpPr>
          <p:cNvPr id="26" name="Tartalom helye 1">
            <a:extLst>
              <a:ext uri="{FF2B5EF4-FFF2-40B4-BE49-F238E27FC236}">
                <a16:creationId xmlns:a16="http://schemas.microsoft.com/office/drawing/2014/main" id="{2566B7A4-BEF1-4B29-872E-FDEBC123108C}"/>
              </a:ext>
            </a:extLst>
          </p:cNvPr>
          <p:cNvSpPr txBox="1">
            <a:spLocks/>
          </p:cNvSpPr>
          <p:nvPr/>
        </p:nvSpPr>
        <p:spPr>
          <a:xfrm>
            <a:off x="4638706" y="2305300"/>
            <a:ext cx="7350094"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A jól épített BIM modell: </a:t>
            </a:r>
          </a:p>
        </p:txBody>
      </p:sp>
      <p:cxnSp>
        <p:nvCxnSpPr>
          <p:cNvPr id="6" name="Straight Connector 5">
            <a:extLst>
              <a:ext uri="{FF2B5EF4-FFF2-40B4-BE49-F238E27FC236}">
                <a16:creationId xmlns:a16="http://schemas.microsoft.com/office/drawing/2014/main" id="{9BB4DD4F-0FF6-4E22-AAC0-A410A48FE0EC}"/>
              </a:ext>
            </a:extLst>
          </p:cNvPr>
          <p:cNvCxnSpPr>
            <a:stCxn id="19" idx="7"/>
            <a:endCxn id="26" idx="2"/>
          </p:cNvCxnSpPr>
          <p:nvPr/>
        </p:nvCxnSpPr>
        <p:spPr>
          <a:xfrm flipV="1">
            <a:off x="4809539" y="2551677"/>
            <a:ext cx="3504214" cy="1068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2AB47B4-E400-4892-AADB-8726690AEB18}"/>
              </a:ext>
            </a:extLst>
          </p:cNvPr>
          <p:cNvCxnSpPr>
            <a:cxnSpLocks/>
            <a:stCxn id="24" idx="7"/>
            <a:endCxn id="26" idx="2"/>
          </p:cNvCxnSpPr>
          <p:nvPr/>
        </p:nvCxnSpPr>
        <p:spPr>
          <a:xfrm flipV="1">
            <a:off x="7417480" y="2551677"/>
            <a:ext cx="896273" cy="12205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8398908-1B86-41D5-8C63-97F9F86CBA62}"/>
              </a:ext>
            </a:extLst>
          </p:cNvPr>
          <p:cNvCxnSpPr>
            <a:cxnSpLocks/>
            <a:stCxn id="25" idx="1"/>
            <a:endCxn id="26" idx="2"/>
          </p:cNvCxnSpPr>
          <p:nvPr/>
        </p:nvCxnSpPr>
        <p:spPr>
          <a:xfrm flipH="1" flipV="1">
            <a:off x="8313753" y="2551677"/>
            <a:ext cx="1406594" cy="137298"/>
          </a:xfrm>
          <a:prstGeom prst="line">
            <a:avLst/>
          </a:prstGeom>
        </p:spPr>
        <p:style>
          <a:lnRef idx="1">
            <a:schemeClr val="accent1"/>
          </a:lnRef>
          <a:fillRef idx="0">
            <a:schemeClr val="accent1"/>
          </a:fillRef>
          <a:effectRef idx="0">
            <a:schemeClr val="accent1"/>
          </a:effectRef>
          <a:fontRef idx="minor">
            <a:schemeClr val="tx1"/>
          </a:fontRef>
        </p:style>
      </p:cxnSp>
      <p:sp>
        <p:nvSpPr>
          <p:cNvPr id="33" name="Cím 2">
            <a:extLst>
              <a:ext uri="{FF2B5EF4-FFF2-40B4-BE49-F238E27FC236}">
                <a16:creationId xmlns:a16="http://schemas.microsoft.com/office/drawing/2014/main" id="{A9074CC1-83BB-4CDC-B11D-CD6D7099570F}"/>
              </a:ext>
            </a:extLst>
          </p:cNvPr>
          <p:cNvSpPr txBox="1">
            <a:spLocks/>
          </p:cNvSpPr>
          <p:nvPr/>
        </p:nvSpPr>
        <p:spPr>
          <a:xfrm>
            <a:off x="0" y="1"/>
            <a:ext cx="4037826" cy="68478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4000" dirty="0">
                <a:solidFill>
                  <a:srgbClr val="FFFFFF"/>
                </a:solidFill>
              </a:rPr>
              <a:t>Emlékeztető az előző tananyagból</a:t>
            </a:r>
            <a:br>
              <a:rPr lang="hu-HU" sz="4000" dirty="0">
                <a:solidFill>
                  <a:srgbClr val="FFFFFF"/>
                </a:solidFill>
              </a:rPr>
            </a:br>
            <a:r>
              <a:rPr lang="hu-HU" sz="2000" dirty="0">
                <a:solidFill>
                  <a:srgbClr val="FFFFFF"/>
                </a:solidFill>
              </a:rPr>
              <a:t>[Building </a:t>
            </a:r>
            <a:r>
              <a:rPr lang="hu-HU" sz="2000" dirty="0" err="1">
                <a:solidFill>
                  <a:srgbClr val="FFFFFF"/>
                </a:solidFill>
              </a:rPr>
              <a:t>Information</a:t>
            </a:r>
            <a:r>
              <a:rPr lang="hu-HU" sz="2000" dirty="0">
                <a:solidFill>
                  <a:srgbClr val="FFFFFF"/>
                </a:solidFill>
              </a:rPr>
              <a:t> </a:t>
            </a:r>
            <a:r>
              <a:rPr lang="hu-HU" sz="2000" dirty="0" err="1">
                <a:solidFill>
                  <a:srgbClr val="FFFFFF"/>
                </a:solidFill>
              </a:rPr>
              <a:t>Modeling</a:t>
            </a:r>
            <a:r>
              <a:rPr lang="hu-HU" sz="2000" dirty="0">
                <a:solidFill>
                  <a:srgbClr val="FFFFFF"/>
                </a:solidFill>
              </a:rPr>
              <a:t>]</a:t>
            </a:r>
          </a:p>
        </p:txBody>
      </p:sp>
    </p:spTree>
    <p:extLst>
      <p:ext uri="{BB962C8B-B14F-4D97-AF65-F5344CB8AC3E}">
        <p14:creationId xmlns:p14="http://schemas.microsoft.com/office/powerpoint/2010/main" val="31174792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Kép 10" descr="A képen szöveg, clipart, vektorgrafika látható&#10;&#10;Automatikusan generált leírás">
            <a:extLst>
              <a:ext uri="{FF2B5EF4-FFF2-40B4-BE49-F238E27FC236}">
                <a16:creationId xmlns:a16="http://schemas.microsoft.com/office/drawing/2014/main" id="{DACA307C-1F42-444B-9ECD-005DBAEE1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3324E03E-253C-405B-8F4F-FFA7F0EDA6C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77604B0E-C50C-4B6B-A8D6-9BD67FD770FB}"/>
              </a:ext>
            </a:extLst>
          </p:cNvPr>
          <p:cNvSpPr>
            <a:spLocks noGrp="1"/>
          </p:cNvSpPr>
          <p:nvPr>
            <p:ph type="sldNum" sz="quarter" idx="12"/>
          </p:nvPr>
        </p:nvSpPr>
        <p:spPr/>
        <p:txBody>
          <a:bodyPr/>
          <a:lstStyle/>
          <a:p>
            <a:fld id="{B21332D6-23E1-476A-A412-822FBBA5E59B}" type="slidenum">
              <a:rPr lang="hu-HU" smtClean="0"/>
              <a:t>49</a:t>
            </a:fld>
            <a:endParaRPr lang="hu-HU"/>
          </a:p>
        </p:txBody>
      </p:sp>
      <p:sp>
        <p:nvSpPr>
          <p:cNvPr id="17" name="Rectangle 16">
            <a:extLst>
              <a:ext uri="{FF2B5EF4-FFF2-40B4-BE49-F238E27FC236}">
                <a16:creationId xmlns:a16="http://schemas.microsoft.com/office/drawing/2014/main" id="{342C9EA0-2677-423B-B7BD-8DB81BA333A1}"/>
              </a:ext>
            </a:extLst>
          </p:cNvPr>
          <p:cNvSpPr/>
          <p:nvPr/>
        </p:nvSpPr>
        <p:spPr>
          <a:xfrm>
            <a:off x="4555750" y="1148565"/>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Szerkezetelemzés fontossága: tartó- és épületszerkezetek megismerése, azért, hogy megfelelő kapcsolatot lehessen létesíteni az új és meglévő épületrész között</a:t>
            </a:r>
          </a:p>
        </p:txBody>
      </p:sp>
      <p:sp>
        <p:nvSpPr>
          <p:cNvPr id="9" name="Rectangle 8">
            <a:extLst>
              <a:ext uri="{FF2B5EF4-FFF2-40B4-BE49-F238E27FC236}">
                <a16:creationId xmlns:a16="http://schemas.microsoft.com/office/drawing/2014/main" id="{913C3E4E-FDAA-4F3B-8528-756E7CB996BC}"/>
              </a:ext>
            </a:extLst>
          </p:cNvPr>
          <p:cNvSpPr/>
          <p:nvPr/>
        </p:nvSpPr>
        <p:spPr>
          <a:xfrm>
            <a:off x="4555751" y="777941"/>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Épületbővítés</a:t>
            </a:r>
          </a:p>
        </p:txBody>
      </p:sp>
      <p:sp>
        <p:nvSpPr>
          <p:cNvPr id="19" name="Oval 18">
            <a:extLst>
              <a:ext uri="{FF2B5EF4-FFF2-40B4-BE49-F238E27FC236}">
                <a16:creationId xmlns:a16="http://schemas.microsoft.com/office/drawing/2014/main" id="{CF2A584B-41F6-415A-BDE9-AC37297A3557}"/>
              </a:ext>
            </a:extLst>
          </p:cNvPr>
          <p:cNvSpPr/>
          <p:nvPr/>
        </p:nvSpPr>
        <p:spPr>
          <a:xfrm>
            <a:off x="4403156" y="777941"/>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1</a:t>
            </a:r>
          </a:p>
        </p:txBody>
      </p:sp>
      <p:sp>
        <p:nvSpPr>
          <p:cNvPr id="25" name="Rectangle 24">
            <a:extLst>
              <a:ext uri="{FF2B5EF4-FFF2-40B4-BE49-F238E27FC236}">
                <a16:creationId xmlns:a16="http://schemas.microsoft.com/office/drawing/2014/main" id="{C5585969-D531-46C7-B50A-72829A8EEA68}"/>
              </a:ext>
            </a:extLst>
          </p:cNvPr>
          <p:cNvSpPr/>
          <p:nvPr/>
        </p:nvSpPr>
        <p:spPr>
          <a:xfrm>
            <a:off x="7058979" y="1143588"/>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Energia fogasztás, üzemeltetési költségek mérése és integrálása a modellbe. A modellből kinyerhető mennyiségkimutatás, költségvetés és ütemtervek.</a:t>
            </a:r>
          </a:p>
        </p:txBody>
      </p:sp>
      <p:sp>
        <p:nvSpPr>
          <p:cNvPr id="26" name="Rectangle 25">
            <a:extLst>
              <a:ext uri="{FF2B5EF4-FFF2-40B4-BE49-F238E27FC236}">
                <a16:creationId xmlns:a16="http://schemas.microsoft.com/office/drawing/2014/main" id="{7F9471F4-59DF-455E-8045-11C07A112E10}"/>
              </a:ext>
            </a:extLst>
          </p:cNvPr>
          <p:cNvSpPr/>
          <p:nvPr/>
        </p:nvSpPr>
        <p:spPr>
          <a:xfrm>
            <a:off x="7058980" y="772964"/>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Épületüzemeltetés</a:t>
            </a:r>
          </a:p>
        </p:txBody>
      </p:sp>
      <p:sp>
        <p:nvSpPr>
          <p:cNvPr id="27" name="Oval 26">
            <a:extLst>
              <a:ext uri="{FF2B5EF4-FFF2-40B4-BE49-F238E27FC236}">
                <a16:creationId xmlns:a16="http://schemas.microsoft.com/office/drawing/2014/main" id="{C5900F15-5DB7-4928-93D6-B83E84A75D71}"/>
              </a:ext>
            </a:extLst>
          </p:cNvPr>
          <p:cNvSpPr/>
          <p:nvPr/>
        </p:nvSpPr>
        <p:spPr>
          <a:xfrm>
            <a:off x="6906385" y="772964"/>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2</a:t>
            </a:r>
          </a:p>
        </p:txBody>
      </p:sp>
      <p:sp>
        <p:nvSpPr>
          <p:cNvPr id="28" name="Rectangle 27">
            <a:extLst>
              <a:ext uri="{FF2B5EF4-FFF2-40B4-BE49-F238E27FC236}">
                <a16:creationId xmlns:a16="http://schemas.microsoft.com/office/drawing/2014/main" id="{94F14293-F5FF-4F02-990F-822788B3E01B}"/>
              </a:ext>
            </a:extLst>
          </p:cNvPr>
          <p:cNvSpPr/>
          <p:nvPr/>
        </p:nvSpPr>
        <p:spPr>
          <a:xfrm>
            <a:off x="9614678" y="1148050"/>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A tervhibák észlelése a tervdokumentációban, illetve a változások pontos nyomon követése. A folyamatot különféle szoftverek is segítik. </a:t>
            </a:r>
          </a:p>
        </p:txBody>
      </p:sp>
      <p:sp>
        <p:nvSpPr>
          <p:cNvPr id="29" name="Rectangle 28">
            <a:extLst>
              <a:ext uri="{FF2B5EF4-FFF2-40B4-BE49-F238E27FC236}">
                <a16:creationId xmlns:a16="http://schemas.microsoft.com/office/drawing/2014/main" id="{44CBD47D-4DF4-4AA0-AAA8-B9A4190E88D2}"/>
              </a:ext>
            </a:extLst>
          </p:cNvPr>
          <p:cNvSpPr/>
          <p:nvPr/>
        </p:nvSpPr>
        <p:spPr>
          <a:xfrm>
            <a:off x="9614679" y="777426"/>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Ütközésvizsgálat</a:t>
            </a:r>
          </a:p>
        </p:txBody>
      </p:sp>
      <p:sp>
        <p:nvSpPr>
          <p:cNvPr id="30" name="Oval 29">
            <a:extLst>
              <a:ext uri="{FF2B5EF4-FFF2-40B4-BE49-F238E27FC236}">
                <a16:creationId xmlns:a16="http://schemas.microsoft.com/office/drawing/2014/main" id="{63DE3483-EC28-48BA-9412-FA5EDCC86630}"/>
              </a:ext>
            </a:extLst>
          </p:cNvPr>
          <p:cNvSpPr/>
          <p:nvPr/>
        </p:nvSpPr>
        <p:spPr>
          <a:xfrm>
            <a:off x="9462084" y="777426"/>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3</a:t>
            </a:r>
          </a:p>
        </p:txBody>
      </p:sp>
      <p:sp>
        <p:nvSpPr>
          <p:cNvPr id="31" name="Rectangle 30">
            <a:extLst>
              <a:ext uri="{FF2B5EF4-FFF2-40B4-BE49-F238E27FC236}">
                <a16:creationId xmlns:a16="http://schemas.microsoft.com/office/drawing/2014/main" id="{8D9F0A5A-DFDD-4720-8E78-70539FF8AC3B}"/>
              </a:ext>
            </a:extLst>
          </p:cNvPr>
          <p:cNvSpPr/>
          <p:nvPr/>
        </p:nvSpPr>
        <p:spPr>
          <a:xfrm>
            <a:off x="5729738" y="4183617"/>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Még nem elterjedt módszer, viszont bontási művelet optimalizációra, hiba és pénzügyi kockázatok kezelésére kezdték el használatát. </a:t>
            </a:r>
          </a:p>
        </p:txBody>
      </p:sp>
      <p:sp>
        <p:nvSpPr>
          <p:cNvPr id="32" name="Rectangle 31">
            <a:extLst>
              <a:ext uri="{FF2B5EF4-FFF2-40B4-BE49-F238E27FC236}">
                <a16:creationId xmlns:a16="http://schemas.microsoft.com/office/drawing/2014/main" id="{035E650A-7CB8-4A33-8B02-5AB3ABECC445}"/>
              </a:ext>
            </a:extLst>
          </p:cNvPr>
          <p:cNvSpPr/>
          <p:nvPr/>
        </p:nvSpPr>
        <p:spPr>
          <a:xfrm>
            <a:off x="5729739" y="3812993"/>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Bontási munkálatok</a:t>
            </a:r>
          </a:p>
        </p:txBody>
      </p:sp>
      <p:sp>
        <p:nvSpPr>
          <p:cNvPr id="33" name="Oval 32">
            <a:extLst>
              <a:ext uri="{FF2B5EF4-FFF2-40B4-BE49-F238E27FC236}">
                <a16:creationId xmlns:a16="http://schemas.microsoft.com/office/drawing/2014/main" id="{88D89C02-AEA0-49E8-9608-148740B6180B}"/>
              </a:ext>
            </a:extLst>
          </p:cNvPr>
          <p:cNvSpPr/>
          <p:nvPr/>
        </p:nvSpPr>
        <p:spPr>
          <a:xfrm>
            <a:off x="5577144" y="3812993"/>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4</a:t>
            </a:r>
          </a:p>
        </p:txBody>
      </p:sp>
      <p:sp>
        <p:nvSpPr>
          <p:cNvPr id="34" name="Rectangle 33">
            <a:extLst>
              <a:ext uri="{FF2B5EF4-FFF2-40B4-BE49-F238E27FC236}">
                <a16:creationId xmlns:a16="http://schemas.microsoft.com/office/drawing/2014/main" id="{6A22D51C-8636-4281-82DC-610E1B0E548A}"/>
              </a:ext>
            </a:extLst>
          </p:cNvPr>
          <p:cNvSpPr/>
          <p:nvPr/>
        </p:nvSpPr>
        <p:spPr>
          <a:xfrm>
            <a:off x="8727014" y="4183617"/>
            <a:ext cx="2190377" cy="2285412"/>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Jól mérhető, hogy mennyi energiát fogyaszt el az épület a kivitelezése és üzemeltetése alatt, illetve alkalmas energiacsökkentési lehetőségek kiaknázásra.</a:t>
            </a:r>
          </a:p>
        </p:txBody>
      </p:sp>
      <p:sp>
        <p:nvSpPr>
          <p:cNvPr id="35" name="Rectangle 34">
            <a:extLst>
              <a:ext uri="{FF2B5EF4-FFF2-40B4-BE49-F238E27FC236}">
                <a16:creationId xmlns:a16="http://schemas.microsoft.com/office/drawing/2014/main" id="{6B5DBD71-D4F1-457D-BF37-BBE679095233}"/>
              </a:ext>
            </a:extLst>
          </p:cNvPr>
          <p:cNvSpPr/>
          <p:nvPr/>
        </p:nvSpPr>
        <p:spPr>
          <a:xfrm>
            <a:off x="8727015" y="3812993"/>
            <a:ext cx="2190376" cy="360486"/>
          </a:xfrm>
          <a:prstGeom prst="rect">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Energetikai tervezés</a:t>
            </a:r>
          </a:p>
        </p:txBody>
      </p:sp>
      <p:sp>
        <p:nvSpPr>
          <p:cNvPr id="36" name="Oval 35">
            <a:extLst>
              <a:ext uri="{FF2B5EF4-FFF2-40B4-BE49-F238E27FC236}">
                <a16:creationId xmlns:a16="http://schemas.microsoft.com/office/drawing/2014/main" id="{E2B08436-4D49-4358-9C77-3C5B5BA00C84}"/>
              </a:ext>
            </a:extLst>
          </p:cNvPr>
          <p:cNvSpPr/>
          <p:nvPr/>
        </p:nvSpPr>
        <p:spPr>
          <a:xfrm>
            <a:off x="8574420" y="3812993"/>
            <a:ext cx="360486" cy="360486"/>
          </a:xfrm>
          <a:prstGeom prst="ellipse">
            <a:avLst/>
          </a:prstGeom>
          <a:solidFill>
            <a:srgbClr val="2944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a:t>5</a:t>
            </a:r>
          </a:p>
        </p:txBody>
      </p:sp>
      <p:sp>
        <p:nvSpPr>
          <p:cNvPr id="38" name="Cím 2">
            <a:extLst>
              <a:ext uri="{FF2B5EF4-FFF2-40B4-BE49-F238E27FC236}">
                <a16:creationId xmlns:a16="http://schemas.microsoft.com/office/drawing/2014/main" id="{68A0894D-F2AE-4A30-A80F-C77599ECE4DA}"/>
              </a:ext>
            </a:extLst>
          </p:cNvPr>
          <p:cNvSpPr txBox="1">
            <a:spLocks/>
          </p:cNvSpPr>
          <p:nvPr/>
        </p:nvSpPr>
        <p:spPr>
          <a:xfrm>
            <a:off x="0" y="1"/>
            <a:ext cx="4037826" cy="68478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4000" dirty="0">
                <a:solidFill>
                  <a:srgbClr val="FFFFFF"/>
                </a:solidFill>
              </a:rPr>
              <a:t>Emlékeztető az előző tananyagból</a:t>
            </a:r>
            <a:br>
              <a:rPr lang="hu-HU" sz="4000" dirty="0">
                <a:solidFill>
                  <a:srgbClr val="FFFFFF"/>
                </a:solidFill>
              </a:rPr>
            </a:br>
            <a:r>
              <a:rPr lang="hu-HU" sz="2000" dirty="0">
                <a:solidFill>
                  <a:srgbClr val="FFFFFF"/>
                </a:solidFill>
              </a:rPr>
              <a:t>[BIM felhasználási területek]</a:t>
            </a:r>
          </a:p>
        </p:txBody>
      </p:sp>
    </p:spTree>
    <p:extLst>
      <p:ext uri="{BB962C8B-B14F-4D97-AF65-F5344CB8AC3E}">
        <p14:creationId xmlns:p14="http://schemas.microsoft.com/office/powerpoint/2010/main" val="255023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D1F0D7C2-DABC-4FE6-B347-05031CD6F726}"/>
              </a:ext>
            </a:extLst>
          </p:cNvPr>
          <p:cNvSpPr>
            <a:spLocks noGrp="1"/>
          </p:cNvSpPr>
          <p:nvPr>
            <p:ph type="title"/>
          </p:nvPr>
        </p:nvSpPr>
        <p:spPr>
          <a:xfrm>
            <a:off x="466722" y="586855"/>
            <a:ext cx="3201366" cy="3387497"/>
          </a:xfrm>
        </p:spPr>
        <p:txBody>
          <a:bodyPr anchor="b">
            <a:normAutofit/>
          </a:bodyPr>
          <a:lstStyle/>
          <a:p>
            <a:pPr algn="r"/>
            <a:r>
              <a:rPr lang="hu-HU" sz="4000" dirty="0">
                <a:solidFill>
                  <a:srgbClr val="FFFFFF"/>
                </a:solidFill>
              </a:rPr>
              <a:t>Egy épület elkészítését számos részfolyamatra lehet bontani</a:t>
            </a:r>
          </a:p>
        </p:txBody>
      </p:sp>
      <p:sp>
        <p:nvSpPr>
          <p:cNvPr id="3" name="Tartalom helye 2">
            <a:extLst>
              <a:ext uri="{FF2B5EF4-FFF2-40B4-BE49-F238E27FC236}">
                <a16:creationId xmlns:a16="http://schemas.microsoft.com/office/drawing/2014/main" id="{C1157125-7955-449E-BD97-0CAA3F41DC06}"/>
              </a:ext>
            </a:extLst>
          </p:cNvPr>
          <p:cNvSpPr>
            <a:spLocks noGrp="1"/>
          </p:cNvSpPr>
          <p:nvPr>
            <p:ph idx="1"/>
          </p:nvPr>
        </p:nvSpPr>
        <p:spPr>
          <a:xfrm>
            <a:off x="4810259" y="895350"/>
            <a:ext cx="7076941" cy="5548993"/>
          </a:xfrm>
        </p:spPr>
        <p:txBody>
          <a:bodyPr anchor="ctr">
            <a:noAutofit/>
          </a:bodyPr>
          <a:lstStyle/>
          <a:p>
            <a:pPr marL="0" indent="0">
              <a:buNone/>
            </a:pPr>
            <a:r>
              <a:rPr lang="hu-HU" sz="1600" dirty="0"/>
              <a:t>Főbb részfolyamatok</a:t>
            </a:r>
          </a:p>
          <a:p>
            <a:pPr lvl="1"/>
            <a:r>
              <a:rPr lang="hu-HU" sz="1600" dirty="0"/>
              <a:t>Tervezés</a:t>
            </a:r>
          </a:p>
          <a:p>
            <a:pPr lvl="1"/>
            <a:r>
              <a:rPr lang="hu-HU" sz="1600" dirty="0"/>
              <a:t>Kivitelező kiválasztása</a:t>
            </a:r>
          </a:p>
          <a:p>
            <a:pPr lvl="1"/>
            <a:r>
              <a:rPr lang="hu-HU" sz="1600" dirty="0"/>
              <a:t>Kivitelezés</a:t>
            </a:r>
          </a:p>
          <a:p>
            <a:pPr lvl="1"/>
            <a:r>
              <a:rPr lang="hu-HU" sz="1600" dirty="0"/>
              <a:t>Elszámolás</a:t>
            </a:r>
          </a:p>
          <a:p>
            <a:pPr lvl="1"/>
            <a:r>
              <a:rPr lang="hu-HU" sz="1600" dirty="0"/>
              <a:t>Üzemeltetésre átadás</a:t>
            </a:r>
          </a:p>
          <a:p>
            <a:pPr lvl="1"/>
            <a:r>
              <a:rPr lang="hu-HU" sz="1600" dirty="0"/>
              <a:t>Üzemeltetés</a:t>
            </a:r>
          </a:p>
          <a:p>
            <a:pPr marL="0" indent="0">
              <a:buNone/>
            </a:pPr>
            <a:r>
              <a:rPr lang="hu-HU" sz="1600" dirty="0"/>
              <a:t>A folyamatokat különböző szoftverek tudják támogatni, így </a:t>
            </a:r>
          </a:p>
          <a:p>
            <a:pPr lvl="1"/>
            <a:r>
              <a:rPr lang="hu-HU" sz="1600" dirty="0"/>
              <a:t>a tervezést a CAD rendszerek, </a:t>
            </a:r>
          </a:p>
          <a:p>
            <a:pPr lvl="1"/>
            <a:r>
              <a:rPr lang="hu-HU" sz="1600" dirty="0"/>
              <a:t>kivitelezés előkészítését a költségvetés készítő, vagy ajánlat készítő rendszerek, </a:t>
            </a:r>
          </a:p>
          <a:p>
            <a:pPr lvl="1"/>
            <a:r>
              <a:rPr lang="hu-HU" sz="1600" dirty="0"/>
              <a:t>kivitelezést a különböző projekt menedzsment rendszerek, vagy </a:t>
            </a:r>
          </a:p>
          <a:p>
            <a:pPr lvl="1"/>
            <a:r>
              <a:rPr lang="hu-HU" sz="1600" dirty="0"/>
              <a:t>az elszámolást vállalatirányítási rendszerek, vagy egy jól felépített Excel tábla. </a:t>
            </a:r>
          </a:p>
          <a:p>
            <a:pPr marL="0" indent="0">
              <a:buNone/>
            </a:pPr>
            <a:r>
              <a:rPr lang="hu-HU" sz="1600" dirty="0"/>
              <a:t>A rendszerek azonos alap adatokkal dolgoznak, így ahány rendszer, annyiszor kell megadni az adatokat. </a:t>
            </a:r>
          </a:p>
          <a:p>
            <a:pPr marL="0" indent="0">
              <a:buNone/>
            </a:pPr>
            <a:r>
              <a:rPr lang="hu-HU" sz="1600" dirty="0"/>
              <a:t>Az adatokat </a:t>
            </a:r>
          </a:p>
          <a:p>
            <a:pPr lvl="1"/>
            <a:r>
              <a:rPr lang="hu-HU" sz="1600" dirty="0"/>
              <a:t>annyiszor lehet elrontani, ahányszor be kell vinni,</a:t>
            </a:r>
          </a:p>
          <a:p>
            <a:pPr lvl="1"/>
            <a:r>
              <a:rPr lang="hu-HU" sz="1600" dirty="0"/>
              <a:t>annyiszor kell bevinni ahányszor a tervet módosítják.</a:t>
            </a:r>
          </a:p>
          <a:p>
            <a:pPr marL="0" indent="0">
              <a:buNone/>
            </a:pPr>
            <a:r>
              <a:rPr lang="hu-HU" sz="1600" dirty="0"/>
              <a:t>Léteznek olyan digitális megoldások ami a rendszerek között megosztják az adatokat, így naprakészen tartják.</a:t>
            </a:r>
          </a:p>
          <a:p>
            <a:pPr marL="0" indent="0">
              <a:buNone/>
            </a:pPr>
            <a:r>
              <a:rPr lang="hu-HU" sz="1600" b="1" dirty="0"/>
              <a:t>Ezért indokolt egy olyan rendszer, ami a projektet egységesen kezeli.</a:t>
            </a:r>
          </a:p>
        </p:txBody>
      </p:sp>
      <p:pic>
        <p:nvPicPr>
          <p:cNvPr id="11" name="Kép 10" descr="A képen szöveg, clipart, vektorgrafika látható&#10;&#10;Automatikusan generált leírás">
            <a:extLst>
              <a:ext uri="{FF2B5EF4-FFF2-40B4-BE49-F238E27FC236}">
                <a16:creationId xmlns:a16="http://schemas.microsoft.com/office/drawing/2014/main" id="{CFD96A8F-9F1C-45DE-BC00-89FFAD21AF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07B2FD10-D1CD-40FE-A63F-5310EDE8805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8C3587FB-CD9E-481B-9FE3-D9062CF2EE6A}"/>
              </a:ext>
            </a:extLst>
          </p:cNvPr>
          <p:cNvSpPr>
            <a:spLocks noGrp="1"/>
          </p:cNvSpPr>
          <p:nvPr>
            <p:ph type="sldNum" sz="quarter" idx="12"/>
          </p:nvPr>
        </p:nvSpPr>
        <p:spPr/>
        <p:txBody>
          <a:bodyPr/>
          <a:lstStyle/>
          <a:p>
            <a:fld id="{B21332D6-23E1-476A-A412-822FBBA5E59B}" type="slidenum">
              <a:rPr lang="hu-HU" smtClean="0"/>
              <a:t>5</a:t>
            </a:fld>
            <a:endParaRPr lang="hu-HU"/>
          </a:p>
        </p:txBody>
      </p:sp>
    </p:spTree>
    <p:extLst>
      <p:ext uri="{BB962C8B-B14F-4D97-AF65-F5344CB8AC3E}">
        <p14:creationId xmlns:p14="http://schemas.microsoft.com/office/powerpoint/2010/main" val="31787566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ím 4">
            <a:extLst>
              <a:ext uri="{FF2B5EF4-FFF2-40B4-BE49-F238E27FC236}">
                <a16:creationId xmlns:a16="http://schemas.microsoft.com/office/drawing/2014/main" id="{D0932BD1-C337-4512-A938-671342ACD30E}"/>
              </a:ext>
            </a:extLst>
          </p:cNvPr>
          <p:cNvSpPr>
            <a:spLocks noGrp="1"/>
          </p:cNvSpPr>
          <p:nvPr>
            <p:ph type="title"/>
          </p:nvPr>
        </p:nvSpPr>
        <p:spPr>
          <a:xfrm>
            <a:off x="466722" y="790832"/>
            <a:ext cx="3201366" cy="3183520"/>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BIM</a:t>
            </a:r>
            <a:br>
              <a:rPr lang="hu-HU" sz="4000" kern="1200" dirty="0">
                <a:solidFill>
                  <a:srgbClr val="FFFFFF"/>
                </a:solidFill>
                <a:latin typeface="+mj-lt"/>
                <a:ea typeface="+mj-ea"/>
                <a:cs typeface="+mj-cs"/>
              </a:rPr>
            </a:br>
            <a:r>
              <a:rPr lang="hu-HU" sz="4000" kern="1200" dirty="0">
                <a:solidFill>
                  <a:srgbClr val="FFFFFF"/>
                </a:solidFill>
                <a:latin typeface="+mj-lt"/>
                <a:ea typeface="+mj-ea"/>
                <a:cs typeface="+mj-cs"/>
              </a:rPr>
              <a:t>Megoldások minden területre</a:t>
            </a:r>
            <a:endParaRPr lang="en-US" sz="4000" kern="1200" dirty="0">
              <a:solidFill>
                <a:srgbClr val="FFFFFF"/>
              </a:solidFill>
              <a:latin typeface="+mj-lt"/>
              <a:ea typeface="+mj-ea"/>
              <a:cs typeface="+mj-cs"/>
            </a:endParaRPr>
          </a:p>
        </p:txBody>
      </p:sp>
      <p:sp>
        <p:nvSpPr>
          <p:cNvPr id="6" name="Tartalom helye 5">
            <a:extLst>
              <a:ext uri="{FF2B5EF4-FFF2-40B4-BE49-F238E27FC236}">
                <a16:creationId xmlns:a16="http://schemas.microsoft.com/office/drawing/2014/main" id="{D7AD3C11-89D7-4E74-B1EC-0D770C97A3E4}"/>
              </a:ext>
            </a:extLst>
          </p:cNvPr>
          <p:cNvSpPr>
            <a:spLocks noGrp="1"/>
          </p:cNvSpPr>
          <p:nvPr>
            <p:ph idx="1"/>
          </p:nvPr>
        </p:nvSpPr>
        <p:spPr>
          <a:xfrm>
            <a:off x="4835710" y="238939"/>
            <a:ext cx="6555347" cy="2634209"/>
          </a:xfrm>
        </p:spPr>
        <p:txBody>
          <a:bodyPr vert="horz" lIns="91440" tIns="45720" rIns="91440" bIns="45720" rtlCol="0" anchor="ctr">
            <a:normAutofit/>
          </a:bodyPr>
          <a:lstStyle/>
          <a:p>
            <a:r>
              <a:rPr lang="hu-HU" sz="1800" dirty="0"/>
              <a:t>Az építőipar és épületüzemeltetés minden területén megtalálhatóak ma már BIM rendszerek.</a:t>
            </a:r>
          </a:p>
          <a:p>
            <a:r>
              <a:rPr lang="hu-HU" sz="1800" dirty="0"/>
              <a:t>Ezek alkalmazása nemzetközi szinten mára már általánossá vált. </a:t>
            </a:r>
          </a:p>
          <a:p>
            <a:r>
              <a:rPr lang="hu-HU" sz="1800" kern="1200" dirty="0">
                <a:ea typeface="+mn-ea"/>
                <a:cs typeface="+mn-cs"/>
              </a:rPr>
              <a:t>Az</a:t>
            </a:r>
            <a:r>
              <a:rPr lang="hu-HU" sz="1800" dirty="0"/>
              <a:t> Egyesült Királyságban a BIM rendszert használó cégek 48%-a szerint a BIM a jövedelmezőségük növekedéséhez járult hozzá.</a:t>
            </a:r>
          </a:p>
          <a:p>
            <a:r>
              <a:rPr lang="hu-HU" sz="1800" kern="1200" dirty="0">
                <a:ea typeface="+mn-ea"/>
                <a:cs typeface="+mn-cs"/>
              </a:rPr>
              <a:t>Hazánkban az elterjedésük egyelőre alacsony, de ismertségük növekszik.</a:t>
            </a:r>
            <a:endParaRPr lang="en-US" sz="1800" kern="1200" dirty="0">
              <a:ea typeface="+mn-ea"/>
              <a:cs typeface="+mn-cs"/>
            </a:endParaRPr>
          </a:p>
        </p:txBody>
      </p:sp>
      <p:pic>
        <p:nvPicPr>
          <p:cNvPr id="22" name="Kép 21">
            <a:extLst>
              <a:ext uri="{FF2B5EF4-FFF2-40B4-BE49-F238E27FC236}">
                <a16:creationId xmlns:a16="http://schemas.microsoft.com/office/drawing/2014/main" id="{B4FACFAA-4742-40BF-B7E8-FA4ACB632573}"/>
              </a:ext>
            </a:extLst>
          </p:cNvPr>
          <p:cNvPicPr>
            <a:picLocks noChangeAspect="1"/>
          </p:cNvPicPr>
          <p:nvPr/>
        </p:nvPicPr>
        <p:blipFill>
          <a:blip r:embed="rId2"/>
          <a:stretch>
            <a:fillRect/>
          </a:stretch>
        </p:blipFill>
        <p:spPr>
          <a:xfrm>
            <a:off x="5126327" y="2730844"/>
            <a:ext cx="5974115" cy="3974714"/>
          </a:xfrm>
          <a:prstGeom prst="rect">
            <a:avLst/>
          </a:prstGeom>
        </p:spPr>
      </p:pic>
      <p:sp>
        <p:nvSpPr>
          <p:cNvPr id="2" name="Slide Number Placeholder 1">
            <a:extLst>
              <a:ext uri="{FF2B5EF4-FFF2-40B4-BE49-F238E27FC236}">
                <a16:creationId xmlns:a16="http://schemas.microsoft.com/office/drawing/2014/main" id="{D5D729EB-8D60-46B9-8792-07073DC3B35C}"/>
              </a:ext>
            </a:extLst>
          </p:cNvPr>
          <p:cNvSpPr>
            <a:spLocks noGrp="1"/>
          </p:cNvSpPr>
          <p:nvPr>
            <p:ph type="sldNum" sz="quarter" idx="12"/>
          </p:nvPr>
        </p:nvSpPr>
        <p:spPr/>
        <p:txBody>
          <a:bodyPr/>
          <a:lstStyle/>
          <a:p>
            <a:fld id="{B21332D6-23E1-476A-A412-822FBBA5E59B}" type="slidenum">
              <a:rPr lang="hu-HU" smtClean="0"/>
              <a:t>50</a:t>
            </a:fld>
            <a:endParaRPr lang="hu-HU"/>
          </a:p>
        </p:txBody>
      </p:sp>
    </p:spTree>
    <p:extLst>
      <p:ext uri="{BB962C8B-B14F-4D97-AF65-F5344CB8AC3E}">
        <p14:creationId xmlns:p14="http://schemas.microsoft.com/office/powerpoint/2010/main" val="20386578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6F46B295-B165-4E34-B2A2-7A43545A05E5}"/>
              </a:ext>
            </a:extLst>
          </p:cNvPr>
          <p:cNvSpPr>
            <a:spLocks noGrp="1"/>
          </p:cNvSpPr>
          <p:nvPr>
            <p:ph type="title"/>
          </p:nvPr>
        </p:nvSpPr>
        <p:spPr>
          <a:xfrm>
            <a:off x="466722" y="586855"/>
            <a:ext cx="3201366" cy="3387497"/>
          </a:xfrm>
        </p:spPr>
        <p:txBody>
          <a:bodyPr anchor="b">
            <a:normAutofit/>
          </a:bodyPr>
          <a:lstStyle/>
          <a:p>
            <a:pPr algn="r"/>
            <a:r>
              <a:rPr lang="hu-HU" sz="4000" dirty="0">
                <a:solidFill>
                  <a:srgbClr val="FFFFFF"/>
                </a:solidFill>
              </a:rPr>
              <a:t>BEXEL MANAGER</a:t>
            </a:r>
            <a:br>
              <a:rPr lang="hu-HU" sz="2000" dirty="0">
                <a:solidFill>
                  <a:srgbClr val="FFFFFF"/>
                </a:solidFill>
              </a:rPr>
            </a:br>
            <a:r>
              <a:rPr lang="hu-HU" sz="1600" dirty="0">
                <a:solidFill>
                  <a:srgbClr val="FFFFFF"/>
                </a:solidFill>
                <a:hlinkClick r:id="rId2"/>
              </a:rPr>
              <a:t>bexelmanager.epitoipariszoftver.hu</a:t>
            </a:r>
            <a:endParaRPr lang="hu-HU" sz="2000" dirty="0">
              <a:solidFill>
                <a:srgbClr val="FFFFFF"/>
              </a:solidFill>
            </a:endParaRPr>
          </a:p>
        </p:txBody>
      </p:sp>
      <p:sp>
        <p:nvSpPr>
          <p:cNvPr id="3" name="Tartalom helye 2">
            <a:extLst>
              <a:ext uri="{FF2B5EF4-FFF2-40B4-BE49-F238E27FC236}">
                <a16:creationId xmlns:a16="http://schemas.microsoft.com/office/drawing/2014/main" id="{4F63F0D7-10C5-4C1B-A7AD-3F01558D0995}"/>
              </a:ext>
            </a:extLst>
          </p:cNvPr>
          <p:cNvSpPr>
            <a:spLocks noGrp="1"/>
          </p:cNvSpPr>
          <p:nvPr>
            <p:ph idx="1"/>
          </p:nvPr>
        </p:nvSpPr>
        <p:spPr>
          <a:xfrm>
            <a:off x="4643252" y="511388"/>
            <a:ext cx="6722354" cy="2797625"/>
          </a:xfrm>
        </p:spPr>
        <p:txBody>
          <a:bodyPr anchor="ctr">
            <a:normAutofit/>
          </a:bodyPr>
          <a:lstStyle/>
          <a:p>
            <a:r>
              <a:rPr lang="hu-HU" sz="2000" dirty="0">
                <a:effectLst/>
                <a:ea typeface="Verdana" panose="020B0604030504040204" pitchFamily="34" charset="0"/>
                <a:cs typeface="Times New Roman" panose="02020603050405020304" pitchFamily="18" charset="0"/>
              </a:rPr>
              <a:t>A </a:t>
            </a:r>
            <a:r>
              <a:rPr lang="hu-HU" sz="2000" dirty="0" err="1">
                <a:effectLst/>
                <a:ea typeface="Verdana" panose="020B0604030504040204" pitchFamily="34" charset="0"/>
                <a:cs typeface="Times New Roman" panose="02020603050405020304" pitchFamily="18" charset="0"/>
              </a:rPr>
              <a:t>Bexel</a:t>
            </a:r>
            <a:r>
              <a:rPr lang="hu-HU" sz="2000" dirty="0">
                <a:effectLst/>
                <a:ea typeface="Verdana" panose="020B0604030504040204" pitchFamily="34" charset="0"/>
                <a:cs typeface="Times New Roman" panose="02020603050405020304" pitchFamily="18" charset="0"/>
              </a:rPr>
              <a:t> Manager olyan BIM menedzsment szoftver, ahol minden elemzés egyetlen modellbe és megoldásba integrálódik. </a:t>
            </a:r>
          </a:p>
          <a:p>
            <a:r>
              <a:rPr lang="hu-HU" sz="2000" dirty="0">
                <a:effectLst/>
                <a:ea typeface="Verdana" panose="020B0604030504040204" pitchFamily="34" charset="0"/>
                <a:cs typeface="Times New Roman" panose="02020603050405020304" pitchFamily="18" charset="0"/>
              </a:rPr>
              <a:t>A termékek már BIM alapon jött létre, és így a BIM alapokon kezelt projekteket </a:t>
            </a:r>
            <a:r>
              <a:rPr lang="hu-HU" sz="2000" dirty="0" err="1">
                <a:effectLst/>
                <a:ea typeface="Verdana" panose="020B0604030504040204" pitchFamily="34" charset="0"/>
                <a:cs typeface="Times New Roman" panose="02020603050405020304" pitchFamily="18" charset="0"/>
              </a:rPr>
              <a:t>legfelhasználóbarátabb</a:t>
            </a:r>
            <a:r>
              <a:rPr lang="hu-HU" sz="2000" dirty="0">
                <a:effectLst/>
                <a:ea typeface="Verdana" panose="020B0604030504040204" pitchFamily="34" charset="0"/>
                <a:cs typeface="Times New Roman" panose="02020603050405020304" pitchFamily="18" charset="0"/>
              </a:rPr>
              <a:t> módon tudja kezelni. </a:t>
            </a:r>
          </a:p>
          <a:p>
            <a:r>
              <a:rPr lang="hu-HU" sz="2000" dirty="0">
                <a:effectLst/>
                <a:ea typeface="Verdana" panose="020B0604030504040204" pitchFamily="34" charset="0"/>
                <a:cs typeface="Times New Roman" panose="02020603050405020304" pitchFamily="18" charset="0"/>
              </a:rPr>
              <a:t>Képes költségvetéseket is menedzselni.</a:t>
            </a:r>
          </a:p>
          <a:p>
            <a:r>
              <a:rPr lang="hu-HU" sz="2000" dirty="0">
                <a:ea typeface="Verdana" panose="020B0604030504040204" pitchFamily="34" charset="0"/>
              </a:rPr>
              <a:t>3D, 4D, 5D, 6D szolgáltatás</a:t>
            </a:r>
          </a:p>
        </p:txBody>
      </p:sp>
      <p:pic>
        <p:nvPicPr>
          <p:cNvPr id="6" name="Kép 5">
            <a:extLst>
              <a:ext uri="{FF2B5EF4-FFF2-40B4-BE49-F238E27FC236}">
                <a16:creationId xmlns:a16="http://schemas.microsoft.com/office/drawing/2014/main" id="{A7EDB97C-30B0-4692-8C67-3E3A9E830EA0}"/>
              </a:ext>
            </a:extLst>
          </p:cNvPr>
          <p:cNvPicPr>
            <a:picLocks noChangeAspect="1"/>
          </p:cNvPicPr>
          <p:nvPr/>
        </p:nvPicPr>
        <p:blipFill>
          <a:blip r:embed="rId3"/>
          <a:stretch>
            <a:fillRect/>
          </a:stretch>
        </p:blipFill>
        <p:spPr>
          <a:xfrm>
            <a:off x="5489252" y="3606412"/>
            <a:ext cx="5329832" cy="3011614"/>
          </a:xfrm>
          <a:prstGeom prst="rect">
            <a:avLst/>
          </a:prstGeom>
        </p:spPr>
      </p:pic>
      <p:pic>
        <p:nvPicPr>
          <p:cNvPr id="17" name="Kép 16" descr="A képen szöveg, clipart, vektorgrafika látható&#10;&#10;Automatikusan generált leírás">
            <a:extLst>
              <a:ext uri="{FF2B5EF4-FFF2-40B4-BE49-F238E27FC236}">
                <a16:creationId xmlns:a16="http://schemas.microsoft.com/office/drawing/2014/main" id="{DFD12DD7-97E8-47BF-AAA2-1D2455BF6B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4BCFE8A8-6E54-4AF5-B22B-2D8E9A108C3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41C3D1B0-2DF1-4315-8C4F-9C1477A65E26}"/>
              </a:ext>
            </a:extLst>
          </p:cNvPr>
          <p:cNvSpPr>
            <a:spLocks noGrp="1"/>
          </p:cNvSpPr>
          <p:nvPr>
            <p:ph type="sldNum" sz="quarter" idx="12"/>
          </p:nvPr>
        </p:nvSpPr>
        <p:spPr/>
        <p:txBody>
          <a:bodyPr/>
          <a:lstStyle/>
          <a:p>
            <a:fld id="{B21332D6-23E1-476A-A412-822FBBA5E59B}" type="slidenum">
              <a:rPr lang="hu-HU" smtClean="0"/>
              <a:t>51</a:t>
            </a:fld>
            <a:endParaRPr lang="hu-HU"/>
          </a:p>
        </p:txBody>
      </p:sp>
    </p:spTree>
    <p:extLst>
      <p:ext uri="{BB962C8B-B14F-4D97-AF65-F5344CB8AC3E}">
        <p14:creationId xmlns:p14="http://schemas.microsoft.com/office/powerpoint/2010/main" val="34350979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Kép 11">
            <a:extLst>
              <a:ext uri="{FF2B5EF4-FFF2-40B4-BE49-F238E27FC236}">
                <a16:creationId xmlns:a16="http://schemas.microsoft.com/office/drawing/2014/main" id="{1D676A6C-78C7-4993-956E-C1750C0A3B2B}"/>
              </a:ext>
            </a:extLst>
          </p:cNvPr>
          <p:cNvPicPr>
            <a:picLocks noChangeAspect="1"/>
          </p:cNvPicPr>
          <p:nvPr/>
        </p:nvPicPr>
        <p:blipFill>
          <a:blip r:embed="rId2"/>
          <a:stretch>
            <a:fillRect/>
          </a:stretch>
        </p:blipFill>
        <p:spPr>
          <a:xfrm>
            <a:off x="5126313" y="187929"/>
            <a:ext cx="5913258" cy="2871267"/>
          </a:xfrm>
          <a:prstGeom prst="rect">
            <a:avLst/>
          </a:prstGeom>
          <a:ln>
            <a:solidFill>
              <a:schemeClr val="bg1">
                <a:lumMod val="85000"/>
              </a:schemeClr>
            </a:solidFill>
          </a:ln>
        </p:spPr>
      </p:pic>
      <p:pic>
        <p:nvPicPr>
          <p:cNvPr id="14" name="Picture 2">
            <a:extLst>
              <a:ext uri="{FF2B5EF4-FFF2-40B4-BE49-F238E27FC236}">
                <a16:creationId xmlns:a16="http://schemas.microsoft.com/office/drawing/2014/main" id="{B36B559B-2B9F-4F36-8835-653091A415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6404" y="3244537"/>
            <a:ext cx="5913258" cy="3324055"/>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18" name="Cím 1">
            <a:extLst>
              <a:ext uri="{FF2B5EF4-FFF2-40B4-BE49-F238E27FC236}">
                <a16:creationId xmlns:a16="http://schemas.microsoft.com/office/drawing/2014/main" id="{949E16F4-ED76-4A6E-998E-3E7816877888}"/>
              </a:ext>
            </a:extLst>
          </p:cNvPr>
          <p:cNvSpPr txBox="1">
            <a:spLocks/>
          </p:cNvSpPr>
          <p:nvPr/>
        </p:nvSpPr>
        <p:spPr>
          <a:xfrm>
            <a:off x="466722" y="586855"/>
            <a:ext cx="3201366" cy="3387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4000" dirty="0" err="1">
                <a:solidFill>
                  <a:srgbClr val="FFFFFF"/>
                </a:solidFill>
              </a:rPr>
              <a:t>Pl</a:t>
            </a:r>
            <a:r>
              <a:rPr lang="hu-HU" sz="4000" dirty="0">
                <a:solidFill>
                  <a:srgbClr val="FFFFFF"/>
                </a:solidFill>
              </a:rPr>
              <a:t>: BEXEL MANAGER</a:t>
            </a:r>
            <a:br>
              <a:rPr lang="hu-HU" sz="2000" dirty="0"/>
            </a:br>
            <a:r>
              <a:rPr lang="hu-HU" sz="1600" dirty="0">
                <a:solidFill>
                  <a:srgbClr val="FFFFFF"/>
                </a:solidFill>
                <a:hlinkClick r:id="rId4"/>
              </a:rPr>
              <a:t>bexelmanager.epitoipariszoftver.hu</a:t>
            </a:r>
            <a:endParaRPr lang="hu-HU" sz="2000" dirty="0">
              <a:solidFill>
                <a:srgbClr val="FFFFFF"/>
              </a:solidFill>
            </a:endParaRPr>
          </a:p>
        </p:txBody>
      </p:sp>
      <p:pic>
        <p:nvPicPr>
          <p:cNvPr id="20" name="Kép 19" descr="A képen szöveg, clipart, vektorgrafika látható&#10;&#10;Automatikusan generált leírás">
            <a:extLst>
              <a:ext uri="{FF2B5EF4-FFF2-40B4-BE49-F238E27FC236}">
                <a16:creationId xmlns:a16="http://schemas.microsoft.com/office/drawing/2014/main" id="{05CED6AA-618A-4D1F-9B2F-FAE8040853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2" name="Kép 21">
            <a:extLst>
              <a:ext uri="{FF2B5EF4-FFF2-40B4-BE49-F238E27FC236}">
                <a16:creationId xmlns:a16="http://schemas.microsoft.com/office/drawing/2014/main" id="{F55CD4C3-90CB-4388-9CFA-44A8F87FD613}"/>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2E315E7F-CB4E-4604-AE19-3BBAA2F186C3}"/>
              </a:ext>
            </a:extLst>
          </p:cNvPr>
          <p:cNvSpPr>
            <a:spLocks noGrp="1"/>
          </p:cNvSpPr>
          <p:nvPr>
            <p:ph type="sldNum" sz="quarter" idx="12"/>
          </p:nvPr>
        </p:nvSpPr>
        <p:spPr/>
        <p:txBody>
          <a:bodyPr/>
          <a:lstStyle/>
          <a:p>
            <a:fld id="{B21332D6-23E1-476A-A412-822FBBA5E59B}" type="slidenum">
              <a:rPr lang="hu-HU" smtClean="0"/>
              <a:t>52</a:t>
            </a:fld>
            <a:endParaRPr lang="hu-HU"/>
          </a:p>
        </p:txBody>
      </p:sp>
    </p:spTree>
    <p:extLst>
      <p:ext uri="{BB962C8B-B14F-4D97-AF65-F5344CB8AC3E}">
        <p14:creationId xmlns:p14="http://schemas.microsoft.com/office/powerpoint/2010/main" val="15808766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Freeform: Shape 78">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Rectangle 80">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65D2865C-C274-4E36-A4A4-3FF466599823}"/>
              </a:ext>
            </a:extLst>
          </p:cNvPr>
          <p:cNvSpPr>
            <a:spLocks noGrp="1"/>
          </p:cNvSpPr>
          <p:nvPr>
            <p:ph type="title"/>
          </p:nvPr>
        </p:nvSpPr>
        <p:spPr>
          <a:xfrm>
            <a:off x="806825" y="457201"/>
            <a:ext cx="2844800" cy="3588870"/>
          </a:xfrm>
        </p:spPr>
        <p:txBody>
          <a:bodyPr anchor="b">
            <a:normAutofit/>
          </a:bodyPr>
          <a:lstStyle/>
          <a:p>
            <a:pPr algn="r"/>
            <a:r>
              <a:rPr lang="hu-HU" sz="4000" dirty="0">
                <a:solidFill>
                  <a:srgbClr val="FFFFFF"/>
                </a:solidFill>
              </a:rPr>
              <a:t>BEXEL MANAGER - 3D BIM tervezési projekt</a:t>
            </a:r>
          </a:p>
        </p:txBody>
      </p:sp>
      <p:sp>
        <p:nvSpPr>
          <p:cNvPr id="3" name="Tartalom helye 2">
            <a:extLst>
              <a:ext uri="{FF2B5EF4-FFF2-40B4-BE49-F238E27FC236}">
                <a16:creationId xmlns:a16="http://schemas.microsoft.com/office/drawing/2014/main" id="{10280002-34DF-4E74-87A1-F728EC74BF1A}"/>
              </a:ext>
            </a:extLst>
          </p:cNvPr>
          <p:cNvSpPr>
            <a:spLocks noGrp="1"/>
          </p:cNvSpPr>
          <p:nvPr>
            <p:ph idx="1"/>
          </p:nvPr>
        </p:nvSpPr>
        <p:spPr>
          <a:xfrm>
            <a:off x="4171951" y="276225"/>
            <a:ext cx="3257550" cy="6191250"/>
          </a:xfrm>
        </p:spPr>
        <p:txBody>
          <a:bodyPr anchor="ctr">
            <a:normAutofit/>
          </a:bodyPr>
          <a:lstStyle/>
          <a:p>
            <a:pPr marL="0" indent="0">
              <a:buNone/>
            </a:pPr>
            <a:r>
              <a:rPr lang="hu-HU" sz="1400" i="0" dirty="0">
                <a:effectLst/>
              </a:rPr>
              <a:t>Terv felülvizsgálat</a:t>
            </a:r>
          </a:p>
          <a:p>
            <a:pPr marL="361950" lvl="1"/>
            <a:r>
              <a:rPr lang="hu-HU" sz="1400" b="0" i="0" dirty="0">
                <a:effectLst/>
              </a:rPr>
              <a:t>A különböző szoftveres eszközök lehetővé teszik az épületmodell elemeinek felülvizsgálatát és összehasonlítását.</a:t>
            </a:r>
          </a:p>
          <a:p>
            <a:pPr marL="361950" lvl="1"/>
            <a:r>
              <a:rPr lang="hu-HU" sz="1400" b="0" i="0" dirty="0">
                <a:effectLst/>
              </a:rPr>
              <a:t>Az eltérések észlelésére és jelentések készítésére speciális vizualizációk szolgálnak. </a:t>
            </a:r>
          </a:p>
          <a:p>
            <a:pPr marL="361950" lvl="1"/>
            <a:r>
              <a:rPr lang="hu-HU" sz="1400" b="0" i="0" dirty="0">
                <a:effectLst/>
              </a:rPr>
              <a:t>Nincs többé 1000 rajz 1000 ellentétes információval, egy modellt néz, vizsgál és módosít mindenki és ebből nyeri ki a szűkséges információt, így a rajzot is.</a:t>
            </a:r>
          </a:p>
          <a:p>
            <a:pPr marL="0" indent="0">
              <a:buNone/>
            </a:pPr>
            <a:r>
              <a:rPr lang="hu-HU" sz="1400" dirty="0"/>
              <a:t>Ütközésvizsgálat</a:t>
            </a:r>
          </a:p>
          <a:p>
            <a:pPr marL="361950" lvl="1"/>
            <a:r>
              <a:rPr lang="hu-HU" sz="1400" dirty="0"/>
              <a:t>Az ütközés-motor segítségével könnyen azonosíthatja az épületelemek közötti ütközéseket. </a:t>
            </a:r>
          </a:p>
          <a:p>
            <a:pPr marL="361950" lvl="1"/>
            <a:r>
              <a:rPr lang="hu-HU" sz="1400" dirty="0"/>
              <a:t>A változók széles köre alapján szűrje le és csoportosítsa az ütközéseket különféle kritériumok alapján, majd a kapott eredményt jelenítse meg jól értelmezhető módon, ahol a környezetéből kiemelkedik az ütközési probléma.</a:t>
            </a:r>
          </a:p>
        </p:txBody>
      </p:sp>
      <p:pic>
        <p:nvPicPr>
          <p:cNvPr id="5" name="Kép 4" descr="A képen szöveg látható&#10;&#10;Automatikusan generált leírás">
            <a:extLst>
              <a:ext uri="{FF2B5EF4-FFF2-40B4-BE49-F238E27FC236}">
                <a16:creationId xmlns:a16="http://schemas.microsoft.com/office/drawing/2014/main" id="{4B1CCE3A-30D3-4DD8-A28B-611F0BFC9EFF}"/>
              </a:ext>
            </a:extLst>
          </p:cNvPr>
          <p:cNvPicPr>
            <a:picLocks noChangeAspect="1"/>
          </p:cNvPicPr>
          <p:nvPr/>
        </p:nvPicPr>
        <p:blipFill>
          <a:blip r:embed="rId2"/>
          <a:stretch>
            <a:fillRect/>
          </a:stretch>
        </p:blipFill>
        <p:spPr>
          <a:xfrm>
            <a:off x="7534607" y="695326"/>
            <a:ext cx="4500032" cy="2351266"/>
          </a:xfrm>
          <a:prstGeom prst="rect">
            <a:avLst/>
          </a:prstGeom>
          <a:ln>
            <a:solidFill>
              <a:schemeClr val="bg1">
                <a:lumMod val="85000"/>
              </a:schemeClr>
            </a:solidFill>
          </a:ln>
        </p:spPr>
      </p:pic>
      <p:pic>
        <p:nvPicPr>
          <p:cNvPr id="2050" name="Picture 2" descr="A képen asztal látható&#10;&#10;Automatikusan generált leírás">
            <a:extLst>
              <a:ext uri="{FF2B5EF4-FFF2-40B4-BE49-F238E27FC236}">
                <a16:creationId xmlns:a16="http://schemas.microsoft.com/office/drawing/2014/main" id="{037CAC33-3575-47FD-8A08-5900FCAD357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34607" y="3278526"/>
            <a:ext cx="4500033" cy="2531267"/>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12" name="Kép 11" descr="A képen szöveg, clipart, vektorgrafika látható&#10;&#10;Automatikusan generált leírás">
            <a:extLst>
              <a:ext uri="{FF2B5EF4-FFF2-40B4-BE49-F238E27FC236}">
                <a16:creationId xmlns:a16="http://schemas.microsoft.com/office/drawing/2014/main" id="{6F42EA03-31DB-4834-8751-054684B04C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08CB2966-187E-4CD0-B02D-A85DE634D940}"/>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F2C24C15-3969-4C2C-A3F8-43EC22792AF8}"/>
              </a:ext>
            </a:extLst>
          </p:cNvPr>
          <p:cNvSpPr>
            <a:spLocks noGrp="1"/>
          </p:cNvSpPr>
          <p:nvPr>
            <p:ph type="sldNum" sz="quarter" idx="12"/>
          </p:nvPr>
        </p:nvSpPr>
        <p:spPr/>
        <p:txBody>
          <a:bodyPr/>
          <a:lstStyle/>
          <a:p>
            <a:fld id="{B21332D6-23E1-476A-A412-822FBBA5E59B}" type="slidenum">
              <a:rPr lang="hu-HU" smtClean="0"/>
              <a:t>53</a:t>
            </a:fld>
            <a:endParaRPr lang="hu-HU"/>
          </a:p>
        </p:txBody>
      </p:sp>
    </p:spTree>
    <p:extLst>
      <p:ext uri="{BB962C8B-B14F-4D97-AF65-F5344CB8AC3E}">
        <p14:creationId xmlns:p14="http://schemas.microsoft.com/office/powerpoint/2010/main" val="29628335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Freeform: Shape 82">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5" name="Rectangle 84">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25BF774E-FE31-44CC-AF63-69DA1D8962F4}"/>
              </a:ext>
            </a:extLst>
          </p:cNvPr>
          <p:cNvSpPr>
            <a:spLocks noGrp="1"/>
          </p:cNvSpPr>
          <p:nvPr>
            <p:ph type="title"/>
          </p:nvPr>
        </p:nvSpPr>
        <p:spPr>
          <a:xfrm>
            <a:off x="806825" y="457201"/>
            <a:ext cx="2844800" cy="3588870"/>
          </a:xfrm>
        </p:spPr>
        <p:txBody>
          <a:bodyPr anchor="b">
            <a:normAutofit/>
          </a:bodyPr>
          <a:lstStyle/>
          <a:p>
            <a:pPr algn="r"/>
            <a:r>
              <a:rPr lang="hu-HU" sz="4000">
                <a:solidFill>
                  <a:srgbClr val="FFFFFF"/>
                </a:solidFill>
              </a:rPr>
              <a:t>BEXEL MANAGER 3D</a:t>
            </a:r>
          </a:p>
        </p:txBody>
      </p:sp>
      <p:sp>
        <p:nvSpPr>
          <p:cNvPr id="3" name="Tartalom helye 2">
            <a:extLst>
              <a:ext uri="{FF2B5EF4-FFF2-40B4-BE49-F238E27FC236}">
                <a16:creationId xmlns:a16="http://schemas.microsoft.com/office/drawing/2014/main" id="{8760E444-2EA1-4627-B08D-9E8F9B081011}"/>
              </a:ext>
            </a:extLst>
          </p:cNvPr>
          <p:cNvSpPr>
            <a:spLocks noGrp="1"/>
          </p:cNvSpPr>
          <p:nvPr>
            <p:ph idx="1"/>
          </p:nvPr>
        </p:nvSpPr>
        <p:spPr>
          <a:xfrm>
            <a:off x="4239492" y="166256"/>
            <a:ext cx="3343393" cy="6531428"/>
          </a:xfrm>
        </p:spPr>
        <p:txBody>
          <a:bodyPr anchor="ctr">
            <a:normAutofit/>
          </a:bodyPr>
          <a:lstStyle/>
          <a:p>
            <a:pPr marL="0" indent="0">
              <a:buNone/>
            </a:pPr>
            <a:r>
              <a:rPr lang="hu-HU" sz="1400" dirty="0"/>
              <a:t>Változáskövetés</a:t>
            </a:r>
          </a:p>
          <a:p>
            <a:pPr marL="361950" lvl="1"/>
            <a:r>
              <a:rPr lang="hu-HU" sz="1400" dirty="0"/>
              <a:t>A javasolt változtatások szükségességének felmérése és értékelése. </a:t>
            </a:r>
          </a:p>
          <a:p>
            <a:pPr marL="361950" lvl="1"/>
            <a:r>
              <a:rPr lang="hu-HU" sz="1400" dirty="0"/>
              <a:t>Össze lehet hasonlítania korábbi verziókat az új alternatívákkal, azonnal információt kaphat a becsült költségek változására és a megvalósítási időkre gyakorolt hatásáról. </a:t>
            </a:r>
          </a:p>
          <a:p>
            <a:pPr marL="0" indent="0">
              <a:buNone/>
            </a:pPr>
            <a:r>
              <a:rPr lang="hu-HU" sz="1400" dirty="0"/>
              <a:t>Ajánlatkészítés</a:t>
            </a:r>
          </a:p>
          <a:p>
            <a:pPr marL="361950" lvl="1"/>
            <a:r>
              <a:rPr lang="hu-HU" sz="1400" dirty="0"/>
              <a:t>Integrálja a fontos ajánlattételi és az ajánlaticsomag folyamatokat olyan módszerekkel, amelyek biztosítják, hogy az összes releváns munkadarabot pontosan kezeljék, hiányok és párhuzamosságok nélkül. </a:t>
            </a:r>
          </a:p>
          <a:p>
            <a:pPr marL="361950" lvl="1"/>
            <a:r>
              <a:rPr lang="hu-HU" sz="1400" dirty="0"/>
              <a:t>A </a:t>
            </a:r>
            <a:r>
              <a:rPr lang="hu-HU" sz="1400" dirty="0" err="1"/>
              <a:t>mennyiségkigyűjtés</a:t>
            </a:r>
            <a:r>
              <a:rPr lang="hu-HU" sz="1400" dirty="0"/>
              <a:t> generálása a szoftverbe be van építve, ami fokozott pontosságot eredményez. </a:t>
            </a:r>
          </a:p>
          <a:p>
            <a:pPr marL="0" indent="0">
              <a:buNone/>
            </a:pPr>
            <a:r>
              <a:rPr lang="hu-HU" sz="1400" dirty="0"/>
              <a:t>Projekt megjelenítés</a:t>
            </a:r>
          </a:p>
          <a:p>
            <a:pPr marL="361950" lvl="1"/>
            <a:r>
              <a:rPr lang="hu-HU" sz="1400" dirty="0"/>
              <a:t>Az intelligens, valós idejű navigációval, intuitív és felhasználóbarát felülettel nyújt segítséget a BIM szoftver az integrált modell megjelenítésre. </a:t>
            </a:r>
          </a:p>
          <a:p>
            <a:pPr lvl="1"/>
            <a:endParaRPr lang="hu-HU" sz="1400" dirty="0"/>
          </a:p>
        </p:txBody>
      </p:sp>
      <p:pic>
        <p:nvPicPr>
          <p:cNvPr id="4098" name="Picture 2">
            <a:extLst>
              <a:ext uri="{FF2B5EF4-FFF2-40B4-BE49-F238E27FC236}">
                <a16:creationId xmlns:a16="http://schemas.microsoft.com/office/drawing/2014/main" id="{8AF1C0E6-6F69-43BF-81DC-F8F9ED38517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69094" y="950026"/>
            <a:ext cx="4045268" cy="2275463"/>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8D097861-E053-4BEC-AAE5-B2DDAB71897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69094" y="3632512"/>
            <a:ext cx="4045268" cy="2275463"/>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12" name="Kép 11" descr="A képen szöveg, clipart, vektorgrafika látható&#10;&#10;Automatikusan generált leírás">
            <a:extLst>
              <a:ext uri="{FF2B5EF4-FFF2-40B4-BE49-F238E27FC236}">
                <a16:creationId xmlns:a16="http://schemas.microsoft.com/office/drawing/2014/main" id="{4FB9674E-1B09-4A5D-846A-6F0BA367EF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CC6E1FA9-2069-4A36-A19D-53C43F35D3D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789D6531-9FB5-4AFD-996F-B720F81E9406}"/>
              </a:ext>
            </a:extLst>
          </p:cNvPr>
          <p:cNvSpPr>
            <a:spLocks noGrp="1"/>
          </p:cNvSpPr>
          <p:nvPr>
            <p:ph type="sldNum" sz="quarter" idx="12"/>
          </p:nvPr>
        </p:nvSpPr>
        <p:spPr/>
        <p:txBody>
          <a:bodyPr/>
          <a:lstStyle/>
          <a:p>
            <a:fld id="{B21332D6-23E1-476A-A412-822FBBA5E59B}" type="slidenum">
              <a:rPr lang="hu-HU" smtClean="0"/>
              <a:t>54</a:t>
            </a:fld>
            <a:endParaRPr lang="hu-HU"/>
          </a:p>
        </p:txBody>
      </p:sp>
    </p:spTree>
    <p:extLst>
      <p:ext uri="{BB962C8B-B14F-4D97-AF65-F5344CB8AC3E}">
        <p14:creationId xmlns:p14="http://schemas.microsoft.com/office/powerpoint/2010/main" val="18282048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Cím 1">
            <a:extLst>
              <a:ext uri="{FF2B5EF4-FFF2-40B4-BE49-F238E27FC236}">
                <a16:creationId xmlns:a16="http://schemas.microsoft.com/office/drawing/2014/main" id="{D873EABC-562D-4DF8-BE65-695447EE4369}"/>
              </a:ext>
            </a:extLst>
          </p:cNvPr>
          <p:cNvSpPr>
            <a:spLocks noGrp="1"/>
          </p:cNvSpPr>
          <p:nvPr>
            <p:ph type="title"/>
          </p:nvPr>
        </p:nvSpPr>
        <p:spPr>
          <a:xfrm>
            <a:off x="566382" y="456345"/>
            <a:ext cx="3111690" cy="3556097"/>
          </a:xfrm>
        </p:spPr>
        <p:txBody>
          <a:bodyPr vert="horz" lIns="91440" tIns="45720" rIns="91440" bIns="45720" rtlCol="0" anchor="b">
            <a:normAutofit/>
          </a:bodyPr>
          <a:lstStyle/>
          <a:p>
            <a:pPr algn="r"/>
            <a:r>
              <a:rPr lang="en-US" sz="4000">
                <a:solidFill>
                  <a:srgbClr val="FFFFFF"/>
                </a:solidFill>
              </a:rPr>
              <a:t>BEXEL MANAGER 4D</a:t>
            </a:r>
          </a:p>
        </p:txBody>
      </p:sp>
      <p:sp>
        <p:nvSpPr>
          <p:cNvPr id="11" name="Szövegdoboz 10">
            <a:extLst>
              <a:ext uri="{FF2B5EF4-FFF2-40B4-BE49-F238E27FC236}">
                <a16:creationId xmlns:a16="http://schemas.microsoft.com/office/drawing/2014/main" id="{43BF95BA-872B-4F95-B358-4072BC160BC2}"/>
              </a:ext>
            </a:extLst>
          </p:cNvPr>
          <p:cNvSpPr txBox="1"/>
          <p:nvPr/>
        </p:nvSpPr>
        <p:spPr>
          <a:xfrm>
            <a:off x="4184942" y="511389"/>
            <a:ext cx="4037834" cy="5848468"/>
          </a:xfrm>
          <a:prstGeom prst="rect">
            <a:avLst/>
          </a:prstGeom>
        </p:spPr>
        <p:txBody>
          <a:bodyPr vert="horz" lIns="91440" tIns="45720" rIns="91440" bIns="45720" rtlCol="0" anchor="ctr">
            <a:normAutofit/>
          </a:bodyPr>
          <a:lstStyle/>
          <a:p>
            <a:pPr marL="114300">
              <a:lnSpc>
                <a:spcPct val="90000"/>
              </a:lnSpc>
              <a:spcAft>
                <a:spcPts val="600"/>
              </a:spcAft>
            </a:pPr>
            <a:r>
              <a:rPr lang="en-US" sz="1300" dirty="0" err="1"/>
              <a:t>Ütemezés</a:t>
            </a:r>
            <a:endParaRPr lang="en-US" sz="1300" dirty="0"/>
          </a:p>
          <a:p>
            <a:pPr marL="357188" lvl="1" indent="-228600">
              <a:lnSpc>
                <a:spcPct val="90000"/>
              </a:lnSpc>
              <a:spcAft>
                <a:spcPts val="600"/>
              </a:spcAft>
              <a:buFont typeface="Arial" panose="020B0604020202020204" pitchFamily="34" charset="0"/>
              <a:buChar char="•"/>
            </a:pPr>
            <a:r>
              <a:rPr lang="en-US" sz="1300" dirty="0" err="1"/>
              <a:t>Egyedi</a:t>
            </a:r>
            <a:r>
              <a:rPr lang="en-US" sz="1300" dirty="0"/>
              <a:t> </a:t>
            </a:r>
            <a:r>
              <a:rPr lang="en-US" sz="1300" dirty="0" err="1"/>
              <a:t>igényeinek</a:t>
            </a:r>
            <a:r>
              <a:rPr lang="en-US" sz="1300" dirty="0"/>
              <a:t> </a:t>
            </a:r>
            <a:r>
              <a:rPr lang="en-US" sz="1300" dirty="0" err="1"/>
              <a:t>leginkább</a:t>
            </a:r>
            <a:r>
              <a:rPr lang="en-US" sz="1300" dirty="0"/>
              <a:t> </a:t>
            </a:r>
            <a:r>
              <a:rPr lang="en-US" sz="1300" dirty="0" err="1"/>
              <a:t>megfelelő</a:t>
            </a:r>
            <a:r>
              <a:rPr lang="en-US" sz="1300" dirty="0"/>
              <a:t> </a:t>
            </a:r>
            <a:r>
              <a:rPr lang="en-US" sz="1300" dirty="0" err="1"/>
              <a:t>módon</a:t>
            </a:r>
            <a:r>
              <a:rPr lang="en-US" sz="1300" dirty="0"/>
              <a:t> </a:t>
            </a:r>
            <a:r>
              <a:rPr lang="en-US" sz="1300" dirty="0" err="1"/>
              <a:t>hozható</a:t>
            </a:r>
            <a:r>
              <a:rPr lang="en-US" sz="1300" dirty="0"/>
              <a:t> </a:t>
            </a:r>
            <a:r>
              <a:rPr lang="en-US" sz="1300" dirty="0" err="1"/>
              <a:t>létre</a:t>
            </a:r>
            <a:r>
              <a:rPr lang="en-US" sz="1300" dirty="0"/>
              <a:t> </a:t>
            </a:r>
            <a:r>
              <a:rPr lang="en-US" sz="1300" dirty="0" err="1"/>
              <a:t>projekt</a:t>
            </a:r>
            <a:r>
              <a:rPr lang="en-US" sz="1300" dirty="0"/>
              <a:t> </a:t>
            </a:r>
            <a:r>
              <a:rPr lang="en-US" sz="1300" dirty="0" err="1"/>
              <a:t>ütemterve</a:t>
            </a:r>
            <a:endParaRPr lang="en-US" sz="1300" dirty="0"/>
          </a:p>
          <a:p>
            <a:pPr marL="114300">
              <a:lnSpc>
                <a:spcPct val="90000"/>
              </a:lnSpc>
              <a:spcAft>
                <a:spcPts val="600"/>
              </a:spcAft>
            </a:pPr>
            <a:r>
              <a:rPr lang="en-US" sz="1300" dirty="0" err="1"/>
              <a:t>Szimuláció</a:t>
            </a:r>
            <a:endParaRPr lang="en-US" sz="1300" dirty="0"/>
          </a:p>
          <a:p>
            <a:pPr marL="357188" lvl="1" indent="-228600">
              <a:lnSpc>
                <a:spcPct val="90000"/>
              </a:lnSpc>
              <a:spcAft>
                <a:spcPts val="600"/>
              </a:spcAft>
              <a:buFont typeface="Arial" panose="020B0604020202020204" pitchFamily="34" charset="0"/>
              <a:buChar char="•"/>
            </a:pPr>
            <a:r>
              <a:rPr lang="en-US" sz="1300" dirty="0"/>
              <a:t>A </a:t>
            </a:r>
            <a:r>
              <a:rPr lang="en-US" sz="1300" dirty="0" err="1"/>
              <a:t>különböző</a:t>
            </a:r>
            <a:r>
              <a:rPr lang="en-US" sz="1300" dirty="0"/>
              <a:t> </a:t>
            </a:r>
            <a:r>
              <a:rPr lang="en-US" sz="1300" dirty="0" err="1"/>
              <a:t>építési</a:t>
            </a:r>
            <a:r>
              <a:rPr lang="en-US" sz="1300" dirty="0"/>
              <a:t> </a:t>
            </a:r>
            <a:r>
              <a:rPr lang="en-US" sz="1300" dirty="0" err="1"/>
              <a:t>verziók</a:t>
            </a:r>
            <a:r>
              <a:rPr lang="en-US" sz="1300" dirty="0"/>
              <a:t> </a:t>
            </a:r>
            <a:r>
              <a:rPr lang="en-US" sz="1300" dirty="0" err="1"/>
              <a:t>dinamikájának</a:t>
            </a:r>
            <a:r>
              <a:rPr lang="en-US" sz="1300" dirty="0"/>
              <a:t> </a:t>
            </a:r>
            <a:r>
              <a:rPr lang="en-US" sz="1300" dirty="0" err="1"/>
              <a:t>elemzése</a:t>
            </a:r>
            <a:r>
              <a:rPr lang="en-US" sz="1300" dirty="0"/>
              <a:t>.</a:t>
            </a:r>
          </a:p>
          <a:p>
            <a:pPr marL="357188" lvl="1" indent="-228600">
              <a:lnSpc>
                <a:spcPct val="90000"/>
              </a:lnSpc>
              <a:spcAft>
                <a:spcPts val="600"/>
              </a:spcAft>
              <a:buFont typeface="Arial" panose="020B0604020202020204" pitchFamily="34" charset="0"/>
              <a:buChar char="•"/>
            </a:pPr>
            <a:r>
              <a:rPr lang="en-US" sz="1300" dirty="0" err="1"/>
              <a:t>Szimulálhatók</a:t>
            </a:r>
            <a:r>
              <a:rPr lang="en-US" sz="1300" dirty="0"/>
              <a:t> a </a:t>
            </a:r>
            <a:r>
              <a:rPr lang="en-US" sz="1300" dirty="0" err="1"/>
              <a:t>projektben</a:t>
            </a:r>
            <a:r>
              <a:rPr lang="en-US" sz="1300" dirty="0"/>
              <a:t> </a:t>
            </a:r>
            <a:r>
              <a:rPr lang="en-US" sz="1300" dirty="0" err="1"/>
              <a:t>szereplő</a:t>
            </a:r>
            <a:r>
              <a:rPr lang="en-US" sz="1300" dirty="0"/>
              <a:t> </a:t>
            </a:r>
            <a:r>
              <a:rPr lang="en-US" sz="1300" dirty="0" err="1"/>
              <a:t>feladatok</a:t>
            </a:r>
            <a:r>
              <a:rPr lang="en-US" sz="1300" dirty="0"/>
              <a:t> </a:t>
            </a:r>
            <a:r>
              <a:rPr lang="en-US" sz="1300" dirty="0" err="1"/>
              <a:t>elvégzéséhez</a:t>
            </a:r>
            <a:r>
              <a:rPr lang="en-US" sz="1300" dirty="0"/>
              <a:t> </a:t>
            </a:r>
            <a:r>
              <a:rPr lang="en-US" sz="1300" dirty="0" err="1"/>
              <a:t>szükséges</a:t>
            </a:r>
            <a:r>
              <a:rPr lang="en-US" sz="1300" dirty="0"/>
              <a:t> </a:t>
            </a:r>
            <a:r>
              <a:rPr lang="en-US" sz="1300" dirty="0" err="1"/>
              <a:t>munkavállalók</a:t>
            </a:r>
            <a:r>
              <a:rPr lang="en-US" sz="1300" dirty="0"/>
              <a:t>, </a:t>
            </a:r>
            <a:r>
              <a:rPr lang="en-US" sz="1300" dirty="0" err="1"/>
              <a:t>anyagok</a:t>
            </a:r>
            <a:r>
              <a:rPr lang="en-US" sz="1300" dirty="0"/>
              <a:t> </a:t>
            </a:r>
            <a:r>
              <a:rPr lang="en-US" sz="1300" dirty="0" err="1"/>
              <a:t>és</a:t>
            </a:r>
            <a:r>
              <a:rPr lang="en-US" sz="1300" dirty="0"/>
              <a:t> </a:t>
            </a:r>
            <a:r>
              <a:rPr lang="en-US" sz="1300" dirty="0" err="1"/>
              <a:t>gépek</a:t>
            </a:r>
            <a:r>
              <a:rPr lang="en-US" sz="1300" dirty="0"/>
              <a:t> </a:t>
            </a:r>
            <a:r>
              <a:rPr lang="en-US" sz="1300" dirty="0" err="1"/>
              <a:t>mennyiségét</a:t>
            </a:r>
            <a:r>
              <a:rPr lang="en-US" sz="1300" dirty="0"/>
              <a:t>. </a:t>
            </a:r>
          </a:p>
          <a:p>
            <a:pPr marL="114300">
              <a:lnSpc>
                <a:spcPct val="90000"/>
              </a:lnSpc>
              <a:spcAft>
                <a:spcPts val="600"/>
              </a:spcAft>
            </a:pPr>
            <a:r>
              <a:rPr lang="en-US" sz="1300" dirty="0" err="1"/>
              <a:t>Változás</a:t>
            </a:r>
            <a:r>
              <a:rPr lang="en-US" sz="1300" dirty="0"/>
              <a:t> </a:t>
            </a:r>
            <a:r>
              <a:rPr lang="en-US" sz="1300" dirty="0" err="1"/>
              <a:t>követés</a:t>
            </a:r>
            <a:endParaRPr lang="en-US" sz="1300" dirty="0"/>
          </a:p>
          <a:p>
            <a:pPr marL="357188" lvl="1" indent="-228600">
              <a:lnSpc>
                <a:spcPct val="90000"/>
              </a:lnSpc>
              <a:spcAft>
                <a:spcPts val="600"/>
              </a:spcAft>
              <a:buFont typeface="Arial" panose="020B0604020202020204" pitchFamily="34" charset="0"/>
              <a:buChar char="•"/>
            </a:pPr>
            <a:r>
              <a:rPr lang="en-US" sz="1300" dirty="0"/>
              <a:t>A </a:t>
            </a:r>
            <a:r>
              <a:rPr lang="en-US" sz="1300" dirty="0" err="1"/>
              <a:t>beépített</a:t>
            </a:r>
            <a:r>
              <a:rPr lang="en-US" sz="1300" dirty="0"/>
              <a:t> 4D BIM </a:t>
            </a:r>
            <a:r>
              <a:rPr lang="en-US" sz="1300" dirty="0" err="1"/>
              <a:t>eszközök</a:t>
            </a:r>
            <a:r>
              <a:rPr lang="en-US" sz="1300" dirty="0"/>
              <a:t> </a:t>
            </a:r>
            <a:r>
              <a:rPr lang="en-US" sz="1300" dirty="0" err="1"/>
              <a:t>segítségével</a:t>
            </a:r>
            <a:r>
              <a:rPr lang="en-US" sz="1300" dirty="0"/>
              <a:t> </a:t>
            </a:r>
            <a:r>
              <a:rPr lang="en-US" sz="1300" dirty="0" err="1"/>
              <a:t>nyomon</a:t>
            </a:r>
            <a:r>
              <a:rPr lang="en-US" sz="1300" dirty="0"/>
              <a:t> </a:t>
            </a:r>
            <a:r>
              <a:rPr lang="en-US" sz="1300" dirty="0" err="1"/>
              <a:t>követhető</a:t>
            </a:r>
            <a:r>
              <a:rPr lang="en-US" sz="1300" dirty="0"/>
              <a:t> </a:t>
            </a:r>
            <a:r>
              <a:rPr lang="en-US" sz="1300" dirty="0" err="1"/>
              <a:t>az</a:t>
            </a:r>
            <a:r>
              <a:rPr lang="en-US" sz="1300" dirty="0"/>
              <a:t> </a:t>
            </a:r>
            <a:r>
              <a:rPr lang="en-US" sz="1300" dirty="0" err="1"/>
              <a:t>építési</a:t>
            </a:r>
            <a:r>
              <a:rPr lang="en-US" sz="1300" dirty="0"/>
              <a:t> </a:t>
            </a:r>
            <a:r>
              <a:rPr lang="en-US" sz="1300" dirty="0" err="1"/>
              <a:t>projekt</a:t>
            </a:r>
            <a:r>
              <a:rPr lang="en-US" sz="1300" dirty="0"/>
              <a:t> </a:t>
            </a:r>
            <a:r>
              <a:rPr lang="en-US" sz="1300" dirty="0" err="1"/>
              <a:t>munkák</a:t>
            </a:r>
            <a:r>
              <a:rPr lang="en-US" sz="1300" dirty="0"/>
              <a:t> </a:t>
            </a:r>
            <a:r>
              <a:rPr lang="en-US" sz="1300" dirty="0" err="1"/>
              <a:t>előre­haladását</a:t>
            </a:r>
            <a:r>
              <a:rPr lang="en-US" sz="1300" dirty="0"/>
              <a:t>. </a:t>
            </a:r>
          </a:p>
          <a:p>
            <a:pPr marL="357188" lvl="1" indent="-228600">
              <a:lnSpc>
                <a:spcPct val="90000"/>
              </a:lnSpc>
              <a:spcAft>
                <a:spcPts val="600"/>
              </a:spcAft>
              <a:buFont typeface="Arial" panose="020B0604020202020204" pitchFamily="34" charset="0"/>
              <a:buChar char="•"/>
            </a:pPr>
            <a:r>
              <a:rPr lang="en-US" sz="1300" dirty="0" err="1"/>
              <a:t>Változás</a:t>
            </a:r>
            <a:r>
              <a:rPr lang="en-US" sz="1300" dirty="0"/>
              <a:t> </a:t>
            </a:r>
            <a:r>
              <a:rPr lang="en-US" sz="1300" dirty="0" err="1"/>
              <a:t>követés</a:t>
            </a:r>
            <a:r>
              <a:rPr lang="en-US" sz="1300" dirty="0"/>
              <a:t> </a:t>
            </a:r>
            <a:r>
              <a:rPr lang="en-US" sz="1300" dirty="0" err="1"/>
              <a:t>kiterjed</a:t>
            </a:r>
            <a:r>
              <a:rPr lang="en-US" sz="1300" dirty="0"/>
              <a:t> a 3Ds- </a:t>
            </a:r>
            <a:r>
              <a:rPr lang="en-US" sz="1300" dirty="0" err="1"/>
              <a:t>modellen</a:t>
            </a:r>
            <a:r>
              <a:rPr lang="en-US" sz="1300" dirty="0"/>
              <a:t> </a:t>
            </a:r>
            <a:r>
              <a:rPr lang="en-US" sz="1300" dirty="0" err="1"/>
              <a:t>végzett</a:t>
            </a:r>
            <a:r>
              <a:rPr lang="en-US" sz="1300" dirty="0"/>
              <a:t> </a:t>
            </a:r>
            <a:r>
              <a:rPr lang="en-US" sz="1300" dirty="0" err="1"/>
              <a:t>módosításra</a:t>
            </a:r>
            <a:r>
              <a:rPr lang="en-US" sz="1300" dirty="0"/>
              <a:t>, </a:t>
            </a:r>
            <a:r>
              <a:rPr lang="en-US" sz="1300" dirty="0" err="1"/>
              <a:t>így</a:t>
            </a:r>
            <a:r>
              <a:rPr lang="en-US" sz="1300" dirty="0"/>
              <a:t> ha </a:t>
            </a:r>
            <a:r>
              <a:rPr lang="en-US" sz="1300" dirty="0" err="1"/>
              <a:t>tervezők</a:t>
            </a:r>
            <a:r>
              <a:rPr lang="en-US" sz="1300" dirty="0"/>
              <a:t> </a:t>
            </a:r>
            <a:r>
              <a:rPr lang="en-US" sz="1300" dirty="0" err="1"/>
              <a:t>módosítanak</a:t>
            </a:r>
            <a:r>
              <a:rPr lang="en-US" sz="1300" dirty="0"/>
              <a:t> a 3D BIM </a:t>
            </a:r>
            <a:r>
              <a:rPr lang="en-US" sz="1300" dirty="0" err="1"/>
              <a:t>modellen</a:t>
            </a:r>
            <a:r>
              <a:rPr lang="en-US" sz="1300" dirty="0"/>
              <a:t> </a:t>
            </a:r>
            <a:r>
              <a:rPr lang="en-US" sz="1300" dirty="0" err="1"/>
              <a:t>gyorsan</a:t>
            </a:r>
            <a:r>
              <a:rPr lang="en-US" sz="1300" dirty="0"/>
              <a:t> </a:t>
            </a:r>
            <a:r>
              <a:rPr lang="en-US" sz="1300" dirty="0" err="1"/>
              <a:t>átvezethető</a:t>
            </a:r>
            <a:r>
              <a:rPr lang="en-US" sz="1300" dirty="0"/>
              <a:t> a </a:t>
            </a:r>
            <a:r>
              <a:rPr lang="en-US" sz="1300" dirty="0" err="1"/>
              <a:t>projekt</a:t>
            </a:r>
            <a:r>
              <a:rPr lang="en-US" sz="1300" dirty="0"/>
              <a:t> </a:t>
            </a:r>
            <a:r>
              <a:rPr lang="en-US" sz="1300" dirty="0" err="1"/>
              <a:t>menedzsment</a:t>
            </a:r>
            <a:r>
              <a:rPr lang="en-US" sz="1300" dirty="0"/>
              <a:t> </a:t>
            </a:r>
            <a:r>
              <a:rPr lang="en-US" sz="1300" dirty="0" err="1"/>
              <a:t>ütemterven</a:t>
            </a:r>
            <a:r>
              <a:rPr lang="en-US" sz="1300" dirty="0"/>
              <a:t> </a:t>
            </a:r>
            <a:r>
              <a:rPr lang="en-US" sz="1300" dirty="0" err="1"/>
              <a:t>és</a:t>
            </a:r>
            <a:r>
              <a:rPr lang="en-US" sz="1300" dirty="0"/>
              <a:t> </a:t>
            </a:r>
            <a:r>
              <a:rPr lang="en-US" sz="1300" dirty="0" err="1"/>
              <a:t>verziók</a:t>
            </a:r>
            <a:r>
              <a:rPr lang="en-US" sz="1300" dirty="0"/>
              <a:t> </a:t>
            </a:r>
            <a:r>
              <a:rPr lang="en-US" sz="1300" dirty="0" err="1"/>
              <a:t>összehaonlíthatók</a:t>
            </a:r>
            <a:r>
              <a:rPr lang="en-US" sz="1300" dirty="0"/>
              <a:t>. </a:t>
            </a:r>
          </a:p>
          <a:p>
            <a:pPr marL="114300">
              <a:lnSpc>
                <a:spcPct val="90000"/>
              </a:lnSpc>
              <a:spcAft>
                <a:spcPts val="600"/>
              </a:spcAft>
            </a:pPr>
            <a:r>
              <a:rPr lang="en-US" sz="1300" dirty="0" err="1"/>
              <a:t>Terv</a:t>
            </a:r>
            <a:r>
              <a:rPr lang="en-US" sz="1300" dirty="0"/>
              <a:t>/</a:t>
            </a:r>
            <a:r>
              <a:rPr lang="en-US" sz="1300" dirty="0" err="1"/>
              <a:t>tény</a:t>
            </a:r>
            <a:endParaRPr lang="en-US" sz="1300" dirty="0"/>
          </a:p>
          <a:p>
            <a:pPr marL="357188" lvl="1" indent="-228600">
              <a:lnSpc>
                <a:spcPct val="90000"/>
              </a:lnSpc>
              <a:spcAft>
                <a:spcPts val="600"/>
              </a:spcAft>
              <a:buFont typeface="Arial" panose="020B0604020202020204" pitchFamily="34" charset="0"/>
              <a:buChar char="•"/>
            </a:pPr>
            <a:r>
              <a:rPr lang="en-US" sz="1300" dirty="0"/>
              <a:t>A </a:t>
            </a:r>
            <a:r>
              <a:rPr lang="en-US" sz="1300" dirty="0" err="1"/>
              <a:t>tertvezett</a:t>
            </a:r>
            <a:r>
              <a:rPr lang="en-US" sz="1300" dirty="0"/>
              <a:t> </a:t>
            </a:r>
            <a:r>
              <a:rPr lang="en-US" sz="1300" dirty="0" err="1"/>
              <a:t>építési</a:t>
            </a:r>
            <a:r>
              <a:rPr lang="en-US" sz="1300" dirty="0"/>
              <a:t> </a:t>
            </a:r>
            <a:r>
              <a:rPr lang="en-US" sz="1300" dirty="0" err="1"/>
              <a:t>ütemterv</a:t>
            </a:r>
            <a:r>
              <a:rPr lang="en-US" sz="1300" dirty="0"/>
              <a:t> </a:t>
            </a:r>
            <a:r>
              <a:rPr lang="en-US" sz="1300" dirty="0" err="1"/>
              <a:t>összehasonlítása</a:t>
            </a:r>
            <a:r>
              <a:rPr lang="en-US" sz="1300" dirty="0"/>
              <a:t> </a:t>
            </a:r>
            <a:r>
              <a:rPr lang="en-US" sz="1300" dirty="0" err="1"/>
              <a:t>az</a:t>
            </a:r>
            <a:r>
              <a:rPr lang="en-US" sz="1300" dirty="0"/>
              <a:t> </a:t>
            </a:r>
            <a:r>
              <a:rPr lang="en-US" sz="1300" dirty="0" err="1"/>
              <a:t>adott</a:t>
            </a:r>
            <a:r>
              <a:rPr lang="en-US" sz="1300" dirty="0"/>
              <a:t> </a:t>
            </a:r>
            <a:r>
              <a:rPr lang="en-US" sz="1300" dirty="0" err="1"/>
              <a:t>dátumig</a:t>
            </a:r>
            <a:r>
              <a:rPr lang="en-US" sz="1300" dirty="0"/>
              <a:t> </a:t>
            </a:r>
            <a:r>
              <a:rPr lang="en-US" sz="1300" dirty="0" err="1"/>
              <a:t>elvégzett</a:t>
            </a:r>
            <a:r>
              <a:rPr lang="en-US" sz="1300" dirty="0"/>
              <a:t> </a:t>
            </a:r>
            <a:r>
              <a:rPr lang="en-US" sz="1300" dirty="0" err="1"/>
              <a:t>munkával</a:t>
            </a:r>
            <a:r>
              <a:rPr lang="en-US" sz="1300" dirty="0"/>
              <a:t>. </a:t>
            </a:r>
          </a:p>
          <a:p>
            <a:pPr marL="357188" lvl="1" indent="-228600">
              <a:lnSpc>
                <a:spcPct val="90000"/>
              </a:lnSpc>
              <a:spcAft>
                <a:spcPts val="600"/>
              </a:spcAft>
              <a:buFont typeface="Arial" panose="020B0604020202020204" pitchFamily="34" charset="0"/>
              <a:buChar char="•"/>
            </a:pPr>
            <a:r>
              <a:rPr lang="en-US" sz="1300" dirty="0" err="1"/>
              <a:t>Újra</a:t>
            </a:r>
            <a:r>
              <a:rPr lang="en-US" sz="1300" dirty="0"/>
              <a:t> </a:t>
            </a:r>
            <a:r>
              <a:rPr lang="en-US" sz="1300" dirty="0" err="1"/>
              <a:t>ütemezés</a:t>
            </a:r>
            <a:r>
              <a:rPr lang="en-US" sz="1300" dirty="0"/>
              <a:t> a </a:t>
            </a:r>
            <a:r>
              <a:rPr lang="en-US" sz="1300" dirty="0" err="1"/>
              <a:t>feladat</a:t>
            </a:r>
            <a:r>
              <a:rPr lang="en-US" sz="1300" dirty="0"/>
              <a:t> </a:t>
            </a:r>
            <a:r>
              <a:rPr lang="en-US" sz="1300" dirty="0" err="1"/>
              <a:t>specialitásai</a:t>
            </a:r>
            <a:r>
              <a:rPr lang="en-US" sz="1300" dirty="0"/>
              <a:t> </a:t>
            </a:r>
            <a:r>
              <a:rPr lang="en-US" sz="1300" dirty="0" err="1"/>
              <a:t>vagy</a:t>
            </a:r>
            <a:r>
              <a:rPr lang="en-US" sz="1300" dirty="0"/>
              <a:t> </a:t>
            </a:r>
            <a:r>
              <a:rPr lang="en-US" sz="1300" dirty="0" err="1"/>
              <a:t>globális</a:t>
            </a:r>
            <a:r>
              <a:rPr lang="en-US" sz="1300" dirty="0"/>
              <a:t> </a:t>
            </a:r>
            <a:r>
              <a:rPr lang="en-US" sz="1300" dirty="0" err="1"/>
              <a:t>szempontok</a:t>
            </a:r>
            <a:r>
              <a:rPr lang="en-US" sz="1300" dirty="0"/>
              <a:t> </a:t>
            </a:r>
            <a:r>
              <a:rPr lang="en-US" sz="1300" dirty="0" err="1"/>
              <a:t>szerint</a:t>
            </a:r>
            <a:r>
              <a:rPr lang="en-US" sz="1300" dirty="0"/>
              <a:t>. </a:t>
            </a:r>
          </a:p>
        </p:txBody>
      </p:sp>
      <p:pic>
        <p:nvPicPr>
          <p:cNvPr id="5126" name="Picture 6" descr="Építési projekt menedzsment BIM 4D alapú  szolgáltatás">
            <a:extLst>
              <a:ext uri="{FF2B5EF4-FFF2-40B4-BE49-F238E27FC236}">
                <a16:creationId xmlns:a16="http://schemas.microsoft.com/office/drawing/2014/main" id="{D4CC51A5-8A99-4E9E-BD18-4D3E1C238E2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65432" y="929902"/>
            <a:ext cx="3483911" cy="1855182"/>
          </a:xfrm>
          <a:prstGeom prst="rect">
            <a:avLst/>
          </a:prstGeom>
          <a:noFill/>
          <a:ln>
            <a:solidFill>
              <a:schemeClr val="bg1">
                <a:lumMod val="85000"/>
              </a:schemeClr>
            </a:solidFill>
          </a:ln>
        </p:spPr>
      </p:pic>
      <p:pic>
        <p:nvPicPr>
          <p:cNvPr id="5128" name="Picture 8" descr="Építési projekt menedzsment BIM 4D alapú Változáskövetés szolgáltatás ">
            <a:extLst>
              <a:ext uri="{FF2B5EF4-FFF2-40B4-BE49-F238E27FC236}">
                <a16:creationId xmlns:a16="http://schemas.microsoft.com/office/drawing/2014/main" id="{494A7D8C-A1DF-4879-BA92-7C38D591FED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65432" y="3145326"/>
            <a:ext cx="3483911" cy="1855182"/>
          </a:xfrm>
          <a:prstGeom prst="rect">
            <a:avLst/>
          </a:prstGeom>
          <a:noFill/>
          <a:ln>
            <a:solidFill>
              <a:schemeClr val="bg1">
                <a:lumMod val="85000"/>
              </a:schemeClr>
            </a:solidFill>
          </a:ln>
        </p:spPr>
      </p:pic>
      <p:pic>
        <p:nvPicPr>
          <p:cNvPr id="5" name="Tartalom helye 4">
            <a:extLst>
              <a:ext uri="{FF2B5EF4-FFF2-40B4-BE49-F238E27FC236}">
                <a16:creationId xmlns:a16="http://schemas.microsoft.com/office/drawing/2014/main" id="{499A00F6-5576-4003-A736-EAC5B7764F7C}"/>
              </a:ext>
            </a:extLst>
          </p:cNvPr>
          <p:cNvPicPr>
            <a:picLocks noGrp="1" noChangeAspect="1"/>
          </p:cNvPicPr>
          <p:nvPr>
            <p:ph idx="1"/>
          </p:nvPr>
        </p:nvPicPr>
        <p:blipFill>
          <a:blip r:embed="rId4"/>
          <a:stretch>
            <a:fillRect/>
          </a:stretch>
        </p:blipFill>
        <p:spPr>
          <a:xfrm>
            <a:off x="8465433" y="5366496"/>
            <a:ext cx="3483910" cy="749040"/>
          </a:xfrm>
          <a:prstGeom prst="rect">
            <a:avLst/>
          </a:prstGeom>
          <a:noFill/>
          <a:ln>
            <a:solidFill>
              <a:schemeClr val="bg1">
                <a:lumMod val="85000"/>
              </a:schemeClr>
            </a:solidFill>
          </a:ln>
        </p:spPr>
      </p:pic>
      <p:pic>
        <p:nvPicPr>
          <p:cNvPr id="13" name="Kép 12" descr="A képen szöveg, clipart, vektorgrafika látható&#10;&#10;Automatikusan generált leírás">
            <a:extLst>
              <a:ext uri="{FF2B5EF4-FFF2-40B4-BE49-F238E27FC236}">
                <a16:creationId xmlns:a16="http://schemas.microsoft.com/office/drawing/2014/main" id="{A1973C7A-6187-4B6F-B767-0973904672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4" name="Kép 13">
            <a:extLst>
              <a:ext uri="{FF2B5EF4-FFF2-40B4-BE49-F238E27FC236}">
                <a16:creationId xmlns:a16="http://schemas.microsoft.com/office/drawing/2014/main" id="{55D4A419-EA26-4CC0-9147-A3D1DA2C7239}"/>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 name="Slide Number Placeholder 2">
            <a:extLst>
              <a:ext uri="{FF2B5EF4-FFF2-40B4-BE49-F238E27FC236}">
                <a16:creationId xmlns:a16="http://schemas.microsoft.com/office/drawing/2014/main" id="{355C4B9E-DC52-4C66-A2FE-2F3E30DD44DD}"/>
              </a:ext>
            </a:extLst>
          </p:cNvPr>
          <p:cNvSpPr>
            <a:spLocks noGrp="1"/>
          </p:cNvSpPr>
          <p:nvPr>
            <p:ph type="sldNum" sz="quarter" idx="12"/>
          </p:nvPr>
        </p:nvSpPr>
        <p:spPr/>
        <p:txBody>
          <a:bodyPr/>
          <a:lstStyle/>
          <a:p>
            <a:fld id="{B21332D6-23E1-476A-A412-822FBBA5E59B}" type="slidenum">
              <a:rPr lang="hu-HU" smtClean="0"/>
              <a:t>55</a:t>
            </a:fld>
            <a:endParaRPr lang="hu-HU"/>
          </a:p>
        </p:txBody>
      </p:sp>
    </p:spTree>
    <p:extLst>
      <p:ext uri="{BB962C8B-B14F-4D97-AF65-F5344CB8AC3E}">
        <p14:creationId xmlns:p14="http://schemas.microsoft.com/office/powerpoint/2010/main" val="6412671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Cím 1">
            <a:extLst>
              <a:ext uri="{FF2B5EF4-FFF2-40B4-BE49-F238E27FC236}">
                <a16:creationId xmlns:a16="http://schemas.microsoft.com/office/drawing/2014/main" id="{CE3FD321-5120-418C-AFC9-2BF56D7E59B1}"/>
              </a:ext>
            </a:extLst>
          </p:cNvPr>
          <p:cNvSpPr>
            <a:spLocks noGrp="1"/>
          </p:cNvSpPr>
          <p:nvPr>
            <p:ph type="title"/>
          </p:nvPr>
        </p:nvSpPr>
        <p:spPr>
          <a:xfrm>
            <a:off x="566382" y="456345"/>
            <a:ext cx="3111690" cy="3556097"/>
          </a:xfrm>
        </p:spPr>
        <p:txBody>
          <a:bodyPr anchor="b">
            <a:normAutofit/>
          </a:bodyPr>
          <a:lstStyle/>
          <a:p>
            <a:pPr algn="r"/>
            <a:r>
              <a:rPr lang="hu-HU" sz="4000">
                <a:solidFill>
                  <a:srgbClr val="FFFFFF"/>
                </a:solidFill>
              </a:rPr>
              <a:t>BEXEL MANAGER 5D</a:t>
            </a:r>
          </a:p>
        </p:txBody>
      </p:sp>
      <p:pic>
        <p:nvPicPr>
          <p:cNvPr id="5" name="Kép 4">
            <a:extLst>
              <a:ext uri="{FF2B5EF4-FFF2-40B4-BE49-F238E27FC236}">
                <a16:creationId xmlns:a16="http://schemas.microsoft.com/office/drawing/2014/main" id="{F4DD15F2-C724-4DFC-8BFB-5A45E033DA20}"/>
              </a:ext>
            </a:extLst>
          </p:cNvPr>
          <p:cNvPicPr>
            <a:picLocks noChangeAspect="1"/>
          </p:cNvPicPr>
          <p:nvPr/>
        </p:nvPicPr>
        <p:blipFill>
          <a:blip r:embed="rId2"/>
          <a:stretch>
            <a:fillRect/>
          </a:stretch>
        </p:blipFill>
        <p:spPr>
          <a:xfrm>
            <a:off x="5350436" y="208697"/>
            <a:ext cx="5607464" cy="4051392"/>
          </a:xfrm>
          <a:prstGeom prst="rect">
            <a:avLst/>
          </a:prstGeom>
        </p:spPr>
      </p:pic>
      <p:pic>
        <p:nvPicPr>
          <p:cNvPr id="6146" name="Picture 2" descr="Építési projektek menedzseléshez való Bexel Manager 5D BIM költséggazdálkodási program funkciója: Teljesítésigazolás">
            <a:extLst>
              <a:ext uri="{FF2B5EF4-FFF2-40B4-BE49-F238E27FC236}">
                <a16:creationId xmlns:a16="http://schemas.microsoft.com/office/drawing/2014/main" id="{42395891-45B7-432D-8887-007F8C236D4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28519" y="4350622"/>
            <a:ext cx="2963461" cy="223000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Építési projektek menedzseléshez való Bexel Manager 5D BIM költséggazdálkodási program funkciója: Projekt költségek kontroll">
            <a:extLst>
              <a:ext uri="{FF2B5EF4-FFF2-40B4-BE49-F238E27FC236}">
                <a16:creationId xmlns:a16="http://schemas.microsoft.com/office/drawing/2014/main" id="{6CC41A01-6613-4FDE-8D94-323480027FA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943273" y="4350624"/>
            <a:ext cx="3964452" cy="2230004"/>
          </a:xfrm>
          <a:prstGeom prst="rect">
            <a:avLst/>
          </a:prstGeom>
          <a:noFill/>
          <a:extLst>
            <a:ext uri="{909E8E84-426E-40DD-AFC4-6F175D3DCCD1}">
              <a14:hiddenFill xmlns:a14="http://schemas.microsoft.com/office/drawing/2010/main">
                <a:solidFill>
                  <a:srgbClr val="FFFFFF"/>
                </a:solidFill>
              </a14:hiddenFill>
            </a:ext>
          </a:extLst>
        </p:spPr>
      </p:pic>
      <p:pic>
        <p:nvPicPr>
          <p:cNvPr id="13" name="Kép 12" descr="A képen szöveg, clipart, vektorgrafika látható&#10;&#10;Automatikusan generált leírás">
            <a:extLst>
              <a:ext uri="{FF2B5EF4-FFF2-40B4-BE49-F238E27FC236}">
                <a16:creationId xmlns:a16="http://schemas.microsoft.com/office/drawing/2014/main" id="{C9954B6C-E934-4FE2-8B99-445EA93063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4" name="Kép 13">
            <a:extLst>
              <a:ext uri="{FF2B5EF4-FFF2-40B4-BE49-F238E27FC236}">
                <a16:creationId xmlns:a16="http://schemas.microsoft.com/office/drawing/2014/main" id="{860F082D-EE4B-47B9-9EEC-F212EEA9775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 name="Slide Number Placeholder 2">
            <a:extLst>
              <a:ext uri="{FF2B5EF4-FFF2-40B4-BE49-F238E27FC236}">
                <a16:creationId xmlns:a16="http://schemas.microsoft.com/office/drawing/2014/main" id="{4FA86DCE-F837-43A1-AD28-671843961C9A}"/>
              </a:ext>
            </a:extLst>
          </p:cNvPr>
          <p:cNvSpPr>
            <a:spLocks noGrp="1"/>
          </p:cNvSpPr>
          <p:nvPr>
            <p:ph type="sldNum" sz="quarter" idx="12"/>
          </p:nvPr>
        </p:nvSpPr>
        <p:spPr/>
        <p:txBody>
          <a:bodyPr/>
          <a:lstStyle/>
          <a:p>
            <a:fld id="{B21332D6-23E1-476A-A412-822FBBA5E59B}" type="slidenum">
              <a:rPr lang="hu-HU" smtClean="0"/>
              <a:t>56</a:t>
            </a:fld>
            <a:endParaRPr lang="hu-HU"/>
          </a:p>
        </p:txBody>
      </p:sp>
    </p:spTree>
    <p:extLst>
      <p:ext uri="{BB962C8B-B14F-4D97-AF65-F5344CB8AC3E}">
        <p14:creationId xmlns:p14="http://schemas.microsoft.com/office/powerpoint/2010/main" val="15825858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80">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Rectangle 82">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BF88CE78-479C-4B09-9C29-35580E7C62F5}"/>
              </a:ext>
            </a:extLst>
          </p:cNvPr>
          <p:cNvSpPr>
            <a:spLocks noGrp="1"/>
          </p:cNvSpPr>
          <p:nvPr>
            <p:ph type="title"/>
          </p:nvPr>
        </p:nvSpPr>
        <p:spPr>
          <a:xfrm>
            <a:off x="806825" y="457201"/>
            <a:ext cx="2844800" cy="3588870"/>
          </a:xfrm>
        </p:spPr>
        <p:txBody>
          <a:bodyPr anchor="b">
            <a:normAutofit/>
          </a:bodyPr>
          <a:lstStyle/>
          <a:p>
            <a:pPr algn="r"/>
            <a:r>
              <a:rPr lang="hu-HU" sz="4000">
                <a:solidFill>
                  <a:srgbClr val="FFFFFF"/>
                </a:solidFill>
              </a:rPr>
              <a:t>BEXEL MANAGER 6D</a:t>
            </a:r>
          </a:p>
        </p:txBody>
      </p:sp>
      <p:sp>
        <p:nvSpPr>
          <p:cNvPr id="3" name="Tartalom helye 2">
            <a:extLst>
              <a:ext uri="{FF2B5EF4-FFF2-40B4-BE49-F238E27FC236}">
                <a16:creationId xmlns:a16="http://schemas.microsoft.com/office/drawing/2014/main" id="{9B886F90-83F8-44E6-B42A-97BB45D3F16A}"/>
              </a:ext>
            </a:extLst>
          </p:cNvPr>
          <p:cNvSpPr>
            <a:spLocks noGrp="1"/>
          </p:cNvSpPr>
          <p:nvPr>
            <p:ph idx="1"/>
          </p:nvPr>
        </p:nvSpPr>
        <p:spPr>
          <a:xfrm>
            <a:off x="4363524" y="672032"/>
            <a:ext cx="3504923" cy="5534211"/>
          </a:xfrm>
        </p:spPr>
        <p:txBody>
          <a:bodyPr anchor="ctr">
            <a:normAutofit/>
          </a:bodyPr>
          <a:lstStyle/>
          <a:p>
            <a:pPr marL="0" indent="0">
              <a:buNone/>
            </a:pPr>
            <a:r>
              <a:rPr lang="hu-HU" sz="1400" dirty="0"/>
              <a:t>Megvalósulási modell </a:t>
            </a:r>
          </a:p>
          <a:p>
            <a:pPr marL="357188" lvl="1"/>
            <a:r>
              <a:rPr lang="hu-HU" sz="1400" dirty="0"/>
              <a:t>6D BIM modell létrehozása a korábban kifejlesztett modellek alapján</a:t>
            </a:r>
          </a:p>
          <a:p>
            <a:pPr marL="0" indent="0">
              <a:buNone/>
            </a:pPr>
            <a:r>
              <a:rPr lang="hu-HU" sz="1400" dirty="0"/>
              <a:t>Dokumentumok</a:t>
            </a:r>
          </a:p>
          <a:p>
            <a:pPr marL="358775" lvl="1"/>
            <a:r>
              <a:rPr lang="hu-HU" sz="1400" dirty="0"/>
              <a:t>Karbantartja a berendezések és felszerelések naprakész adatait, ideértve a felhasználói kézikönyveket, a berendezések műszaki adatait, a karbantartási ütemtervet, a jótállást, </a:t>
            </a:r>
            <a:r>
              <a:rPr lang="hu-HU" sz="1400" dirty="0" err="1"/>
              <a:t>költségadatokat</a:t>
            </a:r>
            <a:r>
              <a:rPr lang="hu-HU" sz="1400" dirty="0"/>
              <a:t>, frissítéseket, cseréket, sérüléseket, meghibásodásokat, karbantartási nyilvántartásokat, a gyártó adatait és a berendezések működését. Eszköz kezelés</a:t>
            </a:r>
          </a:p>
          <a:p>
            <a:pPr marL="358775" lvl="1"/>
            <a:r>
              <a:rPr lang="hu-HU" sz="1400" dirty="0"/>
              <a:t>Információkat tartalmaz az eredeti tervezési szándékról, a tulajdonjogról, a felmérési munkáról, az üzemeltetési teljesítményről, valamint az építés során kifejlesztett 3D modellekről. </a:t>
            </a:r>
          </a:p>
          <a:p>
            <a:pPr marL="0" indent="0">
              <a:buNone/>
            </a:pPr>
            <a:r>
              <a:rPr lang="hu-HU" sz="1400" dirty="0"/>
              <a:t>Karbantartás menedzsment</a:t>
            </a:r>
          </a:p>
          <a:p>
            <a:pPr marL="357188" lvl="1"/>
            <a:r>
              <a:rPr lang="hu-HU" sz="1400" dirty="0"/>
              <a:t>Nyomon követheti a tulajdonos az épület fizikai vagyonának felhasználását, teljesítményét és karbantartását a karbantartó csapat és a pénzügyi osztály számára.</a:t>
            </a:r>
          </a:p>
        </p:txBody>
      </p:sp>
      <p:pic>
        <p:nvPicPr>
          <p:cNvPr id="7170" name="Picture 2" descr="Létesítménygazdálkodás BIM alapon Bexel Manager funkcióval: Megvalósulási modell">
            <a:extLst>
              <a:ext uri="{FF2B5EF4-FFF2-40B4-BE49-F238E27FC236}">
                <a16:creationId xmlns:a16="http://schemas.microsoft.com/office/drawing/2014/main" id="{E6441F20-F2E6-4C4B-85BB-A339882CB47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94136" y="1057368"/>
            <a:ext cx="3805559" cy="184569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Létesítménygazdálkodás BIM alapon Bexel Manager funkcióval: Eszköz kezelés">
            <a:extLst>
              <a:ext uri="{FF2B5EF4-FFF2-40B4-BE49-F238E27FC236}">
                <a16:creationId xmlns:a16="http://schemas.microsoft.com/office/drawing/2014/main" id="{442DED3A-27B7-4C3B-974C-C524BB7AFAF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94136" y="3429000"/>
            <a:ext cx="3805559" cy="2140627"/>
          </a:xfrm>
          <a:prstGeom prst="rect">
            <a:avLst/>
          </a:prstGeom>
          <a:noFill/>
          <a:extLst>
            <a:ext uri="{909E8E84-426E-40DD-AFC4-6F175D3DCCD1}">
              <a14:hiddenFill xmlns:a14="http://schemas.microsoft.com/office/drawing/2010/main">
                <a:solidFill>
                  <a:srgbClr val="FFFFFF"/>
                </a:solidFill>
              </a14:hiddenFill>
            </a:ext>
          </a:extLst>
        </p:spPr>
      </p:pic>
      <p:pic>
        <p:nvPicPr>
          <p:cNvPr id="12" name="Kép 11" descr="A képen szöveg, clipart, vektorgrafika látható&#10;&#10;Automatikusan generált leírás">
            <a:extLst>
              <a:ext uri="{FF2B5EF4-FFF2-40B4-BE49-F238E27FC236}">
                <a16:creationId xmlns:a16="http://schemas.microsoft.com/office/drawing/2014/main" id="{92EC40F6-A2B1-46DD-94B3-17888606E3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DC930ADB-423C-45CA-A521-DED69417526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346C889B-9037-49F1-9B25-9D88B50C818E}"/>
              </a:ext>
            </a:extLst>
          </p:cNvPr>
          <p:cNvSpPr>
            <a:spLocks noGrp="1"/>
          </p:cNvSpPr>
          <p:nvPr>
            <p:ph type="sldNum" sz="quarter" idx="12"/>
          </p:nvPr>
        </p:nvSpPr>
        <p:spPr/>
        <p:txBody>
          <a:bodyPr/>
          <a:lstStyle/>
          <a:p>
            <a:fld id="{B21332D6-23E1-476A-A412-822FBBA5E59B}" type="slidenum">
              <a:rPr lang="hu-HU" smtClean="0"/>
              <a:t>57</a:t>
            </a:fld>
            <a:endParaRPr lang="hu-HU"/>
          </a:p>
        </p:txBody>
      </p:sp>
    </p:spTree>
    <p:extLst>
      <p:ext uri="{BB962C8B-B14F-4D97-AF65-F5344CB8AC3E}">
        <p14:creationId xmlns:p14="http://schemas.microsoft.com/office/powerpoint/2010/main" val="5280102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6B3DD6E3-2EB9-4D88-AFE9-93607101F31C}"/>
              </a:ext>
            </a:extLst>
          </p:cNvPr>
          <p:cNvSpPr>
            <a:spLocks noGrp="1"/>
          </p:cNvSpPr>
          <p:nvPr>
            <p:ph type="title"/>
          </p:nvPr>
        </p:nvSpPr>
        <p:spPr>
          <a:xfrm>
            <a:off x="466722" y="586855"/>
            <a:ext cx="3201366" cy="3387497"/>
          </a:xfrm>
        </p:spPr>
        <p:txBody>
          <a:bodyPr anchor="b">
            <a:normAutofit/>
          </a:bodyPr>
          <a:lstStyle/>
          <a:p>
            <a:pPr algn="r"/>
            <a:r>
              <a:rPr lang="hu-HU" sz="4000">
                <a:solidFill>
                  <a:srgbClr val="FFFFFF"/>
                </a:solidFill>
              </a:rPr>
              <a:t>Pl.:VICO </a:t>
            </a:r>
            <a:r>
              <a:rPr lang="hu-HU" sz="4000" dirty="0">
                <a:solidFill>
                  <a:srgbClr val="FFFFFF"/>
                </a:solidFill>
              </a:rPr>
              <a:t>OFFICE - </a:t>
            </a:r>
            <a:r>
              <a:rPr lang="hu-HU" sz="4000" dirty="0">
                <a:solidFill>
                  <a:srgbClr val="FFFFFF"/>
                </a:solidFill>
                <a:hlinkClick r:id="rId2"/>
              </a:rPr>
              <a:t>vicooffice.dk</a:t>
            </a:r>
            <a:endParaRPr lang="hu-HU" sz="4000" dirty="0">
              <a:solidFill>
                <a:srgbClr val="FFFFFF"/>
              </a:solidFill>
            </a:endParaRPr>
          </a:p>
        </p:txBody>
      </p:sp>
      <p:sp>
        <p:nvSpPr>
          <p:cNvPr id="3" name="Tartalom helye 2">
            <a:extLst>
              <a:ext uri="{FF2B5EF4-FFF2-40B4-BE49-F238E27FC236}">
                <a16:creationId xmlns:a16="http://schemas.microsoft.com/office/drawing/2014/main" id="{EC569D06-4143-4DD9-BC1A-134B81E2CC90}"/>
              </a:ext>
            </a:extLst>
          </p:cNvPr>
          <p:cNvSpPr>
            <a:spLocks noGrp="1"/>
          </p:cNvSpPr>
          <p:nvPr>
            <p:ph idx="1"/>
          </p:nvPr>
        </p:nvSpPr>
        <p:spPr>
          <a:xfrm>
            <a:off x="4581824" y="504230"/>
            <a:ext cx="3025303" cy="5849538"/>
          </a:xfrm>
        </p:spPr>
        <p:txBody>
          <a:bodyPr anchor="ctr">
            <a:normAutofit fontScale="92500" lnSpcReduction="10000"/>
          </a:bodyPr>
          <a:lstStyle/>
          <a:p>
            <a:r>
              <a:rPr lang="hu-HU" sz="1600" dirty="0"/>
              <a:t>A </a:t>
            </a:r>
            <a:r>
              <a:rPr lang="hu-HU" sz="1600" dirty="0" err="1"/>
              <a:t>Vico</a:t>
            </a:r>
            <a:r>
              <a:rPr lang="hu-HU" sz="1600" dirty="0"/>
              <a:t> következő generációs 5D BIM megoldását építőipari projektmenedzsment célra alakították ki. </a:t>
            </a:r>
          </a:p>
          <a:p>
            <a:r>
              <a:rPr lang="hu-HU" sz="1600" dirty="0"/>
              <a:t>A </a:t>
            </a:r>
            <a:r>
              <a:rPr lang="hu-HU" sz="1600" dirty="0" err="1"/>
              <a:t>Vico</a:t>
            </a:r>
            <a:r>
              <a:rPr lang="hu-HU" sz="1600" dirty="0"/>
              <a:t> Office™ az építési folyamatok kezelésére készült, egy szorosan integrált, BIM-semleges platform, amelyen többféle BIM modellt lehet közzétenni, szintetizálni és kiegészíteni költség- és ütemezési információkkal.</a:t>
            </a:r>
          </a:p>
          <a:p>
            <a:r>
              <a:rPr lang="hu-HU" sz="1600" dirty="0"/>
              <a:t>A különböző építési fázisok igényeinek maximális kielégítése érdekében a </a:t>
            </a:r>
            <a:r>
              <a:rPr lang="hu-HU" sz="1600" dirty="0" err="1"/>
              <a:t>Vico</a:t>
            </a:r>
            <a:r>
              <a:rPr lang="hu-HU" sz="1600" dirty="0"/>
              <a:t> Office™ moduláris módon van felépítve, testre szabható és bővíthető, könnyen használható környezetet biztosít.</a:t>
            </a:r>
          </a:p>
          <a:p>
            <a:r>
              <a:rPr lang="hu-HU" sz="1600" dirty="0"/>
              <a:t>A </a:t>
            </a:r>
            <a:r>
              <a:rPr lang="hu-HU" sz="1600" dirty="0" err="1"/>
              <a:t>Vico</a:t>
            </a:r>
            <a:r>
              <a:rPr lang="hu-HU" sz="1600" dirty="0"/>
              <a:t> Office™ használatával az épületek tulajdonosai, beruházói és a különböző szintű vállalkozók hatékonyan működhetnek együtt, csökkenthetik a kockázatot, kezelhetik a költségeket és optimalizálhatják a nagy, összetett építési projektek menetrendjét.</a:t>
            </a:r>
          </a:p>
          <a:p>
            <a:endParaRPr lang="hu-HU" sz="1600" dirty="0"/>
          </a:p>
        </p:txBody>
      </p:sp>
      <p:pic>
        <p:nvPicPr>
          <p:cNvPr id="5" name="Kép 4">
            <a:extLst>
              <a:ext uri="{FF2B5EF4-FFF2-40B4-BE49-F238E27FC236}">
                <a16:creationId xmlns:a16="http://schemas.microsoft.com/office/drawing/2014/main" id="{4B2D67A0-E9C5-4BCA-BD03-C86CD3D2AF65}"/>
              </a:ext>
            </a:extLst>
          </p:cNvPr>
          <p:cNvPicPr>
            <a:picLocks noChangeAspect="1"/>
          </p:cNvPicPr>
          <p:nvPr/>
        </p:nvPicPr>
        <p:blipFill>
          <a:blip r:embed="rId3"/>
          <a:stretch>
            <a:fillRect/>
          </a:stretch>
        </p:blipFill>
        <p:spPr>
          <a:xfrm>
            <a:off x="8109501" y="2001795"/>
            <a:ext cx="4012725" cy="2608271"/>
          </a:xfrm>
          <a:prstGeom prst="rect">
            <a:avLst/>
          </a:prstGeom>
        </p:spPr>
      </p:pic>
      <p:pic>
        <p:nvPicPr>
          <p:cNvPr id="11" name="Kép 10" descr="A képen szöveg, clipart, vektorgrafika látható&#10;&#10;Automatikusan generált leírás">
            <a:extLst>
              <a:ext uri="{FF2B5EF4-FFF2-40B4-BE49-F238E27FC236}">
                <a16:creationId xmlns:a16="http://schemas.microsoft.com/office/drawing/2014/main" id="{8275C288-299B-4340-9805-B8B5D1F9C9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B178E006-1149-45C5-8708-95F10074DAA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8E7CB727-DDBC-4C2D-B5F6-B23EB9BC41DE}"/>
              </a:ext>
            </a:extLst>
          </p:cNvPr>
          <p:cNvSpPr>
            <a:spLocks noGrp="1"/>
          </p:cNvSpPr>
          <p:nvPr>
            <p:ph type="sldNum" sz="quarter" idx="12"/>
          </p:nvPr>
        </p:nvSpPr>
        <p:spPr/>
        <p:txBody>
          <a:bodyPr/>
          <a:lstStyle/>
          <a:p>
            <a:fld id="{B21332D6-23E1-476A-A412-822FBBA5E59B}" type="slidenum">
              <a:rPr lang="hu-HU" smtClean="0"/>
              <a:t>58</a:t>
            </a:fld>
            <a:endParaRPr lang="hu-HU"/>
          </a:p>
        </p:txBody>
      </p:sp>
    </p:spTree>
    <p:extLst>
      <p:ext uri="{BB962C8B-B14F-4D97-AF65-F5344CB8AC3E}">
        <p14:creationId xmlns:p14="http://schemas.microsoft.com/office/powerpoint/2010/main" val="20549895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98F3DEE-0E56-499F-AFAE-C2DA7C2C8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E85CCF60-79A2-440A-86A2-1A64A59F7B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3F2162BA-EECD-43E0-99D9-C00B19482E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200" y="8482"/>
            <a:ext cx="3568276" cy="6858000"/>
          </a:xfrm>
          <a:prstGeom prst="rect">
            <a:avLst/>
          </a:prstGeom>
          <a:gradFill>
            <a:gsLst>
              <a:gs pos="0">
                <a:schemeClr val="accent1">
                  <a:alpha val="32000"/>
                </a:schemeClr>
              </a:gs>
              <a:gs pos="70000">
                <a:srgbClr val="000000">
                  <a:alpha val="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160DB805-F71F-46BB-A8CC-74F6D8306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6F91054C-3439-420E-88EB-F0A5637EC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24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60910977-23FA-483A-A118-C418FD4CD80D}"/>
              </a:ext>
            </a:extLst>
          </p:cNvPr>
          <p:cNvSpPr>
            <a:spLocks noGrp="1"/>
          </p:cNvSpPr>
          <p:nvPr>
            <p:ph type="title"/>
          </p:nvPr>
        </p:nvSpPr>
        <p:spPr>
          <a:xfrm>
            <a:off x="677259" y="2391232"/>
            <a:ext cx="2895573" cy="2834223"/>
          </a:xfrm>
        </p:spPr>
        <p:txBody>
          <a:bodyPr vert="horz" lIns="91440" tIns="45720" rIns="91440" bIns="45720" rtlCol="0" anchor="t">
            <a:normAutofit/>
          </a:bodyPr>
          <a:lstStyle/>
          <a:p>
            <a:pPr algn="r"/>
            <a:r>
              <a:rPr lang="en-US" sz="3400">
                <a:solidFill>
                  <a:srgbClr val="FFFFFF"/>
                </a:solidFill>
              </a:rPr>
              <a:t>VICO OFFICE – Projekt dashboard, képernyőképek</a:t>
            </a:r>
          </a:p>
        </p:txBody>
      </p:sp>
      <p:pic>
        <p:nvPicPr>
          <p:cNvPr id="9" name="Kép 8">
            <a:extLst>
              <a:ext uri="{FF2B5EF4-FFF2-40B4-BE49-F238E27FC236}">
                <a16:creationId xmlns:a16="http://schemas.microsoft.com/office/drawing/2014/main" id="{D167BAC1-7448-47AD-80DF-CDB02673E23C}"/>
              </a:ext>
            </a:extLst>
          </p:cNvPr>
          <p:cNvPicPr>
            <a:picLocks noChangeAspect="1"/>
          </p:cNvPicPr>
          <p:nvPr/>
        </p:nvPicPr>
        <p:blipFill>
          <a:blip r:embed="rId2"/>
          <a:stretch>
            <a:fillRect/>
          </a:stretch>
        </p:blipFill>
        <p:spPr>
          <a:xfrm>
            <a:off x="4866711" y="556144"/>
            <a:ext cx="3694078" cy="2668970"/>
          </a:xfrm>
          <a:prstGeom prst="rect">
            <a:avLst/>
          </a:prstGeom>
        </p:spPr>
      </p:pic>
      <p:pic>
        <p:nvPicPr>
          <p:cNvPr id="11" name="Kép 10">
            <a:extLst>
              <a:ext uri="{FF2B5EF4-FFF2-40B4-BE49-F238E27FC236}">
                <a16:creationId xmlns:a16="http://schemas.microsoft.com/office/drawing/2014/main" id="{0D316344-5CED-4E7E-8090-E572A753337A}"/>
              </a:ext>
            </a:extLst>
          </p:cNvPr>
          <p:cNvPicPr>
            <a:picLocks noChangeAspect="1"/>
          </p:cNvPicPr>
          <p:nvPr/>
        </p:nvPicPr>
        <p:blipFill>
          <a:blip r:embed="rId3"/>
          <a:stretch>
            <a:fillRect/>
          </a:stretch>
        </p:blipFill>
        <p:spPr>
          <a:xfrm>
            <a:off x="4993429" y="4942703"/>
            <a:ext cx="6910175" cy="1572063"/>
          </a:xfrm>
          <a:prstGeom prst="rect">
            <a:avLst/>
          </a:prstGeom>
        </p:spPr>
      </p:pic>
      <p:pic>
        <p:nvPicPr>
          <p:cNvPr id="7" name="Kép 6">
            <a:extLst>
              <a:ext uri="{FF2B5EF4-FFF2-40B4-BE49-F238E27FC236}">
                <a16:creationId xmlns:a16="http://schemas.microsoft.com/office/drawing/2014/main" id="{895570C1-65DB-4885-B982-BC76506ABE29}"/>
              </a:ext>
            </a:extLst>
          </p:cNvPr>
          <p:cNvPicPr>
            <a:picLocks noChangeAspect="1"/>
          </p:cNvPicPr>
          <p:nvPr/>
        </p:nvPicPr>
        <p:blipFill>
          <a:blip r:embed="rId4"/>
          <a:stretch>
            <a:fillRect/>
          </a:stretch>
        </p:blipFill>
        <p:spPr>
          <a:xfrm>
            <a:off x="7921986" y="2102997"/>
            <a:ext cx="3812814" cy="2668970"/>
          </a:xfrm>
          <a:prstGeom prst="rect">
            <a:avLst/>
          </a:prstGeom>
        </p:spPr>
      </p:pic>
      <p:pic>
        <p:nvPicPr>
          <p:cNvPr id="21" name="Kép 20" descr="A képen szöveg, clipart, vektorgrafika látható&#10;&#10;Automatikusan generált leírás">
            <a:extLst>
              <a:ext uri="{FF2B5EF4-FFF2-40B4-BE49-F238E27FC236}">
                <a16:creationId xmlns:a16="http://schemas.microsoft.com/office/drawing/2014/main" id="{66BC1F50-952A-43E6-BC44-C749DDC0A4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3" name="Kép 22">
            <a:extLst>
              <a:ext uri="{FF2B5EF4-FFF2-40B4-BE49-F238E27FC236}">
                <a16:creationId xmlns:a16="http://schemas.microsoft.com/office/drawing/2014/main" id="{A4FB83A2-A1DA-4787-833B-FA5B93701106}"/>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 name="Slide Number Placeholder 2">
            <a:extLst>
              <a:ext uri="{FF2B5EF4-FFF2-40B4-BE49-F238E27FC236}">
                <a16:creationId xmlns:a16="http://schemas.microsoft.com/office/drawing/2014/main" id="{5669AE9A-9E65-422B-BEF9-B463EF06D435}"/>
              </a:ext>
            </a:extLst>
          </p:cNvPr>
          <p:cNvSpPr>
            <a:spLocks noGrp="1"/>
          </p:cNvSpPr>
          <p:nvPr>
            <p:ph type="sldNum" sz="quarter" idx="12"/>
          </p:nvPr>
        </p:nvSpPr>
        <p:spPr/>
        <p:txBody>
          <a:bodyPr/>
          <a:lstStyle/>
          <a:p>
            <a:fld id="{B21332D6-23E1-476A-A412-822FBBA5E59B}" type="slidenum">
              <a:rPr lang="hu-HU" smtClean="0"/>
              <a:t>59</a:t>
            </a:fld>
            <a:endParaRPr lang="hu-HU"/>
          </a:p>
        </p:txBody>
      </p:sp>
    </p:spTree>
    <p:extLst>
      <p:ext uri="{BB962C8B-B14F-4D97-AF65-F5344CB8AC3E}">
        <p14:creationId xmlns:p14="http://schemas.microsoft.com/office/powerpoint/2010/main" val="3809047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E803F527-B051-4C2B-9838-E4E34AD956B6}"/>
              </a:ext>
            </a:extLst>
          </p:cNvPr>
          <p:cNvSpPr>
            <a:spLocks noGrp="1"/>
          </p:cNvSpPr>
          <p:nvPr>
            <p:ph type="title"/>
          </p:nvPr>
        </p:nvSpPr>
        <p:spPr>
          <a:xfrm>
            <a:off x="188755" y="586855"/>
            <a:ext cx="3684799" cy="5608672"/>
          </a:xfrm>
        </p:spPr>
        <p:txBody>
          <a:bodyPr anchor="ctr">
            <a:noAutofit/>
          </a:bodyPr>
          <a:lstStyle/>
          <a:p>
            <a:pPr algn="r"/>
            <a:r>
              <a:rPr lang="hu-HU" sz="2800" dirty="0">
                <a:solidFill>
                  <a:srgbClr val="FFFFFF"/>
                </a:solidFill>
              </a:rPr>
              <a:t>A hatékony építési projektmenedzsment szoftver támogatja a nagymértékben támogatja</a:t>
            </a:r>
            <a:br>
              <a:rPr lang="hu-HU" sz="2800" dirty="0">
                <a:solidFill>
                  <a:srgbClr val="FFFFFF"/>
                </a:solidFill>
              </a:rPr>
            </a:br>
            <a:r>
              <a:rPr lang="hu-HU" sz="2800" dirty="0">
                <a:solidFill>
                  <a:srgbClr val="FFFFFF"/>
                </a:solidFill>
              </a:rPr>
              <a:t>az építtetők, tervezők, kivitelezők, vállalkozók, építészek, tulajdonosok, üzemeltetők és más építőipari szakemberek munkáját.</a:t>
            </a:r>
          </a:p>
        </p:txBody>
      </p:sp>
      <p:sp>
        <p:nvSpPr>
          <p:cNvPr id="3" name="Tartalom helye 2">
            <a:extLst>
              <a:ext uri="{FF2B5EF4-FFF2-40B4-BE49-F238E27FC236}">
                <a16:creationId xmlns:a16="http://schemas.microsoft.com/office/drawing/2014/main" id="{F38F273A-3F20-4132-85FC-DBBED1D6DCC6}"/>
              </a:ext>
            </a:extLst>
          </p:cNvPr>
          <p:cNvSpPr>
            <a:spLocks noGrp="1"/>
          </p:cNvSpPr>
          <p:nvPr>
            <p:ph idx="1"/>
          </p:nvPr>
        </p:nvSpPr>
        <p:spPr>
          <a:xfrm>
            <a:off x="4134810" y="217714"/>
            <a:ext cx="4247557" cy="5977813"/>
          </a:xfrm>
        </p:spPr>
        <p:txBody>
          <a:bodyPr anchor="ctr">
            <a:noAutofit/>
          </a:bodyPr>
          <a:lstStyle/>
          <a:p>
            <a:r>
              <a:rPr lang="hu-HU" sz="2000" dirty="0"/>
              <a:t>A jövőbeli projektek tervezésének és becslésének ellenőrzése</a:t>
            </a:r>
          </a:p>
          <a:p>
            <a:r>
              <a:rPr lang="hu-HU" sz="2000" dirty="0"/>
              <a:t>Költségkontroll</a:t>
            </a:r>
          </a:p>
          <a:p>
            <a:r>
              <a:rPr lang="hu-HU" sz="2000" dirty="0"/>
              <a:t>Az optimalizálás ütemezése</a:t>
            </a:r>
          </a:p>
          <a:p>
            <a:r>
              <a:rPr lang="hu-HU" sz="2000" dirty="0"/>
              <a:t>Elszámoltathatóság és láthatóság a projekt élettartama alatt</a:t>
            </a:r>
          </a:p>
          <a:p>
            <a:r>
              <a:rPr lang="hu-HU" sz="2000" dirty="0"/>
              <a:t>A projekt mérföldköveinek és határidőinek pontos nyomon követése</a:t>
            </a:r>
          </a:p>
          <a:p>
            <a:r>
              <a:rPr lang="hu-HU" sz="2000" dirty="0"/>
              <a:t>A hibás kommunikáció vagy a helytelen dokumentáció csökkentése</a:t>
            </a:r>
          </a:p>
          <a:p>
            <a:r>
              <a:rPr lang="hu-HU" sz="2000" dirty="0"/>
              <a:t>Munkafolyamat-hatékonyság és -optimalizálás</a:t>
            </a:r>
          </a:p>
        </p:txBody>
      </p:sp>
      <p:sp>
        <p:nvSpPr>
          <p:cNvPr id="13" name="Tartalom helye 2">
            <a:extLst>
              <a:ext uri="{FF2B5EF4-FFF2-40B4-BE49-F238E27FC236}">
                <a16:creationId xmlns:a16="http://schemas.microsoft.com/office/drawing/2014/main" id="{AF8F4825-DC95-4283-AABD-83360F7744D8}"/>
              </a:ext>
            </a:extLst>
          </p:cNvPr>
          <p:cNvSpPr txBox="1">
            <a:spLocks/>
          </p:cNvSpPr>
          <p:nvPr/>
        </p:nvSpPr>
        <p:spPr>
          <a:xfrm>
            <a:off x="8752114" y="586856"/>
            <a:ext cx="3251131" cy="560867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000" dirty="0">
                <a:latin typeface="+mj-lt"/>
              </a:rPr>
              <a:t>Folyamatszabványosítás</a:t>
            </a:r>
          </a:p>
          <a:p>
            <a:r>
              <a:rPr lang="hu-HU" sz="2000" dirty="0">
                <a:latin typeface="+mj-lt"/>
              </a:rPr>
              <a:t>Kivitelezési hatékonyság javítása;</a:t>
            </a:r>
          </a:p>
          <a:p>
            <a:r>
              <a:rPr lang="hu-HU" sz="2000" dirty="0">
                <a:latin typeface="+mj-lt"/>
              </a:rPr>
              <a:t>Könnyebb hozzáférés a megfelelő információkhoz;</a:t>
            </a:r>
          </a:p>
          <a:p>
            <a:r>
              <a:rPr lang="hu-HU" sz="2000" dirty="0">
                <a:latin typeface="+mj-lt"/>
              </a:rPr>
              <a:t>Költségek felügyelete;</a:t>
            </a:r>
          </a:p>
          <a:p>
            <a:r>
              <a:rPr lang="hu-HU" sz="2000" dirty="0">
                <a:latin typeface="+mj-lt"/>
              </a:rPr>
              <a:t>Egyszerűsített munka folyamatok;</a:t>
            </a:r>
          </a:p>
          <a:p>
            <a:r>
              <a:rPr lang="hu-HU" sz="2000" dirty="0">
                <a:latin typeface="+mj-lt"/>
              </a:rPr>
              <a:t>Csökkentett adminisztrációs idő;</a:t>
            </a:r>
          </a:p>
          <a:p>
            <a:r>
              <a:rPr lang="hu-HU" sz="2000" dirty="0">
                <a:latin typeface="+mj-lt"/>
              </a:rPr>
              <a:t>Hatékonyabb együttműködés és kommunikáció</a:t>
            </a:r>
          </a:p>
          <a:p>
            <a:endParaRPr lang="hu-HU" sz="2000" dirty="0">
              <a:latin typeface="+mj-lt"/>
            </a:endParaRPr>
          </a:p>
        </p:txBody>
      </p:sp>
      <p:cxnSp>
        <p:nvCxnSpPr>
          <p:cNvPr id="6" name="Egyenes összekötő 5">
            <a:extLst>
              <a:ext uri="{FF2B5EF4-FFF2-40B4-BE49-F238E27FC236}">
                <a16:creationId xmlns:a16="http://schemas.microsoft.com/office/drawing/2014/main" id="{A29BBE0A-44F7-40AB-8171-38D4FBCCE9D0}"/>
              </a:ext>
            </a:extLst>
          </p:cNvPr>
          <p:cNvCxnSpPr>
            <a:cxnSpLocks/>
          </p:cNvCxnSpPr>
          <p:nvPr/>
        </p:nvCxnSpPr>
        <p:spPr>
          <a:xfrm>
            <a:off x="8490857" y="1080451"/>
            <a:ext cx="0" cy="452655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Kép 16" descr="A képen szöveg, clipart, vektorgrafika látható&#10;&#10;Automatikusan generált leírás">
            <a:extLst>
              <a:ext uri="{FF2B5EF4-FFF2-40B4-BE49-F238E27FC236}">
                <a16:creationId xmlns:a16="http://schemas.microsoft.com/office/drawing/2014/main" id="{19D4C1E9-4E81-4CCD-9B0C-99BEE2304D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C07EF05B-2AB7-4035-8112-2773AB594B0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3B9C36B1-1596-49ED-9F5F-AF9ADD7B217A}"/>
              </a:ext>
            </a:extLst>
          </p:cNvPr>
          <p:cNvSpPr>
            <a:spLocks noGrp="1"/>
          </p:cNvSpPr>
          <p:nvPr>
            <p:ph type="sldNum" sz="quarter" idx="12"/>
          </p:nvPr>
        </p:nvSpPr>
        <p:spPr/>
        <p:txBody>
          <a:bodyPr/>
          <a:lstStyle/>
          <a:p>
            <a:fld id="{B21332D6-23E1-476A-A412-822FBBA5E59B}" type="slidenum">
              <a:rPr lang="hu-HU" smtClean="0"/>
              <a:t>6</a:t>
            </a:fld>
            <a:endParaRPr lang="hu-HU"/>
          </a:p>
        </p:txBody>
      </p:sp>
    </p:spTree>
    <p:extLst>
      <p:ext uri="{BB962C8B-B14F-4D97-AF65-F5344CB8AC3E}">
        <p14:creationId xmlns:p14="http://schemas.microsoft.com/office/powerpoint/2010/main" val="18797354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316F4D1A-09F1-4EB8-957E-FB5407D2BFD9}"/>
              </a:ext>
            </a:extLst>
          </p:cNvPr>
          <p:cNvSpPr>
            <a:spLocks noGrp="1"/>
          </p:cNvSpPr>
          <p:nvPr>
            <p:ph type="title"/>
          </p:nvPr>
        </p:nvSpPr>
        <p:spPr>
          <a:xfrm>
            <a:off x="418225" y="1365448"/>
            <a:ext cx="3201366" cy="3387497"/>
          </a:xfrm>
        </p:spPr>
        <p:txBody>
          <a:bodyPr anchor="b">
            <a:normAutofit/>
          </a:bodyPr>
          <a:lstStyle/>
          <a:p>
            <a:pPr algn="r"/>
            <a:r>
              <a:rPr lang="hu-HU" sz="4000" dirty="0">
                <a:solidFill>
                  <a:srgbClr val="FFFFFF"/>
                </a:solidFill>
              </a:rPr>
              <a:t>RIB ITWO Projekt és vállalati megoldások - </a:t>
            </a:r>
            <a:r>
              <a:rPr lang="hu-HU" sz="4000" dirty="0">
                <a:solidFill>
                  <a:srgbClr val="FFFFFF"/>
                </a:solidFill>
                <a:hlinkClick r:id="rId2"/>
              </a:rPr>
              <a:t>www.rib-software.com</a:t>
            </a:r>
            <a:endParaRPr lang="hu-HU" sz="4000" dirty="0">
              <a:solidFill>
                <a:srgbClr val="FFFFFF"/>
              </a:solidFill>
            </a:endParaRPr>
          </a:p>
        </p:txBody>
      </p:sp>
      <p:sp>
        <p:nvSpPr>
          <p:cNvPr id="3" name="Tartalom helye 2">
            <a:extLst>
              <a:ext uri="{FF2B5EF4-FFF2-40B4-BE49-F238E27FC236}">
                <a16:creationId xmlns:a16="http://schemas.microsoft.com/office/drawing/2014/main" id="{DB01A16D-D5CE-42CD-A5F1-0D58A73A8D3B}"/>
              </a:ext>
            </a:extLst>
          </p:cNvPr>
          <p:cNvSpPr>
            <a:spLocks noGrp="1"/>
          </p:cNvSpPr>
          <p:nvPr>
            <p:ph idx="1"/>
          </p:nvPr>
        </p:nvSpPr>
        <p:spPr>
          <a:xfrm>
            <a:off x="4134810" y="840528"/>
            <a:ext cx="7702963" cy="3095369"/>
          </a:xfrm>
        </p:spPr>
        <p:txBody>
          <a:bodyPr anchor="ctr">
            <a:normAutofit fontScale="92500" lnSpcReduction="20000"/>
          </a:bodyPr>
          <a:lstStyle/>
          <a:p>
            <a:r>
              <a:rPr lang="hu-HU" sz="1800" dirty="0"/>
              <a:t>Egy komplex építőipai szoftvercsomag, amely a CPM rendszereknél is komplexebb lehetőséget rejt. </a:t>
            </a:r>
          </a:p>
          <a:p>
            <a:r>
              <a:rPr lang="hu-HU" sz="1800" dirty="0"/>
              <a:t>A RIB informatikai megoldások a virtuális és a valós építési folyamatok együttesét képviselik. </a:t>
            </a:r>
          </a:p>
          <a:p>
            <a:r>
              <a:rPr lang="hu-HU" sz="1800" dirty="0"/>
              <a:t>A teljes életciklus digitalizálása a BIM 5D szimulációval támogatja az ügyfeleket a költség- és határidőtúllépések elkerülésében, illetve az építés termelékenyebbé, költséghatékonyabbá és fenntarthatóbbá tételében.</a:t>
            </a:r>
          </a:p>
          <a:p>
            <a:r>
              <a:rPr lang="hu-HU" sz="1800" dirty="0"/>
              <a:t>Fontosabb funkciói:</a:t>
            </a:r>
          </a:p>
          <a:p>
            <a:pPr marL="542925" lvl="1"/>
            <a:r>
              <a:rPr lang="hu-HU" sz="1800" dirty="0"/>
              <a:t>Költségtervezés (AKVS)</a:t>
            </a:r>
          </a:p>
          <a:p>
            <a:pPr marL="542925" lvl="1"/>
            <a:r>
              <a:rPr lang="hu-HU" sz="1800" dirty="0"/>
              <a:t>5D Modelling (BIM)</a:t>
            </a:r>
          </a:p>
          <a:p>
            <a:pPr marL="542925" lvl="1"/>
            <a:r>
              <a:rPr lang="hu-HU" sz="1800" dirty="0"/>
              <a:t>Költség- és projektkontroll </a:t>
            </a:r>
          </a:p>
          <a:p>
            <a:pPr marL="542925" lvl="1"/>
            <a:r>
              <a:rPr lang="hu-HU" sz="1800" dirty="0"/>
              <a:t>E-tendering</a:t>
            </a:r>
          </a:p>
          <a:p>
            <a:endParaRPr lang="hu-HU" sz="1800" dirty="0"/>
          </a:p>
        </p:txBody>
      </p:sp>
      <p:pic>
        <p:nvPicPr>
          <p:cNvPr id="5" name="Kép 4">
            <a:extLst>
              <a:ext uri="{FF2B5EF4-FFF2-40B4-BE49-F238E27FC236}">
                <a16:creationId xmlns:a16="http://schemas.microsoft.com/office/drawing/2014/main" id="{B266CF5E-0AAE-4035-A7D2-A419B1885336}"/>
              </a:ext>
            </a:extLst>
          </p:cNvPr>
          <p:cNvPicPr>
            <a:picLocks noChangeAspect="1"/>
          </p:cNvPicPr>
          <p:nvPr/>
        </p:nvPicPr>
        <p:blipFill>
          <a:blip r:embed="rId3"/>
          <a:stretch>
            <a:fillRect/>
          </a:stretch>
        </p:blipFill>
        <p:spPr>
          <a:xfrm>
            <a:off x="7099276" y="2488811"/>
            <a:ext cx="5003538" cy="4065373"/>
          </a:xfrm>
          <a:prstGeom prst="rect">
            <a:avLst/>
          </a:prstGeom>
        </p:spPr>
      </p:pic>
      <p:pic>
        <p:nvPicPr>
          <p:cNvPr id="11" name="Kép 10" descr="A képen szöveg, clipart, vektorgrafika látható&#10;&#10;Automatikusan generált leírás">
            <a:extLst>
              <a:ext uri="{FF2B5EF4-FFF2-40B4-BE49-F238E27FC236}">
                <a16:creationId xmlns:a16="http://schemas.microsoft.com/office/drawing/2014/main" id="{0AA19AE3-67DF-4819-8087-1292FDE61C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5C1A3410-578F-443A-80D8-79CF6329FEA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D5C2F05A-28B1-4117-A749-249C53017BB8}"/>
              </a:ext>
            </a:extLst>
          </p:cNvPr>
          <p:cNvSpPr>
            <a:spLocks noGrp="1"/>
          </p:cNvSpPr>
          <p:nvPr>
            <p:ph type="sldNum" sz="quarter" idx="12"/>
          </p:nvPr>
        </p:nvSpPr>
        <p:spPr/>
        <p:txBody>
          <a:bodyPr/>
          <a:lstStyle/>
          <a:p>
            <a:fld id="{B21332D6-23E1-476A-A412-822FBBA5E59B}" type="slidenum">
              <a:rPr lang="hu-HU" smtClean="0"/>
              <a:t>60</a:t>
            </a:fld>
            <a:endParaRPr lang="hu-HU"/>
          </a:p>
        </p:txBody>
      </p:sp>
    </p:spTree>
    <p:extLst>
      <p:ext uri="{BB962C8B-B14F-4D97-AF65-F5344CB8AC3E}">
        <p14:creationId xmlns:p14="http://schemas.microsoft.com/office/powerpoint/2010/main" val="9845217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Cím 1">
            <a:extLst>
              <a:ext uri="{FF2B5EF4-FFF2-40B4-BE49-F238E27FC236}">
                <a16:creationId xmlns:a16="http://schemas.microsoft.com/office/drawing/2014/main" id="{590B9484-6000-4D91-B7D3-48337A6ACD0C}"/>
              </a:ext>
            </a:extLst>
          </p:cNvPr>
          <p:cNvSpPr>
            <a:spLocks noGrp="1"/>
          </p:cNvSpPr>
          <p:nvPr>
            <p:ph type="title"/>
          </p:nvPr>
        </p:nvSpPr>
        <p:spPr>
          <a:xfrm>
            <a:off x="463072" y="897881"/>
            <a:ext cx="3111690" cy="3556097"/>
          </a:xfrm>
        </p:spPr>
        <p:txBody>
          <a:bodyPr anchor="b">
            <a:normAutofit/>
          </a:bodyPr>
          <a:lstStyle/>
          <a:p>
            <a:pPr algn="r"/>
            <a:r>
              <a:rPr lang="hu-HU" sz="4000" dirty="0">
                <a:solidFill>
                  <a:srgbClr val="FFFFFF"/>
                </a:solidFill>
              </a:rPr>
              <a:t>RIB ITWO összeköti a virtuális szintet a fizikai szinttel </a:t>
            </a:r>
          </a:p>
        </p:txBody>
      </p:sp>
      <p:pic>
        <p:nvPicPr>
          <p:cNvPr id="9" name="Kép 8">
            <a:extLst>
              <a:ext uri="{FF2B5EF4-FFF2-40B4-BE49-F238E27FC236}">
                <a16:creationId xmlns:a16="http://schemas.microsoft.com/office/drawing/2014/main" id="{99EDA756-FB7B-408D-938F-51C857906B22}"/>
              </a:ext>
            </a:extLst>
          </p:cNvPr>
          <p:cNvPicPr>
            <a:picLocks noChangeAspect="1"/>
          </p:cNvPicPr>
          <p:nvPr/>
        </p:nvPicPr>
        <p:blipFill>
          <a:blip r:embed="rId2"/>
          <a:stretch>
            <a:fillRect/>
          </a:stretch>
        </p:blipFill>
        <p:spPr>
          <a:xfrm>
            <a:off x="5008798" y="4617472"/>
            <a:ext cx="3145370" cy="1588411"/>
          </a:xfrm>
          <a:prstGeom prst="rect">
            <a:avLst/>
          </a:prstGeom>
        </p:spPr>
      </p:pic>
      <p:pic>
        <p:nvPicPr>
          <p:cNvPr id="5" name="Kép 4">
            <a:extLst>
              <a:ext uri="{FF2B5EF4-FFF2-40B4-BE49-F238E27FC236}">
                <a16:creationId xmlns:a16="http://schemas.microsoft.com/office/drawing/2014/main" id="{AE7A961A-18A2-4516-A6DC-ABD98F4292B4}"/>
              </a:ext>
            </a:extLst>
          </p:cNvPr>
          <p:cNvPicPr>
            <a:picLocks noChangeAspect="1"/>
          </p:cNvPicPr>
          <p:nvPr/>
        </p:nvPicPr>
        <p:blipFill>
          <a:blip r:embed="rId3"/>
          <a:stretch>
            <a:fillRect/>
          </a:stretch>
        </p:blipFill>
        <p:spPr>
          <a:xfrm>
            <a:off x="5107651" y="386159"/>
            <a:ext cx="6776221" cy="3896327"/>
          </a:xfrm>
          <a:prstGeom prst="rect">
            <a:avLst/>
          </a:prstGeom>
        </p:spPr>
      </p:pic>
      <p:pic>
        <p:nvPicPr>
          <p:cNvPr id="7" name="Kép 6">
            <a:extLst>
              <a:ext uri="{FF2B5EF4-FFF2-40B4-BE49-F238E27FC236}">
                <a16:creationId xmlns:a16="http://schemas.microsoft.com/office/drawing/2014/main" id="{84028D1C-0732-4B94-B307-D09D1EB37CA3}"/>
              </a:ext>
            </a:extLst>
          </p:cNvPr>
          <p:cNvPicPr>
            <a:picLocks noChangeAspect="1"/>
          </p:cNvPicPr>
          <p:nvPr/>
        </p:nvPicPr>
        <p:blipFill>
          <a:blip r:embed="rId4"/>
          <a:stretch>
            <a:fillRect/>
          </a:stretch>
        </p:blipFill>
        <p:spPr>
          <a:xfrm>
            <a:off x="8639649" y="4617471"/>
            <a:ext cx="3145370" cy="1588411"/>
          </a:xfrm>
          <a:prstGeom prst="rect">
            <a:avLst/>
          </a:prstGeom>
        </p:spPr>
      </p:pic>
      <p:pic>
        <p:nvPicPr>
          <p:cNvPr id="13" name="Kép 12" descr="A képen szöveg, clipart, vektorgrafika látható&#10;&#10;Automatikusan generált leírás">
            <a:extLst>
              <a:ext uri="{FF2B5EF4-FFF2-40B4-BE49-F238E27FC236}">
                <a16:creationId xmlns:a16="http://schemas.microsoft.com/office/drawing/2014/main" id="{D2E075F2-9057-48B6-917D-45FF528566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4">
            <a:extLst>
              <a:ext uri="{FF2B5EF4-FFF2-40B4-BE49-F238E27FC236}">
                <a16:creationId xmlns:a16="http://schemas.microsoft.com/office/drawing/2014/main" id="{7BADAC7B-B146-43C1-B202-02AC1FB62FCD}"/>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 name="Slide Number Placeholder 2">
            <a:extLst>
              <a:ext uri="{FF2B5EF4-FFF2-40B4-BE49-F238E27FC236}">
                <a16:creationId xmlns:a16="http://schemas.microsoft.com/office/drawing/2014/main" id="{E605C12D-2247-4B6A-8EF8-EC95773DA46F}"/>
              </a:ext>
            </a:extLst>
          </p:cNvPr>
          <p:cNvSpPr>
            <a:spLocks noGrp="1"/>
          </p:cNvSpPr>
          <p:nvPr>
            <p:ph type="sldNum" sz="quarter" idx="12"/>
          </p:nvPr>
        </p:nvSpPr>
        <p:spPr/>
        <p:txBody>
          <a:bodyPr/>
          <a:lstStyle/>
          <a:p>
            <a:fld id="{B21332D6-23E1-476A-A412-822FBBA5E59B}" type="slidenum">
              <a:rPr lang="hu-HU" smtClean="0"/>
              <a:t>61</a:t>
            </a:fld>
            <a:endParaRPr lang="hu-HU"/>
          </a:p>
        </p:txBody>
      </p:sp>
    </p:spTree>
    <p:extLst>
      <p:ext uri="{BB962C8B-B14F-4D97-AF65-F5344CB8AC3E}">
        <p14:creationId xmlns:p14="http://schemas.microsoft.com/office/powerpoint/2010/main" val="28749305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6C6CC720-F997-4BC3-8372-CDA9307F125B}"/>
              </a:ext>
            </a:extLst>
          </p:cNvPr>
          <p:cNvSpPr>
            <a:spLocks noGrp="1"/>
          </p:cNvSpPr>
          <p:nvPr>
            <p:ph type="title"/>
          </p:nvPr>
        </p:nvSpPr>
        <p:spPr>
          <a:xfrm>
            <a:off x="466722" y="586855"/>
            <a:ext cx="3201366" cy="3387497"/>
          </a:xfrm>
        </p:spPr>
        <p:txBody>
          <a:bodyPr anchor="b">
            <a:normAutofit/>
          </a:bodyPr>
          <a:lstStyle/>
          <a:p>
            <a:pPr algn="r"/>
            <a:r>
              <a:rPr lang="hu-HU" sz="4000" dirty="0">
                <a:solidFill>
                  <a:srgbClr val="FFFFFF"/>
                </a:solidFill>
              </a:rPr>
              <a:t>STR VISION CPM </a:t>
            </a:r>
            <a:r>
              <a:rPr lang="hu-HU" sz="3200" dirty="0">
                <a:solidFill>
                  <a:srgbClr val="FFFFFF"/>
                </a:solidFill>
              </a:rPr>
              <a:t>- </a:t>
            </a:r>
            <a:r>
              <a:rPr lang="hu-HU" sz="2200" dirty="0">
                <a:solidFill>
                  <a:srgbClr val="FFFFFF"/>
                </a:solidFill>
                <a:hlinkClick r:id="rId2"/>
              </a:rPr>
              <a:t>www.epitoipariszoftver.hu</a:t>
            </a:r>
            <a:endParaRPr lang="hu-HU" sz="2200" dirty="0">
              <a:solidFill>
                <a:srgbClr val="FFFFFF"/>
              </a:solidFill>
            </a:endParaRPr>
          </a:p>
        </p:txBody>
      </p:sp>
      <p:sp>
        <p:nvSpPr>
          <p:cNvPr id="3" name="Tartalom helye 2">
            <a:extLst>
              <a:ext uri="{FF2B5EF4-FFF2-40B4-BE49-F238E27FC236}">
                <a16:creationId xmlns:a16="http://schemas.microsoft.com/office/drawing/2014/main" id="{2CCC41F1-A244-4DF5-94EB-9306BFC786FB}"/>
              </a:ext>
            </a:extLst>
          </p:cNvPr>
          <p:cNvSpPr>
            <a:spLocks noGrp="1"/>
          </p:cNvSpPr>
          <p:nvPr>
            <p:ph idx="1"/>
          </p:nvPr>
        </p:nvSpPr>
        <p:spPr>
          <a:xfrm>
            <a:off x="4581727" y="649480"/>
            <a:ext cx="7336796" cy="3047031"/>
          </a:xfrm>
        </p:spPr>
        <p:txBody>
          <a:bodyPr anchor="ctr">
            <a:normAutofit/>
          </a:bodyPr>
          <a:lstStyle/>
          <a:p>
            <a:r>
              <a:rPr lang="hu-HU" sz="1400" dirty="0"/>
              <a:t>Egy komplex építőipari szoftver, amely lehetőséget ad a költségvetés teljes körű kezelésére, a projektek tervezésére, menedzselésére és a kivitelezés folyamatos követésére, elszámolására. </a:t>
            </a:r>
          </a:p>
          <a:p>
            <a:r>
              <a:rPr lang="hu-HU" sz="1400" dirty="0"/>
              <a:t>Mivel az összes adat egy adatbázisba integrálódik, a projektek kontrollja azonnali és részletgazdag. </a:t>
            </a:r>
          </a:p>
          <a:p>
            <a:r>
              <a:rPr lang="hu-HU" sz="1400" dirty="0"/>
              <a:t>A szoftver BIM-kompatibilis, mind a költségvetéskészítés, mind a projekt menedzselése, mind az elszámolások során. </a:t>
            </a:r>
          </a:p>
          <a:p>
            <a:r>
              <a:rPr lang="hu-HU" sz="1400" dirty="0"/>
              <a:t>A szoftver felhőmegoldása a végső tesztelés fázisában van, még az idei évben elérhető a felhasználók számára.</a:t>
            </a:r>
          </a:p>
          <a:p>
            <a:r>
              <a:rPr lang="hu-HU" sz="1400" dirty="0"/>
              <a:t>Az építési telephelyen pedig mobilalkalmazással menedzselhető a folyamat. A szoftver hazánkban elérhető, és két cég is foglalkozik a szoftver támogatásával, és létezik magyar nyelvű verzió.</a:t>
            </a:r>
          </a:p>
          <a:p>
            <a:endParaRPr lang="hu-HU" sz="1400" dirty="0"/>
          </a:p>
        </p:txBody>
      </p:sp>
      <p:pic>
        <p:nvPicPr>
          <p:cNvPr id="9" name="Kép 8">
            <a:extLst>
              <a:ext uri="{FF2B5EF4-FFF2-40B4-BE49-F238E27FC236}">
                <a16:creationId xmlns:a16="http://schemas.microsoft.com/office/drawing/2014/main" id="{1CCDD13D-90DB-4C64-AEE1-8894F9FD7624}"/>
              </a:ext>
            </a:extLst>
          </p:cNvPr>
          <p:cNvPicPr>
            <a:picLocks noChangeAspect="1"/>
          </p:cNvPicPr>
          <p:nvPr/>
        </p:nvPicPr>
        <p:blipFill>
          <a:blip r:embed="rId3"/>
          <a:stretch>
            <a:fillRect/>
          </a:stretch>
        </p:blipFill>
        <p:spPr>
          <a:xfrm>
            <a:off x="4581719" y="3609504"/>
            <a:ext cx="7321174" cy="2599016"/>
          </a:xfrm>
          <a:prstGeom prst="rect">
            <a:avLst/>
          </a:prstGeom>
        </p:spPr>
      </p:pic>
      <p:pic>
        <p:nvPicPr>
          <p:cNvPr id="13" name="Kép 12" descr="A képen szöveg, clipart, vektorgrafika látható&#10;&#10;Automatikusan generált leírás">
            <a:extLst>
              <a:ext uri="{FF2B5EF4-FFF2-40B4-BE49-F238E27FC236}">
                <a16:creationId xmlns:a16="http://schemas.microsoft.com/office/drawing/2014/main" id="{ECAF6F33-6A4D-459C-BACD-B955356D39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4">
            <a:extLst>
              <a:ext uri="{FF2B5EF4-FFF2-40B4-BE49-F238E27FC236}">
                <a16:creationId xmlns:a16="http://schemas.microsoft.com/office/drawing/2014/main" id="{382D3DCC-E7CD-476D-87D6-2A1C4D9EE47E}"/>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9EF72DD4-F242-4D5C-9D77-699303D9CB81}"/>
              </a:ext>
            </a:extLst>
          </p:cNvPr>
          <p:cNvSpPr>
            <a:spLocks noGrp="1"/>
          </p:cNvSpPr>
          <p:nvPr>
            <p:ph type="sldNum" sz="quarter" idx="12"/>
          </p:nvPr>
        </p:nvSpPr>
        <p:spPr/>
        <p:txBody>
          <a:bodyPr/>
          <a:lstStyle/>
          <a:p>
            <a:fld id="{B21332D6-23E1-476A-A412-822FBBA5E59B}" type="slidenum">
              <a:rPr lang="hu-HU" smtClean="0"/>
              <a:t>62</a:t>
            </a:fld>
            <a:endParaRPr lang="hu-HU"/>
          </a:p>
        </p:txBody>
      </p:sp>
    </p:spTree>
    <p:extLst>
      <p:ext uri="{BB962C8B-B14F-4D97-AF65-F5344CB8AC3E}">
        <p14:creationId xmlns:p14="http://schemas.microsoft.com/office/powerpoint/2010/main" val="36971618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Cím 1">
            <a:extLst>
              <a:ext uri="{FF2B5EF4-FFF2-40B4-BE49-F238E27FC236}">
                <a16:creationId xmlns:a16="http://schemas.microsoft.com/office/drawing/2014/main" id="{B535DA5C-3B8D-4778-8943-963A50BFC771}"/>
              </a:ext>
            </a:extLst>
          </p:cNvPr>
          <p:cNvSpPr>
            <a:spLocks noGrp="1"/>
          </p:cNvSpPr>
          <p:nvPr>
            <p:ph type="title"/>
          </p:nvPr>
        </p:nvSpPr>
        <p:spPr>
          <a:xfrm>
            <a:off x="568088" y="1294210"/>
            <a:ext cx="3111690" cy="3556097"/>
          </a:xfrm>
        </p:spPr>
        <p:txBody>
          <a:bodyPr vert="horz" lIns="91440" tIns="45720" rIns="91440" bIns="45720" rtlCol="0" anchor="b">
            <a:normAutofit/>
          </a:bodyPr>
          <a:lstStyle/>
          <a:p>
            <a:pPr algn="r"/>
            <a:r>
              <a:rPr lang="en-US" sz="3700" dirty="0">
                <a:solidFill>
                  <a:srgbClr val="FFFFFF"/>
                </a:solidFill>
              </a:rPr>
              <a:t>STR VISION CPM –</a:t>
            </a:r>
            <a:br>
              <a:rPr lang="hu-HU" sz="3700" dirty="0">
                <a:solidFill>
                  <a:srgbClr val="FFFFFF"/>
                </a:solidFill>
              </a:rPr>
            </a:br>
            <a:r>
              <a:rPr lang="en-US" sz="3200" dirty="0" err="1">
                <a:solidFill>
                  <a:srgbClr val="FFFFFF"/>
                </a:solidFill>
              </a:rPr>
              <a:t>lehetővé</a:t>
            </a:r>
            <a:r>
              <a:rPr lang="en-US" sz="3200" dirty="0">
                <a:solidFill>
                  <a:srgbClr val="FFFFFF"/>
                </a:solidFill>
              </a:rPr>
              <a:t> </a:t>
            </a:r>
            <a:r>
              <a:rPr lang="en-US" sz="3200" dirty="0" err="1">
                <a:solidFill>
                  <a:srgbClr val="FFFFFF"/>
                </a:solidFill>
              </a:rPr>
              <a:t>teszi</a:t>
            </a:r>
            <a:r>
              <a:rPr lang="en-US" sz="3200" dirty="0">
                <a:solidFill>
                  <a:srgbClr val="FFFFFF"/>
                </a:solidFill>
              </a:rPr>
              <a:t> </a:t>
            </a:r>
            <a:r>
              <a:rPr lang="en-US" sz="3200" dirty="0" err="1">
                <a:solidFill>
                  <a:srgbClr val="FFFFFF"/>
                </a:solidFill>
              </a:rPr>
              <a:t>az</a:t>
            </a:r>
            <a:r>
              <a:rPr lang="en-US" sz="3200" dirty="0">
                <a:solidFill>
                  <a:srgbClr val="FFFFFF"/>
                </a:solidFill>
              </a:rPr>
              <a:t> </a:t>
            </a:r>
            <a:r>
              <a:rPr lang="en-US" sz="3200" dirty="0" err="1">
                <a:solidFill>
                  <a:srgbClr val="FFFFFF"/>
                </a:solidFill>
              </a:rPr>
              <a:t>ajánlat</a:t>
            </a:r>
            <a:r>
              <a:rPr lang="en-US" sz="3200" dirty="0">
                <a:solidFill>
                  <a:srgbClr val="FFFFFF"/>
                </a:solidFill>
              </a:rPr>
              <a:t> </a:t>
            </a:r>
            <a:r>
              <a:rPr lang="en-US" sz="3200" dirty="0" err="1">
                <a:solidFill>
                  <a:srgbClr val="FFFFFF"/>
                </a:solidFill>
              </a:rPr>
              <a:t>adást</a:t>
            </a:r>
            <a:r>
              <a:rPr lang="en-US" sz="3200" dirty="0">
                <a:solidFill>
                  <a:srgbClr val="FFFFFF"/>
                </a:solidFill>
              </a:rPr>
              <a:t>, a </a:t>
            </a:r>
            <a:r>
              <a:rPr lang="en-US" sz="3200" dirty="0" err="1">
                <a:solidFill>
                  <a:srgbClr val="FFFFFF"/>
                </a:solidFill>
              </a:rPr>
              <a:t>projekt</a:t>
            </a:r>
            <a:r>
              <a:rPr lang="en-US" sz="3200" dirty="0">
                <a:solidFill>
                  <a:srgbClr val="FFFFFF"/>
                </a:solidFill>
              </a:rPr>
              <a:t> </a:t>
            </a:r>
            <a:r>
              <a:rPr lang="en-US" sz="3200" dirty="0" err="1">
                <a:solidFill>
                  <a:srgbClr val="FFFFFF"/>
                </a:solidFill>
              </a:rPr>
              <a:t>tervezést</a:t>
            </a:r>
            <a:r>
              <a:rPr lang="en-US" sz="3200" dirty="0">
                <a:solidFill>
                  <a:srgbClr val="FFFFFF"/>
                </a:solidFill>
              </a:rPr>
              <a:t> </a:t>
            </a:r>
            <a:endParaRPr lang="en-US" sz="3700" dirty="0">
              <a:solidFill>
                <a:srgbClr val="FFFFFF"/>
              </a:solidFill>
            </a:endParaRPr>
          </a:p>
        </p:txBody>
      </p:sp>
      <p:sp>
        <p:nvSpPr>
          <p:cNvPr id="8" name="Tartalom helye 2">
            <a:extLst>
              <a:ext uri="{FF2B5EF4-FFF2-40B4-BE49-F238E27FC236}">
                <a16:creationId xmlns:a16="http://schemas.microsoft.com/office/drawing/2014/main" id="{204DB46D-39E6-44C5-B37E-BB6466A3F545}"/>
              </a:ext>
            </a:extLst>
          </p:cNvPr>
          <p:cNvSpPr txBox="1">
            <a:spLocks/>
          </p:cNvSpPr>
          <p:nvPr/>
        </p:nvSpPr>
        <p:spPr>
          <a:xfrm>
            <a:off x="4688006" y="511389"/>
            <a:ext cx="3534770" cy="263821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3D – </a:t>
            </a:r>
            <a:r>
              <a:rPr lang="en-US" sz="2000" dirty="0" err="1"/>
              <a:t>térbeli</a:t>
            </a:r>
            <a:r>
              <a:rPr lang="en-US" sz="2000" dirty="0"/>
              <a:t> </a:t>
            </a:r>
            <a:r>
              <a:rPr lang="en-US" sz="2000" dirty="0" err="1"/>
              <a:t>ábrázolás</a:t>
            </a:r>
            <a:endParaRPr lang="en-US" sz="2000" dirty="0"/>
          </a:p>
          <a:p>
            <a:r>
              <a:rPr lang="en-US" sz="2000" dirty="0"/>
              <a:t>4D – </a:t>
            </a:r>
            <a:r>
              <a:rPr lang="en-US" sz="2000" dirty="0" err="1"/>
              <a:t>időbeli</a:t>
            </a:r>
            <a:r>
              <a:rPr lang="en-US" sz="2000" dirty="0"/>
              <a:t> </a:t>
            </a:r>
            <a:r>
              <a:rPr lang="en-US" sz="2000" dirty="0" err="1"/>
              <a:t>ábrázolás</a:t>
            </a:r>
            <a:endParaRPr lang="en-US" sz="2000" dirty="0"/>
          </a:p>
          <a:p>
            <a:r>
              <a:rPr lang="en-US" sz="2000" dirty="0"/>
              <a:t>5D – </a:t>
            </a:r>
            <a:r>
              <a:rPr lang="en-US" sz="2000" dirty="0" err="1"/>
              <a:t>költségek</a:t>
            </a:r>
            <a:r>
              <a:rPr lang="en-US" sz="2000" dirty="0"/>
              <a:t> (3D </a:t>
            </a:r>
            <a:r>
              <a:rPr lang="en-US" sz="2000" dirty="0" err="1"/>
              <a:t>és</a:t>
            </a:r>
            <a:r>
              <a:rPr lang="en-US" sz="2000" dirty="0"/>
              <a:t> </a:t>
            </a:r>
            <a:r>
              <a:rPr lang="en-US" sz="2000" dirty="0" err="1"/>
              <a:t>ütemezés</a:t>
            </a:r>
            <a:r>
              <a:rPr lang="en-US" sz="2000" dirty="0"/>
              <a:t> </a:t>
            </a:r>
            <a:r>
              <a:rPr lang="en-US" sz="2000" dirty="0" err="1"/>
              <a:t>függvényében</a:t>
            </a:r>
            <a:r>
              <a:rPr lang="en-US" sz="2000" dirty="0"/>
              <a:t>)</a:t>
            </a:r>
          </a:p>
          <a:p>
            <a:r>
              <a:rPr lang="en-US" sz="2000" dirty="0"/>
              <a:t>6D – </a:t>
            </a:r>
            <a:r>
              <a:rPr lang="en-US" sz="2000" dirty="0" err="1"/>
              <a:t>üzemeltetési</a:t>
            </a:r>
            <a:r>
              <a:rPr lang="en-US" sz="2000" dirty="0"/>
              <a:t> </a:t>
            </a:r>
            <a:r>
              <a:rPr lang="en-US" sz="2000" dirty="0" err="1"/>
              <a:t>költségek</a:t>
            </a:r>
            <a:r>
              <a:rPr lang="en-US" sz="2000" dirty="0"/>
              <a:t> </a:t>
            </a:r>
          </a:p>
        </p:txBody>
      </p:sp>
      <p:pic>
        <p:nvPicPr>
          <p:cNvPr id="1028" name="Picture 4" descr="A képen asztal látható&#10;&#10;Automatikusan generált leírás">
            <a:extLst>
              <a:ext uri="{FF2B5EF4-FFF2-40B4-BE49-F238E27FC236}">
                <a16:creationId xmlns:a16="http://schemas.microsoft.com/office/drawing/2014/main" id="{C6B2D05A-00BA-474F-A5D8-CFAC84488E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787452" y="3559465"/>
            <a:ext cx="3051846" cy="2563551"/>
          </a:xfrm>
          <a:prstGeom prst="rect">
            <a:avLst/>
          </a:prstGeom>
          <a:noFill/>
          <a:extLst>
            <a:ext uri="{909E8E84-426E-40DD-AFC4-6F175D3DCCD1}">
              <a14:hiddenFill xmlns:a14="http://schemas.microsoft.com/office/drawing/2010/main">
                <a:solidFill>
                  <a:srgbClr val="FFFFFF"/>
                </a:solidFill>
              </a14:hiddenFill>
            </a:ext>
          </a:extLst>
        </p:spPr>
      </p:pic>
      <p:pic>
        <p:nvPicPr>
          <p:cNvPr id="5" name="Kép 4">
            <a:extLst>
              <a:ext uri="{FF2B5EF4-FFF2-40B4-BE49-F238E27FC236}">
                <a16:creationId xmlns:a16="http://schemas.microsoft.com/office/drawing/2014/main" id="{8F951D3B-5832-436E-9A96-9D03FDC3CEDD}"/>
              </a:ext>
            </a:extLst>
          </p:cNvPr>
          <p:cNvPicPr>
            <a:picLocks noChangeAspect="1"/>
          </p:cNvPicPr>
          <p:nvPr/>
        </p:nvPicPr>
        <p:blipFill>
          <a:blip r:embed="rId3"/>
          <a:stretch>
            <a:fillRect/>
          </a:stretch>
        </p:blipFill>
        <p:spPr>
          <a:xfrm>
            <a:off x="8787452" y="456344"/>
            <a:ext cx="3051846" cy="2693255"/>
          </a:xfrm>
          <a:prstGeom prst="rect">
            <a:avLst/>
          </a:prstGeom>
        </p:spPr>
      </p:pic>
      <p:pic>
        <p:nvPicPr>
          <p:cNvPr id="1026" name="Picture 2">
            <a:extLst>
              <a:ext uri="{FF2B5EF4-FFF2-40B4-BE49-F238E27FC236}">
                <a16:creationId xmlns:a16="http://schemas.microsoft.com/office/drawing/2014/main" id="{0DA08E5A-249D-48E5-80F0-A34A4CA2AB4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244454" y="3559465"/>
            <a:ext cx="4382141" cy="2563551"/>
          </a:xfrm>
          <a:prstGeom prst="rect">
            <a:avLst/>
          </a:prstGeom>
          <a:noFill/>
          <a:extLst>
            <a:ext uri="{909E8E84-426E-40DD-AFC4-6F175D3DCCD1}">
              <a14:hiddenFill xmlns:a14="http://schemas.microsoft.com/office/drawing/2010/main">
                <a:solidFill>
                  <a:srgbClr val="FFFFFF"/>
                </a:solidFill>
              </a14:hiddenFill>
            </a:ext>
          </a:extLst>
        </p:spPr>
      </p:pic>
      <p:pic>
        <p:nvPicPr>
          <p:cNvPr id="13" name="Kép 12" descr="A képen szöveg, clipart, vektorgrafika látható&#10;&#10;Automatikusan generált leírás">
            <a:extLst>
              <a:ext uri="{FF2B5EF4-FFF2-40B4-BE49-F238E27FC236}">
                <a16:creationId xmlns:a16="http://schemas.microsoft.com/office/drawing/2014/main" id="{961040F5-7462-4BCF-8320-88EAA7E63A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4" name="Kép 13">
            <a:extLst>
              <a:ext uri="{FF2B5EF4-FFF2-40B4-BE49-F238E27FC236}">
                <a16:creationId xmlns:a16="http://schemas.microsoft.com/office/drawing/2014/main" id="{6E8D11DE-56D9-4541-A92F-823F1CE462E0}"/>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 name="Slide Number Placeholder 2">
            <a:extLst>
              <a:ext uri="{FF2B5EF4-FFF2-40B4-BE49-F238E27FC236}">
                <a16:creationId xmlns:a16="http://schemas.microsoft.com/office/drawing/2014/main" id="{EEACFAF1-0CF7-4234-B04A-466E78F93434}"/>
              </a:ext>
            </a:extLst>
          </p:cNvPr>
          <p:cNvSpPr>
            <a:spLocks noGrp="1"/>
          </p:cNvSpPr>
          <p:nvPr>
            <p:ph type="sldNum" sz="quarter" idx="12"/>
          </p:nvPr>
        </p:nvSpPr>
        <p:spPr/>
        <p:txBody>
          <a:bodyPr/>
          <a:lstStyle/>
          <a:p>
            <a:fld id="{B21332D6-23E1-476A-A412-822FBBA5E59B}" type="slidenum">
              <a:rPr lang="hu-HU" smtClean="0"/>
              <a:t>63</a:t>
            </a:fld>
            <a:endParaRPr lang="hu-HU"/>
          </a:p>
        </p:txBody>
      </p:sp>
    </p:spTree>
    <p:extLst>
      <p:ext uri="{BB962C8B-B14F-4D97-AF65-F5344CB8AC3E}">
        <p14:creationId xmlns:p14="http://schemas.microsoft.com/office/powerpoint/2010/main" val="3960204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873DDF9D-E27C-4E23-A1E8-CA352535F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10138"/>
            <a:ext cx="121920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Cím 1">
            <a:extLst>
              <a:ext uri="{FF2B5EF4-FFF2-40B4-BE49-F238E27FC236}">
                <a16:creationId xmlns:a16="http://schemas.microsoft.com/office/drawing/2014/main" id="{BEFFDC07-3C8E-4EAC-BE13-C043CCA367C9}"/>
              </a:ext>
            </a:extLst>
          </p:cNvPr>
          <p:cNvSpPr>
            <a:spLocks noGrp="1"/>
          </p:cNvSpPr>
          <p:nvPr>
            <p:ph type="title"/>
          </p:nvPr>
        </p:nvSpPr>
        <p:spPr>
          <a:xfrm>
            <a:off x="621337" y="1264762"/>
            <a:ext cx="3020560" cy="3588870"/>
          </a:xfrm>
        </p:spPr>
        <p:txBody>
          <a:bodyPr anchor="b">
            <a:normAutofit/>
          </a:bodyPr>
          <a:lstStyle/>
          <a:p>
            <a:pPr algn="r"/>
            <a:r>
              <a:rPr lang="hu-HU" sz="4000" dirty="0">
                <a:solidFill>
                  <a:srgbClr val="FFFFFF"/>
                </a:solidFill>
              </a:rPr>
              <a:t>Oracle </a:t>
            </a:r>
            <a:r>
              <a:rPr lang="hu-HU" sz="4000" dirty="0" err="1">
                <a:solidFill>
                  <a:srgbClr val="FFFFFF"/>
                </a:solidFill>
              </a:rPr>
              <a:t>Primavera</a:t>
            </a:r>
            <a:r>
              <a:rPr lang="hu-HU" sz="4000" dirty="0">
                <a:solidFill>
                  <a:srgbClr val="FFFFFF"/>
                </a:solidFill>
              </a:rPr>
              <a:t> P6 Enterprise Project </a:t>
            </a:r>
            <a:r>
              <a:rPr lang="hu-HU" sz="4000" dirty="0" err="1">
                <a:solidFill>
                  <a:srgbClr val="FFFFFF"/>
                </a:solidFill>
              </a:rPr>
              <a:t>Portfolio</a:t>
            </a:r>
            <a:r>
              <a:rPr lang="hu-HU" sz="4000" dirty="0">
                <a:solidFill>
                  <a:srgbClr val="FFFFFF"/>
                </a:solidFill>
              </a:rPr>
              <a:t> Management</a:t>
            </a:r>
          </a:p>
        </p:txBody>
      </p:sp>
      <p:sp>
        <p:nvSpPr>
          <p:cNvPr id="3" name="Tartalom helye 2">
            <a:extLst>
              <a:ext uri="{FF2B5EF4-FFF2-40B4-BE49-F238E27FC236}">
                <a16:creationId xmlns:a16="http://schemas.microsoft.com/office/drawing/2014/main" id="{CDE136CE-A68F-4AF1-8127-B81194B28187}"/>
              </a:ext>
            </a:extLst>
          </p:cNvPr>
          <p:cNvSpPr>
            <a:spLocks noGrp="1"/>
          </p:cNvSpPr>
          <p:nvPr>
            <p:ph idx="1"/>
          </p:nvPr>
        </p:nvSpPr>
        <p:spPr>
          <a:xfrm>
            <a:off x="4655704" y="610244"/>
            <a:ext cx="7383869" cy="2508935"/>
          </a:xfrm>
        </p:spPr>
        <p:txBody>
          <a:bodyPr anchor="ctr">
            <a:normAutofit/>
          </a:bodyPr>
          <a:lstStyle/>
          <a:p>
            <a:r>
              <a:rPr lang="hu-HU" sz="1400" dirty="0"/>
              <a:t>A Oracle </a:t>
            </a:r>
            <a:r>
              <a:rPr lang="hu-HU" sz="1400" dirty="0" err="1"/>
              <a:t>Primavera</a:t>
            </a:r>
            <a:r>
              <a:rPr lang="hu-HU" sz="1400" dirty="0"/>
              <a:t> P6 rendszer ami már jóval meghaladta a hagyományos projekttervező rendszerek tudását. </a:t>
            </a:r>
          </a:p>
          <a:p>
            <a:r>
              <a:rPr lang="hu-HU" sz="1400" dirty="0"/>
              <a:t>Az Oracle </a:t>
            </a:r>
            <a:r>
              <a:rPr lang="hu-HU" sz="1400" dirty="0" err="1"/>
              <a:t>Primavera</a:t>
            </a:r>
            <a:r>
              <a:rPr lang="hu-HU" sz="1400" dirty="0"/>
              <a:t> P6 Enterprise Project </a:t>
            </a:r>
            <a:r>
              <a:rPr lang="hu-HU" sz="1400" dirty="0" err="1"/>
              <a:t>Portfolio</a:t>
            </a:r>
            <a:r>
              <a:rPr lang="hu-HU" sz="1400" dirty="0"/>
              <a:t> Management a legerősebb, legmegbízhatóbb és könnyen használható megoldás a projektek és portfóliók prioritásainak meghatározására, tervezésére, kezelésére és értékelésére.</a:t>
            </a:r>
          </a:p>
          <a:p>
            <a:r>
              <a:rPr lang="hu-HU" sz="1400" dirty="0"/>
              <a:t>Felhőalapú szoftver a világ egyik legnagyobb felhőszolgáltatója által nyújtott támogatással. </a:t>
            </a:r>
          </a:p>
          <a:p>
            <a:r>
              <a:rPr lang="hu-HU" sz="1400" dirty="0"/>
              <a:t>Alkalmazkodik különböző komplexitású projektszintekhez, intelligensen skálázható, hogy megfeleljen a szervezet és a projektcsapat minden szerepének, funkciójának vagy szakértelmének. </a:t>
            </a:r>
          </a:p>
          <a:p>
            <a:r>
              <a:rPr lang="hu-HU" sz="1400" dirty="0"/>
              <a:t>Mobilfelületen is kezelhető a szoftver, BIM-es (4D) háttér is elérhető már.</a:t>
            </a:r>
          </a:p>
          <a:p>
            <a:endParaRPr lang="hu-HU" sz="1400" dirty="0"/>
          </a:p>
        </p:txBody>
      </p:sp>
      <p:pic>
        <p:nvPicPr>
          <p:cNvPr id="8196" name="Picture 4">
            <a:extLst>
              <a:ext uri="{FF2B5EF4-FFF2-40B4-BE49-F238E27FC236}">
                <a16:creationId xmlns:a16="http://schemas.microsoft.com/office/drawing/2014/main" id="{CEDC40D0-BBDE-4BDE-B258-82439BC1C9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 t="1" r="3548" b="-4"/>
          <a:stretch/>
        </p:blipFill>
        <p:spPr bwMode="auto">
          <a:xfrm>
            <a:off x="4669426" y="3059197"/>
            <a:ext cx="7091313" cy="3584542"/>
          </a:xfrm>
          <a:prstGeom prst="rect">
            <a:avLst/>
          </a:prstGeom>
          <a:noFill/>
          <a:extLst>
            <a:ext uri="{909E8E84-426E-40DD-AFC4-6F175D3DCCD1}">
              <a14:hiddenFill xmlns:a14="http://schemas.microsoft.com/office/drawing/2010/main">
                <a:solidFill>
                  <a:srgbClr val="FFFFFF"/>
                </a:solidFill>
              </a14:hiddenFill>
            </a:ext>
          </a:extLst>
        </p:spPr>
      </p:pic>
      <p:pic>
        <p:nvPicPr>
          <p:cNvPr id="12" name="Kép 11" descr="A képen szöveg, clipart, vektorgrafika látható&#10;&#10;Automatikusan generált leírás">
            <a:extLst>
              <a:ext uri="{FF2B5EF4-FFF2-40B4-BE49-F238E27FC236}">
                <a16:creationId xmlns:a16="http://schemas.microsoft.com/office/drawing/2014/main" id="{DE512580-B97A-450C-9D24-C8DFE65142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CC9BCEAB-51DB-4779-9D2D-FA7E32EF938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4F18976A-52D8-49C2-BBCB-77825B6C711C}"/>
              </a:ext>
            </a:extLst>
          </p:cNvPr>
          <p:cNvSpPr>
            <a:spLocks noGrp="1"/>
          </p:cNvSpPr>
          <p:nvPr>
            <p:ph type="sldNum" sz="quarter" idx="12"/>
          </p:nvPr>
        </p:nvSpPr>
        <p:spPr/>
        <p:txBody>
          <a:bodyPr/>
          <a:lstStyle/>
          <a:p>
            <a:fld id="{B21332D6-23E1-476A-A412-822FBBA5E59B}" type="slidenum">
              <a:rPr lang="hu-HU" smtClean="0"/>
              <a:t>64</a:t>
            </a:fld>
            <a:endParaRPr lang="hu-HU"/>
          </a:p>
        </p:txBody>
      </p:sp>
    </p:spTree>
    <p:extLst>
      <p:ext uri="{BB962C8B-B14F-4D97-AF65-F5344CB8AC3E}">
        <p14:creationId xmlns:p14="http://schemas.microsoft.com/office/powerpoint/2010/main" val="11969132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8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Rectangle 8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DDA702D1-DDA3-4D6F-8F7F-B38926C20B94}"/>
              </a:ext>
            </a:extLst>
          </p:cNvPr>
          <p:cNvSpPr>
            <a:spLocks noGrp="1"/>
          </p:cNvSpPr>
          <p:nvPr>
            <p:ph type="title"/>
          </p:nvPr>
        </p:nvSpPr>
        <p:spPr>
          <a:xfrm>
            <a:off x="308919" y="586855"/>
            <a:ext cx="3359169" cy="3387497"/>
          </a:xfrm>
        </p:spPr>
        <p:txBody>
          <a:bodyPr anchor="b">
            <a:normAutofit/>
          </a:bodyPr>
          <a:lstStyle/>
          <a:p>
            <a:pPr algn="r"/>
            <a:r>
              <a:rPr lang="hu-HU" sz="4000" dirty="0">
                <a:solidFill>
                  <a:srgbClr val="FFFFFF"/>
                </a:solidFill>
              </a:rPr>
              <a:t>BUILDERTREND</a:t>
            </a:r>
            <a:endParaRPr lang="hu-HU" sz="3700" dirty="0">
              <a:solidFill>
                <a:srgbClr val="FFFFFF"/>
              </a:solidFill>
            </a:endParaRPr>
          </a:p>
        </p:txBody>
      </p:sp>
      <p:sp>
        <p:nvSpPr>
          <p:cNvPr id="3" name="Tartalom helye 2">
            <a:extLst>
              <a:ext uri="{FF2B5EF4-FFF2-40B4-BE49-F238E27FC236}">
                <a16:creationId xmlns:a16="http://schemas.microsoft.com/office/drawing/2014/main" id="{86480AED-407B-4BA2-8709-19C030C0DCC9}"/>
              </a:ext>
            </a:extLst>
          </p:cNvPr>
          <p:cNvSpPr>
            <a:spLocks noGrp="1"/>
          </p:cNvSpPr>
          <p:nvPr>
            <p:ph idx="1"/>
          </p:nvPr>
        </p:nvSpPr>
        <p:spPr>
          <a:xfrm>
            <a:off x="4581727" y="471137"/>
            <a:ext cx="7180886" cy="2470826"/>
          </a:xfrm>
        </p:spPr>
        <p:txBody>
          <a:bodyPr anchor="ctr">
            <a:normAutofit/>
          </a:bodyPr>
          <a:lstStyle/>
          <a:p>
            <a:r>
              <a:rPr lang="hu-HU" sz="1700" dirty="0"/>
              <a:t>A </a:t>
            </a:r>
            <a:r>
              <a:rPr lang="hu-HU" sz="1700" dirty="0" err="1"/>
              <a:t>Buildertrend</a:t>
            </a:r>
            <a:r>
              <a:rPr lang="hu-HU" sz="1700" dirty="0"/>
              <a:t> egy webalapú építési menedzsment platform, amely integrált megoldást nyújt a projektkommunikációra, -ütemezésre, a költségvetés és a dokumentumok kezelésére. </a:t>
            </a:r>
          </a:p>
          <a:p>
            <a:r>
              <a:rPr lang="hu-HU" sz="1700" dirty="0"/>
              <a:t>Kisebb építési folyamatokra is jól használható, bármely webes eszköz számára hozzáférhető.</a:t>
            </a:r>
          </a:p>
          <a:p>
            <a:r>
              <a:rPr lang="hu-HU" sz="1700" dirty="0"/>
              <a:t>A </a:t>
            </a:r>
            <a:r>
              <a:rPr lang="hu-HU" sz="1700" dirty="0" err="1"/>
              <a:t>BuildTools</a:t>
            </a:r>
            <a:r>
              <a:rPr lang="hu-HU" sz="1700" dirty="0"/>
              <a:t>-ot alacsony havi díjszabással kínálják, és korlátlan használatra, projektekre, felhasználókra és dokumentumok tárolására szolgál. </a:t>
            </a:r>
          </a:p>
          <a:p>
            <a:endParaRPr lang="hu-HU" sz="1700" dirty="0"/>
          </a:p>
        </p:txBody>
      </p:sp>
      <p:pic>
        <p:nvPicPr>
          <p:cNvPr id="9220" name="Picture 4">
            <a:extLst>
              <a:ext uri="{FF2B5EF4-FFF2-40B4-BE49-F238E27FC236}">
                <a16:creationId xmlns:a16="http://schemas.microsoft.com/office/drawing/2014/main" id="{D15DC69F-560B-4A28-AC45-52A2448F9AD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72919" y="2840892"/>
            <a:ext cx="4583513" cy="3437635"/>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BAB8A0D7-A184-44E8-9AD9-FABEA938DB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1517" y="2840892"/>
            <a:ext cx="1501858" cy="3432818"/>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16" name="Picture 8">
            <a:extLst>
              <a:ext uri="{FF2B5EF4-FFF2-40B4-BE49-F238E27FC236}">
                <a16:creationId xmlns:a16="http://schemas.microsoft.com/office/drawing/2014/main" id="{7E47C4DC-5310-48E3-89BB-F289204BE5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29260" y="2840892"/>
            <a:ext cx="1501858" cy="3432818"/>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17" name="Kép 16" descr="A képen szöveg, clipart, vektorgrafika látható&#10;&#10;Automatikusan generált leírás">
            <a:extLst>
              <a:ext uri="{FF2B5EF4-FFF2-40B4-BE49-F238E27FC236}">
                <a16:creationId xmlns:a16="http://schemas.microsoft.com/office/drawing/2014/main" id="{7E082449-1B8B-4DEC-BD69-EAE43C375F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8" name="Kép 17">
            <a:extLst>
              <a:ext uri="{FF2B5EF4-FFF2-40B4-BE49-F238E27FC236}">
                <a16:creationId xmlns:a16="http://schemas.microsoft.com/office/drawing/2014/main" id="{19034CD5-05C8-46D4-99C7-81F50F0D5822}"/>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2EEA5D03-97A4-4A27-8F6C-A82D7E2D86CD}"/>
              </a:ext>
            </a:extLst>
          </p:cNvPr>
          <p:cNvSpPr>
            <a:spLocks noGrp="1"/>
          </p:cNvSpPr>
          <p:nvPr>
            <p:ph type="sldNum" sz="quarter" idx="12"/>
          </p:nvPr>
        </p:nvSpPr>
        <p:spPr/>
        <p:txBody>
          <a:bodyPr/>
          <a:lstStyle/>
          <a:p>
            <a:fld id="{B21332D6-23E1-476A-A412-822FBBA5E59B}" type="slidenum">
              <a:rPr lang="hu-HU" smtClean="0"/>
              <a:t>65</a:t>
            </a:fld>
            <a:endParaRPr lang="hu-HU"/>
          </a:p>
        </p:txBody>
      </p:sp>
    </p:spTree>
    <p:extLst>
      <p:ext uri="{BB962C8B-B14F-4D97-AF65-F5344CB8AC3E}">
        <p14:creationId xmlns:p14="http://schemas.microsoft.com/office/powerpoint/2010/main" val="14773468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73DDF9D-E27C-4E23-A1E8-CA352535F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10138"/>
            <a:ext cx="121920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Procore Screens">
            <a:extLst>
              <a:ext uri="{FF2B5EF4-FFF2-40B4-BE49-F238E27FC236}">
                <a16:creationId xmlns:a16="http://schemas.microsoft.com/office/drawing/2014/main" id="{817CE15B-18D1-4876-8DF2-F4FB8F8EB5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8331957" y="-10138"/>
            <a:ext cx="3860043" cy="3457378"/>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Cím 1">
            <a:extLst>
              <a:ext uri="{FF2B5EF4-FFF2-40B4-BE49-F238E27FC236}">
                <a16:creationId xmlns:a16="http://schemas.microsoft.com/office/drawing/2014/main" id="{A833F422-A5BD-4453-B018-CB2FC7E378C6}"/>
              </a:ext>
            </a:extLst>
          </p:cNvPr>
          <p:cNvSpPr>
            <a:spLocks noGrp="1"/>
          </p:cNvSpPr>
          <p:nvPr>
            <p:ph type="title"/>
          </p:nvPr>
        </p:nvSpPr>
        <p:spPr>
          <a:xfrm>
            <a:off x="631065" y="457201"/>
            <a:ext cx="3020560" cy="3588870"/>
          </a:xfrm>
        </p:spPr>
        <p:txBody>
          <a:bodyPr anchor="b">
            <a:normAutofit/>
          </a:bodyPr>
          <a:lstStyle/>
          <a:p>
            <a:pPr algn="r"/>
            <a:r>
              <a:rPr lang="hu-HU" sz="4000" dirty="0">
                <a:solidFill>
                  <a:srgbClr val="FFFFFF"/>
                </a:solidFill>
              </a:rPr>
              <a:t>PROCORE</a:t>
            </a:r>
            <a:br>
              <a:rPr lang="hu-HU" sz="3600" dirty="0">
                <a:solidFill>
                  <a:srgbClr val="FFFFFF"/>
                </a:solidFill>
              </a:rPr>
            </a:br>
            <a:r>
              <a:rPr lang="hu-HU" sz="2800" dirty="0">
                <a:solidFill>
                  <a:srgbClr val="FFFFFF"/>
                </a:solidFill>
                <a:hlinkClick r:id="rId3"/>
              </a:rPr>
              <a:t>www.procore.com</a:t>
            </a:r>
            <a:r>
              <a:rPr lang="hu-HU" sz="2800" dirty="0">
                <a:solidFill>
                  <a:srgbClr val="FFFFFF"/>
                </a:solidFill>
              </a:rPr>
              <a:t> </a:t>
            </a:r>
          </a:p>
        </p:txBody>
      </p:sp>
      <p:sp>
        <p:nvSpPr>
          <p:cNvPr id="3" name="Tartalom helye 2">
            <a:extLst>
              <a:ext uri="{FF2B5EF4-FFF2-40B4-BE49-F238E27FC236}">
                <a16:creationId xmlns:a16="http://schemas.microsoft.com/office/drawing/2014/main" id="{EE5764D7-351C-4A00-92ED-E7933B968F72}"/>
              </a:ext>
            </a:extLst>
          </p:cNvPr>
          <p:cNvSpPr>
            <a:spLocks noGrp="1"/>
          </p:cNvSpPr>
          <p:nvPr>
            <p:ph idx="1"/>
          </p:nvPr>
        </p:nvSpPr>
        <p:spPr>
          <a:xfrm>
            <a:off x="4157257" y="358346"/>
            <a:ext cx="4037839" cy="6178377"/>
          </a:xfrm>
        </p:spPr>
        <p:txBody>
          <a:bodyPr anchor="ctr">
            <a:normAutofit/>
          </a:bodyPr>
          <a:lstStyle/>
          <a:p>
            <a:r>
              <a:rPr lang="hu-HU" sz="1600" dirty="0"/>
              <a:t>Az alkalmazás a projekt dokumentációjának és kommunikációjának mobilizálásával és egyszerűsítésével segít a vállalatoknak a projektek elszámoltathatóságának és hatékonyságának növelésében.</a:t>
            </a:r>
          </a:p>
          <a:p>
            <a:r>
              <a:rPr lang="hu-HU" sz="1600" dirty="0"/>
              <a:t>A program rendelkezik azokkal a projektfunkciókkal, mint az RFI-k (</a:t>
            </a:r>
            <a:r>
              <a:rPr lang="hu-HU" sz="1600" dirty="0" err="1"/>
              <a:t>requests</a:t>
            </a:r>
            <a:r>
              <a:rPr lang="hu-HU" sz="1600" dirty="0"/>
              <a:t> </a:t>
            </a:r>
            <a:r>
              <a:rPr lang="hu-HU" sz="1600" dirty="0" err="1"/>
              <a:t>for</a:t>
            </a:r>
            <a:r>
              <a:rPr lang="hu-HU" sz="1600" dirty="0"/>
              <a:t> </a:t>
            </a:r>
            <a:r>
              <a:rPr lang="hu-HU" sz="1600" dirty="0" err="1"/>
              <a:t>information</a:t>
            </a:r>
            <a:r>
              <a:rPr lang="hu-HU" sz="1600" dirty="0"/>
              <a:t> – információ kérések) szervezése, az ütemterv szervezése különböző eszközökkel, mint például a Napló, a </a:t>
            </a:r>
            <a:r>
              <a:rPr lang="hu-HU" sz="1600" dirty="0" err="1"/>
              <a:t>Gantt</a:t>
            </a:r>
            <a:r>
              <a:rPr lang="hu-HU" sz="1600" dirty="0"/>
              <a:t>-diagramok, a naptárnézet vagy a szoftver integrációja a MS Project, </a:t>
            </a:r>
            <a:r>
              <a:rPr lang="hu-HU" sz="1600" dirty="0" err="1"/>
              <a:t>Primavera</a:t>
            </a:r>
            <a:r>
              <a:rPr lang="hu-HU" sz="1600" dirty="0"/>
              <a:t> és más szoftverekkel. </a:t>
            </a:r>
          </a:p>
          <a:p>
            <a:r>
              <a:rPr lang="hu-HU" sz="1600" dirty="0"/>
              <a:t>Automatizálja a találkozókat, a megrendelési kéréseket, az átadásokat. </a:t>
            </a:r>
          </a:p>
          <a:p>
            <a:r>
              <a:rPr lang="hu-HU" sz="1600" dirty="0"/>
              <a:t>A </a:t>
            </a:r>
            <a:r>
              <a:rPr lang="hu-HU" sz="1600" dirty="0" err="1"/>
              <a:t>Procore</a:t>
            </a:r>
            <a:r>
              <a:rPr lang="hu-HU" sz="1600" dirty="0"/>
              <a:t> korlátlan felhasználó számára elérhető alacsony költségen.</a:t>
            </a:r>
          </a:p>
          <a:p>
            <a:r>
              <a:rPr lang="hu-HU" sz="1600" dirty="0"/>
              <a:t>A </a:t>
            </a:r>
            <a:r>
              <a:rPr lang="hu-HU" sz="1600" dirty="0" err="1"/>
              <a:t>Procore</a:t>
            </a:r>
            <a:r>
              <a:rPr lang="hu-HU" sz="1600" dirty="0"/>
              <a:t> alkalmazás elérhető a Play </a:t>
            </a:r>
            <a:r>
              <a:rPr lang="hu-HU" sz="1600" dirty="0" err="1"/>
              <a:t>Store</a:t>
            </a:r>
            <a:r>
              <a:rPr lang="hu-HU" sz="1600" dirty="0"/>
              <a:t>-ban (Android) és az App </a:t>
            </a:r>
            <a:r>
              <a:rPr lang="hu-HU" sz="1600" dirty="0" err="1"/>
              <a:t>Store</a:t>
            </a:r>
            <a:r>
              <a:rPr lang="hu-HU" sz="1600" dirty="0"/>
              <a:t>-ban (IOS) is. A szoftver elsősorban amerikai piacon érhető el, hazánkban </a:t>
            </a:r>
          </a:p>
        </p:txBody>
      </p:sp>
      <p:pic>
        <p:nvPicPr>
          <p:cNvPr id="5" name="Kép 4">
            <a:extLst>
              <a:ext uri="{FF2B5EF4-FFF2-40B4-BE49-F238E27FC236}">
                <a16:creationId xmlns:a16="http://schemas.microsoft.com/office/drawing/2014/main" id="{A2D4842B-B9C3-48D9-A1D6-B86A312F3C88}"/>
              </a:ext>
            </a:extLst>
          </p:cNvPr>
          <p:cNvPicPr>
            <a:picLocks noChangeAspect="1"/>
          </p:cNvPicPr>
          <p:nvPr/>
        </p:nvPicPr>
        <p:blipFill rotWithShape="1">
          <a:blip r:embed="rId4"/>
          <a:srcRect l="19519" r="22644"/>
          <a:stretch/>
        </p:blipFill>
        <p:spPr>
          <a:xfrm>
            <a:off x="8331957" y="3420897"/>
            <a:ext cx="3860043" cy="3437103"/>
          </a:xfrm>
          <a:prstGeom prst="rect">
            <a:avLst/>
          </a:prstGeom>
        </p:spPr>
      </p:pic>
      <p:pic>
        <p:nvPicPr>
          <p:cNvPr id="12" name="Kép 11" descr="A képen szöveg, clipart, vektorgrafika látható&#10;&#10;Automatikusan generált leírás">
            <a:extLst>
              <a:ext uri="{FF2B5EF4-FFF2-40B4-BE49-F238E27FC236}">
                <a16:creationId xmlns:a16="http://schemas.microsoft.com/office/drawing/2014/main" id="{B3FCBDDA-D1AB-45EF-B281-FF50A5B63B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8BD4FD99-FDA1-4BDE-9D32-AA2D63F2738C}"/>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6DE269E2-5EFB-4D91-81FF-C7C0D617A000}"/>
              </a:ext>
            </a:extLst>
          </p:cNvPr>
          <p:cNvSpPr>
            <a:spLocks noGrp="1"/>
          </p:cNvSpPr>
          <p:nvPr>
            <p:ph type="sldNum" sz="quarter" idx="12"/>
          </p:nvPr>
        </p:nvSpPr>
        <p:spPr/>
        <p:txBody>
          <a:bodyPr/>
          <a:lstStyle/>
          <a:p>
            <a:fld id="{B21332D6-23E1-476A-A412-822FBBA5E59B}" type="slidenum">
              <a:rPr lang="hu-HU" smtClean="0"/>
              <a:t>66</a:t>
            </a:fld>
            <a:endParaRPr lang="hu-HU"/>
          </a:p>
        </p:txBody>
      </p:sp>
    </p:spTree>
    <p:extLst>
      <p:ext uri="{BB962C8B-B14F-4D97-AF65-F5344CB8AC3E}">
        <p14:creationId xmlns:p14="http://schemas.microsoft.com/office/powerpoint/2010/main" val="3581971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DEB91BC8-B03A-479B-ABE0-0DAC2F508BA1}"/>
              </a:ext>
            </a:extLst>
          </p:cNvPr>
          <p:cNvSpPr>
            <a:spLocks noGrp="1"/>
          </p:cNvSpPr>
          <p:nvPr>
            <p:ph type="title"/>
          </p:nvPr>
        </p:nvSpPr>
        <p:spPr>
          <a:xfrm>
            <a:off x="466722" y="586855"/>
            <a:ext cx="3201366" cy="3387497"/>
          </a:xfrm>
        </p:spPr>
        <p:txBody>
          <a:bodyPr anchor="b">
            <a:normAutofit/>
          </a:bodyPr>
          <a:lstStyle/>
          <a:p>
            <a:pPr algn="r"/>
            <a:r>
              <a:rPr lang="hu-HU" sz="4000" dirty="0">
                <a:solidFill>
                  <a:srgbClr val="FFFFFF"/>
                </a:solidFill>
              </a:rPr>
              <a:t>BUILDTOOLS</a:t>
            </a:r>
            <a:br>
              <a:rPr lang="hu-HU" sz="4000" dirty="0">
                <a:solidFill>
                  <a:srgbClr val="FFFFFF"/>
                </a:solidFill>
              </a:rPr>
            </a:br>
            <a:r>
              <a:rPr lang="hu-HU" sz="2800" dirty="0">
                <a:solidFill>
                  <a:srgbClr val="FFFFFF"/>
                </a:solidFill>
                <a:hlinkClick r:id="rId2"/>
              </a:rPr>
              <a:t>www.buildtools.com</a:t>
            </a:r>
            <a:r>
              <a:rPr lang="hu-HU" sz="2800" dirty="0">
                <a:solidFill>
                  <a:srgbClr val="FFFFFF"/>
                </a:solidFill>
              </a:rPr>
              <a:t> </a:t>
            </a:r>
          </a:p>
        </p:txBody>
      </p:sp>
      <p:sp>
        <p:nvSpPr>
          <p:cNvPr id="3" name="Tartalom helye 2">
            <a:extLst>
              <a:ext uri="{FF2B5EF4-FFF2-40B4-BE49-F238E27FC236}">
                <a16:creationId xmlns:a16="http://schemas.microsoft.com/office/drawing/2014/main" id="{21151970-4D46-4EDB-B5F7-0F53A21C5C1D}"/>
              </a:ext>
            </a:extLst>
          </p:cNvPr>
          <p:cNvSpPr>
            <a:spLocks noGrp="1"/>
          </p:cNvSpPr>
          <p:nvPr>
            <p:ph idx="1"/>
          </p:nvPr>
        </p:nvSpPr>
        <p:spPr>
          <a:xfrm>
            <a:off x="4495253" y="444845"/>
            <a:ext cx="7317830" cy="2905873"/>
          </a:xfrm>
        </p:spPr>
        <p:txBody>
          <a:bodyPr anchor="ctr">
            <a:normAutofit/>
          </a:bodyPr>
          <a:lstStyle/>
          <a:p>
            <a:r>
              <a:rPr lang="hu-HU" sz="1600" dirty="0"/>
              <a:t>A </a:t>
            </a:r>
            <a:r>
              <a:rPr lang="hu-HU" sz="1600" dirty="0" err="1"/>
              <a:t>BuildTools</a:t>
            </a:r>
            <a:r>
              <a:rPr lang="hu-HU" sz="1600" dirty="0"/>
              <a:t> egy webalapú, teljesen integrált építési projektmenedzsment szoftver. </a:t>
            </a:r>
          </a:p>
          <a:p>
            <a:r>
              <a:rPr lang="hu-HU" sz="1600" dirty="0"/>
              <a:t>Moduláris építési menedzsment platform, melyet az építtetők és építők back-</a:t>
            </a:r>
            <a:r>
              <a:rPr lang="hu-HU" sz="1600" dirty="0" err="1"/>
              <a:t>office</a:t>
            </a:r>
            <a:r>
              <a:rPr lang="hu-HU" sz="1600" dirty="0"/>
              <a:t> folyamatainak kezelésére terveztek. </a:t>
            </a:r>
          </a:p>
          <a:p>
            <a:r>
              <a:rPr lang="hu-HU" sz="1600" dirty="0"/>
              <a:t>A felhasználók kezelni tudják a költségvetésüket, az alvállalkozók ütemezését, a megbízások kiadását és a különböző építési munkafolyamatokat.</a:t>
            </a:r>
          </a:p>
          <a:p>
            <a:r>
              <a:rPr lang="hu-HU" sz="1600" dirty="0"/>
              <a:t>Tucatnyi modul ad lehetőséget a jól ütemezett bevezetésre, </a:t>
            </a:r>
            <a:r>
              <a:rPr lang="hu-HU" sz="1600" dirty="0" err="1"/>
              <a:t>testreszabásra</a:t>
            </a:r>
            <a:r>
              <a:rPr lang="hu-HU" sz="1600" dirty="0"/>
              <a:t>. </a:t>
            </a:r>
          </a:p>
          <a:p>
            <a:r>
              <a:rPr lang="hu-HU" sz="1600" dirty="0"/>
              <a:t>Egyetlen platformon található az ajánlatkezelés, a dokumentumkezelés, a költségvetés, a kommunikáció, a vásárlási megrendelések, könyvelési integráció.</a:t>
            </a:r>
          </a:p>
          <a:p>
            <a:endParaRPr lang="hu-HU" sz="1600" dirty="0"/>
          </a:p>
        </p:txBody>
      </p:sp>
      <p:pic>
        <p:nvPicPr>
          <p:cNvPr id="13" name="Picture 2" descr="BuildTools | Dashboards">
            <a:extLst>
              <a:ext uri="{FF2B5EF4-FFF2-40B4-BE49-F238E27FC236}">
                <a16:creationId xmlns:a16="http://schemas.microsoft.com/office/drawing/2014/main" id="{505D98C7-5A60-433A-8EEF-2585945E3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354" y="3439138"/>
            <a:ext cx="5767010" cy="3243943"/>
          </a:xfrm>
          <a:prstGeom prst="rect">
            <a:avLst/>
          </a:prstGeom>
          <a:noFill/>
          <a:extLst>
            <a:ext uri="{909E8E84-426E-40DD-AFC4-6F175D3DCCD1}">
              <a14:hiddenFill xmlns:a14="http://schemas.microsoft.com/office/drawing/2010/main">
                <a:solidFill>
                  <a:srgbClr val="FFFFFF"/>
                </a:solidFill>
              </a14:hiddenFill>
            </a:ext>
          </a:extLst>
        </p:spPr>
      </p:pic>
      <p:pic>
        <p:nvPicPr>
          <p:cNvPr id="17" name="Kép 16" descr="A képen szöveg, clipart, vektorgrafika látható&#10;&#10;Automatikusan generált leírás">
            <a:extLst>
              <a:ext uri="{FF2B5EF4-FFF2-40B4-BE49-F238E27FC236}">
                <a16:creationId xmlns:a16="http://schemas.microsoft.com/office/drawing/2014/main" id="{559F6946-DE75-4A52-9DCB-70941CB97C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6DC503E6-6E07-47B2-AF5D-0DD6707E0E0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58844600-D63B-4E5A-92E6-BD9BA3D7322C}"/>
              </a:ext>
            </a:extLst>
          </p:cNvPr>
          <p:cNvSpPr>
            <a:spLocks noGrp="1"/>
          </p:cNvSpPr>
          <p:nvPr>
            <p:ph type="sldNum" sz="quarter" idx="12"/>
          </p:nvPr>
        </p:nvSpPr>
        <p:spPr/>
        <p:txBody>
          <a:bodyPr/>
          <a:lstStyle/>
          <a:p>
            <a:fld id="{B21332D6-23E1-476A-A412-822FBBA5E59B}" type="slidenum">
              <a:rPr lang="hu-HU" smtClean="0"/>
              <a:t>67</a:t>
            </a:fld>
            <a:endParaRPr lang="hu-HU"/>
          </a:p>
        </p:txBody>
      </p:sp>
    </p:spTree>
    <p:extLst>
      <p:ext uri="{BB962C8B-B14F-4D97-AF65-F5344CB8AC3E}">
        <p14:creationId xmlns:p14="http://schemas.microsoft.com/office/powerpoint/2010/main" val="30419958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873DDF9D-E27C-4E23-A1E8-CA352535F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10138"/>
            <a:ext cx="121920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a:extLst>
              <a:ext uri="{FF2B5EF4-FFF2-40B4-BE49-F238E27FC236}">
                <a16:creationId xmlns:a16="http://schemas.microsoft.com/office/drawing/2014/main" id="{65DA8FE4-3710-4E23-9B4B-ED4F7AED94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
          <a:stretch/>
        </p:blipFill>
        <p:spPr bwMode="auto">
          <a:xfrm>
            <a:off x="8331957" y="-10138"/>
            <a:ext cx="3860043" cy="3457378"/>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Cím 1">
            <a:extLst>
              <a:ext uri="{FF2B5EF4-FFF2-40B4-BE49-F238E27FC236}">
                <a16:creationId xmlns:a16="http://schemas.microsoft.com/office/drawing/2014/main" id="{EB0585FB-5D67-4C51-9E3D-B6ECF6FE93FB}"/>
              </a:ext>
            </a:extLst>
          </p:cNvPr>
          <p:cNvSpPr>
            <a:spLocks noGrp="1"/>
          </p:cNvSpPr>
          <p:nvPr>
            <p:ph type="title"/>
          </p:nvPr>
        </p:nvSpPr>
        <p:spPr>
          <a:xfrm>
            <a:off x="631065" y="457201"/>
            <a:ext cx="3020560" cy="3588870"/>
          </a:xfrm>
        </p:spPr>
        <p:txBody>
          <a:bodyPr anchor="b">
            <a:normAutofit/>
          </a:bodyPr>
          <a:lstStyle/>
          <a:p>
            <a:pPr algn="r"/>
            <a:r>
              <a:rPr lang="hu-HU" sz="4000" dirty="0">
                <a:solidFill>
                  <a:srgbClr val="FFFFFF"/>
                </a:solidFill>
              </a:rPr>
              <a:t>NAVISWORKS MANAGE</a:t>
            </a:r>
          </a:p>
        </p:txBody>
      </p:sp>
      <p:sp>
        <p:nvSpPr>
          <p:cNvPr id="3" name="Tartalom helye 2">
            <a:extLst>
              <a:ext uri="{FF2B5EF4-FFF2-40B4-BE49-F238E27FC236}">
                <a16:creationId xmlns:a16="http://schemas.microsoft.com/office/drawing/2014/main" id="{F312F35B-4794-4E49-9E8E-9C7F61082B4C}"/>
              </a:ext>
            </a:extLst>
          </p:cNvPr>
          <p:cNvSpPr>
            <a:spLocks noGrp="1"/>
          </p:cNvSpPr>
          <p:nvPr>
            <p:ph idx="1"/>
          </p:nvPr>
        </p:nvSpPr>
        <p:spPr>
          <a:xfrm>
            <a:off x="4241607" y="551637"/>
            <a:ext cx="3860043" cy="5918737"/>
          </a:xfrm>
        </p:spPr>
        <p:txBody>
          <a:bodyPr anchor="ctr">
            <a:normAutofit/>
          </a:bodyPr>
          <a:lstStyle/>
          <a:p>
            <a:r>
              <a:rPr lang="hu-HU" sz="1600" dirty="0"/>
              <a:t>A </a:t>
            </a:r>
            <a:r>
              <a:rPr lang="hu-HU" sz="1600" dirty="0" err="1"/>
              <a:t>Navisworks</a:t>
            </a:r>
            <a:r>
              <a:rPr lang="hu-HU" sz="1600" dirty="0"/>
              <a:t>® projektáttekintő szoftver használatával hatékonyabbá tehető az épületinformáció-modellezés (BIM) koordinációja.</a:t>
            </a:r>
          </a:p>
          <a:p>
            <a:r>
              <a:rPr lang="hu-HU" sz="1600" dirty="0"/>
              <a:t>Egyetlen modellben egyesítheti a tervezési és kivitelezési adatokat.</a:t>
            </a:r>
          </a:p>
          <a:p>
            <a:r>
              <a:rPr lang="hu-HU" sz="1600" dirty="0"/>
              <a:t>Azonosíthatja és feloldhatja az ütközési problémákat még a kivitelezés előtt.</a:t>
            </a:r>
          </a:p>
          <a:p>
            <a:r>
              <a:rPr lang="hu-HU" sz="1600" dirty="0"/>
              <a:t>A különféle szakterületekről származó adatok összesítésével hatékonyabban szabályozhatók az eredmények.</a:t>
            </a:r>
          </a:p>
          <a:p>
            <a:r>
              <a:rPr lang="hu-HU" sz="1600" dirty="0"/>
              <a:t>4D és 5D szimulációval vonja ellenőrzés alá a projekt ütemezését és költségeit</a:t>
            </a:r>
          </a:p>
          <a:p>
            <a:pPr lvl="1"/>
            <a:r>
              <a:rPr lang="hu-HU" sz="1600" b="0" i="0" dirty="0">
                <a:effectLst/>
              </a:rPr>
              <a:t>Animálhatja és módosíthatja a modellobjektumokat a szimulációhoz.</a:t>
            </a:r>
          </a:p>
          <a:p>
            <a:pPr lvl="1"/>
            <a:r>
              <a:rPr lang="hu-HU" sz="1600" b="0" i="0" dirty="0">
                <a:effectLst/>
              </a:rPr>
              <a:t>Konszignációkat hozhat létre közvetlenül a projektmodellekből.</a:t>
            </a:r>
          </a:p>
          <a:p>
            <a:pPr lvl="1"/>
            <a:r>
              <a:rPr lang="hu-HU" sz="1600" b="0" i="0" dirty="0">
                <a:effectLst/>
              </a:rPr>
              <a:t>Konszignációkat és költségelemeket importálhat külső projektkezelési alkalmazásokból.</a:t>
            </a:r>
            <a:endParaRPr lang="hu-HU" sz="1600" dirty="0"/>
          </a:p>
        </p:txBody>
      </p:sp>
      <p:pic>
        <p:nvPicPr>
          <p:cNvPr id="2054" name="Picture 6">
            <a:extLst>
              <a:ext uri="{FF2B5EF4-FFF2-40B4-BE49-F238E27FC236}">
                <a16:creationId xmlns:a16="http://schemas.microsoft.com/office/drawing/2014/main" id="{393C7A9C-9F2C-4BA2-8E01-1B85FD0FA18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8331957" y="3420897"/>
            <a:ext cx="3860043" cy="3437103"/>
          </a:xfrm>
          <a:prstGeom prst="rect">
            <a:avLst/>
          </a:prstGeom>
          <a:noFill/>
          <a:extLst>
            <a:ext uri="{909E8E84-426E-40DD-AFC4-6F175D3DCCD1}">
              <a14:hiddenFill xmlns:a14="http://schemas.microsoft.com/office/drawing/2010/main">
                <a:solidFill>
                  <a:srgbClr val="FFFFFF"/>
                </a:solidFill>
              </a14:hiddenFill>
            </a:ext>
          </a:extLst>
        </p:spPr>
      </p:pic>
      <p:pic>
        <p:nvPicPr>
          <p:cNvPr id="12" name="Kép 11" descr="A képen szöveg, clipart, vektorgrafika látható&#10;&#10;Automatikusan generált leírás">
            <a:extLst>
              <a:ext uri="{FF2B5EF4-FFF2-40B4-BE49-F238E27FC236}">
                <a16:creationId xmlns:a16="http://schemas.microsoft.com/office/drawing/2014/main" id="{A01F8144-0760-49A1-AEDE-3990777873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ADD126D4-E0B1-4483-B216-6BEBA7258E8B}"/>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59ADFD34-7F3F-4688-B65A-4D037F324B96}"/>
              </a:ext>
            </a:extLst>
          </p:cNvPr>
          <p:cNvSpPr>
            <a:spLocks noGrp="1"/>
          </p:cNvSpPr>
          <p:nvPr>
            <p:ph type="sldNum" sz="quarter" idx="12"/>
          </p:nvPr>
        </p:nvSpPr>
        <p:spPr/>
        <p:txBody>
          <a:bodyPr/>
          <a:lstStyle/>
          <a:p>
            <a:fld id="{B21332D6-23E1-476A-A412-822FBBA5E59B}" type="slidenum">
              <a:rPr lang="hu-HU" smtClean="0"/>
              <a:t>68</a:t>
            </a:fld>
            <a:endParaRPr lang="hu-HU"/>
          </a:p>
        </p:txBody>
      </p:sp>
    </p:spTree>
    <p:extLst>
      <p:ext uri="{BB962C8B-B14F-4D97-AF65-F5344CB8AC3E}">
        <p14:creationId xmlns:p14="http://schemas.microsoft.com/office/powerpoint/2010/main" val="4836403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Cím 1">
            <a:extLst>
              <a:ext uri="{FF2B5EF4-FFF2-40B4-BE49-F238E27FC236}">
                <a16:creationId xmlns:a16="http://schemas.microsoft.com/office/drawing/2014/main" id="{C7F03CEA-FF3C-47DB-9575-A8E72C5C5EA5}"/>
              </a:ext>
            </a:extLst>
          </p:cNvPr>
          <p:cNvSpPr>
            <a:spLocks noGrp="1"/>
          </p:cNvSpPr>
          <p:nvPr>
            <p:ph type="title"/>
          </p:nvPr>
        </p:nvSpPr>
        <p:spPr>
          <a:xfrm>
            <a:off x="566382" y="456345"/>
            <a:ext cx="3111690" cy="3556097"/>
          </a:xfrm>
        </p:spPr>
        <p:txBody>
          <a:bodyPr anchor="b">
            <a:normAutofit/>
          </a:bodyPr>
          <a:lstStyle/>
          <a:p>
            <a:pPr algn="r"/>
            <a:r>
              <a:rPr lang="hu-HU" sz="4000">
                <a:solidFill>
                  <a:srgbClr val="FFFFFF"/>
                </a:solidFill>
              </a:rPr>
              <a:t>E-BUILDER </a:t>
            </a:r>
            <a:r>
              <a:rPr lang="hu-HU" sz="4000">
                <a:solidFill>
                  <a:srgbClr val="FFFFFF"/>
                </a:solidFill>
                <a:hlinkClick r:id="rId2"/>
              </a:rPr>
              <a:t>www.e-builder.net</a:t>
            </a:r>
            <a:endParaRPr lang="hu-HU" sz="4000">
              <a:solidFill>
                <a:srgbClr val="FFFFFF"/>
              </a:solidFill>
            </a:endParaRPr>
          </a:p>
        </p:txBody>
      </p:sp>
      <p:sp>
        <p:nvSpPr>
          <p:cNvPr id="3" name="Tartalom helye 2">
            <a:extLst>
              <a:ext uri="{FF2B5EF4-FFF2-40B4-BE49-F238E27FC236}">
                <a16:creationId xmlns:a16="http://schemas.microsoft.com/office/drawing/2014/main" id="{CEAF2ED0-BCC7-4DDA-AAED-44C99928E4D3}"/>
              </a:ext>
            </a:extLst>
          </p:cNvPr>
          <p:cNvSpPr>
            <a:spLocks noGrp="1"/>
          </p:cNvSpPr>
          <p:nvPr>
            <p:ph idx="1"/>
          </p:nvPr>
        </p:nvSpPr>
        <p:spPr>
          <a:xfrm>
            <a:off x="4239074" y="605481"/>
            <a:ext cx="7751685" cy="2940908"/>
          </a:xfrm>
        </p:spPr>
        <p:txBody>
          <a:bodyPr anchor="ctr">
            <a:normAutofit/>
          </a:bodyPr>
          <a:lstStyle/>
          <a:p>
            <a:r>
              <a:rPr lang="hu-HU" sz="1400" dirty="0"/>
              <a:t>A szoftver BIM-koordinációt, beruházás- tervezést, költséggazdálkodást és vezérlést, folyamat-automatizálást, jelentéseket és műszerfalakat, ütemezést, dokumentum- és ajánlatkezelést kínál egy integrált szoftvercsomagban. </a:t>
            </a:r>
          </a:p>
          <a:p>
            <a:r>
              <a:rPr lang="hu-HU" sz="1400" dirty="0"/>
              <a:t>A </a:t>
            </a:r>
            <a:r>
              <a:rPr lang="hu-HU" sz="1400" dirty="0" err="1"/>
              <a:t>Critical</a:t>
            </a:r>
            <a:r>
              <a:rPr lang="hu-HU" sz="1400" dirty="0"/>
              <a:t> </a:t>
            </a:r>
            <a:r>
              <a:rPr lang="hu-HU" sz="1400" dirty="0" err="1"/>
              <a:t>Path</a:t>
            </a:r>
            <a:r>
              <a:rPr lang="hu-HU" sz="1400" dirty="0"/>
              <a:t> </a:t>
            </a:r>
            <a:r>
              <a:rPr lang="hu-HU" sz="1400" dirty="0" err="1"/>
              <a:t>Methodology</a:t>
            </a:r>
            <a:r>
              <a:rPr lang="hu-HU" sz="1400" dirty="0"/>
              <a:t> (CPM) ütemezés teljesítményét együtt alkalmazza az internet- alapú együttműködési képességekkel, hogy a program minden részére kiterjedő ütemezési és mérföldkő követő rendszert biztosítson. </a:t>
            </a:r>
          </a:p>
          <a:p>
            <a:r>
              <a:rPr lang="hu-HU" sz="1400" dirty="0"/>
              <a:t>A rendszerbe beépített, naprakész projektköltség- és menetrendinformációval a felhasználók jobb áttekintést kapnak építési projektjeikről, és javíthatják a döntéshozatalok minőségét, különösen az RFI-k, az ajánlatok és egyéb adminisztratív feladatok esetében.</a:t>
            </a:r>
          </a:p>
          <a:p>
            <a:r>
              <a:rPr lang="hu-HU" sz="1400" dirty="0"/>
              <a:t>A megoldás számos más alkalmazással és szoftverrel is integrálható a jobb felhasználói élmény érdekében (</a:t>
            </a:r>
            <a:r>
              <a:rPr lang="hu-HU" sz="1400" dirty="0" err="1"/>
              <a:t>PeopleSoft</a:t>
            </a:r>
            <a:r>
              <a:rPr lang="hu-HU" sz="1400" dirty="0"/>
              <a:t>, </a:t>
            </a:r>
            <a:r>
              <a:rPr lang="hu-HU" sz="1400" dirty="0" err="1"/>
              <a:t>Salesforce</a:t>
            </a:r>
            <a:r>
              <a:rPr lang="hu-HU" sz="1400" dirty="0"/>
              <a:t>, Microsoft Project). </a:t>
            </a:r>
          </a:p>
          <a:p>
            <a:r>
              <a:rPr lang="hu-HU" sz="1400" dirty="0"/>
              <a:t>A mobilalkalmazás elérhető az Apple &amp; Android eszközökön.</a:t>
            </a:r>
          </a:p>
        </p:txBody>
      </p:sp>
      <p:pic>
        <p:nvPicPr>
          <p:cNvPr id="5" name="Kép 4">
            <a:extLst>
              <a:ext uri="{FF2B5EF4-FFF2-40B4-BE49-F238E27FC236}">
                <a16:creationId xmlns:a16="http://schemas.microsoft.com/office/drawing/2014/main" id="{D085555D-3C30-43C7-B5D1-1E39FD1CD1C9}"/>
              </a:ext>
            </a:extLst>
          </p:cNvPr>
          <p:cNvPicPr>
            <a:picLocks noChangeAspect="1"/>
          </p:cNvPicPr>
          <p:nvPr/>
        </p:nvPicPr>
        <p:blipFill>
          <a:blip r:embed="rId3"/>
          <a:stretch>
            <a:fillRect/>
          </a:stretch>
        </p:blipFill>
        <p:spPr>
          <a:xfrm>
            <a:off x="5415320" y="3524419"/>
            <a:ext cx="5290926" cy="3108417"/>
          </a:xfrm>
          <a:prstGeom prst="rect">
            <a:avLst/>
          </a:prstGeom>
        </p:spPr>
      </p:pic>
      <p:pic>
        <p:nvPicPr>
          <p:cNvPr id="13" name="Kép 12" descr="A képen szöveg, clipart, vektorgrafika látható&#10;&#10;Automatikusan generált leírás">
            <a:extLst>
              <a:ext uri="{FF2B5EF4-FFF2-40B4-BE49-F238E27FC236}">
                <a16:creationId xmlns:a16="http://schemas.microsoft.com/office/drawing/2014/main" id="{6062B6A8-B606-4750-BD15-B6595C13E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4" name="Kép 13">
            <a:extLst>
              <a:ext uri="{FF2B5EF4-FFF2-40B4-BE49-F238E27FC236}">
                <a16:creationId xmlns:a16="http://schemas.microsoft.com/office/drawing/2014/main" id="{DF427049-1FA3-4270-9034-34B2306262A9}"/>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239879F8-65DE-41E7-AB45-B7EF40BCADE9}"/>
              </a:ext>
            </a:extLst>
          </p:cNvPr>
          <p:cNvSpPr>
            <a:spLocks noGrp="1"/>
          </p:cNvSpPr>
          <p:nvPr>
            <p:ph type="sldNum" sz="quarter" idx="12"/>
          </p:nvPr>
        </p:nvSpPr>
        <p:spPr/>
        <p:txBody>
          <a:bodyPr/>
          <a:lstStyle/>
          <a:p>
            <a:fld id="{B21332D6-23E1-476A-A412-822FBBA5E59B}" type="slidenum">
              <a:rPr lang="hu-HU" smtClean="0"/>
              <a:t>69</a:t>
            </a:fld>
            <a:endParaRPr lang="hu-HU"/>
          </a:p>
        </p:txBody>
      </p:sp>
    </p:spTree>
    <p:extLst>
      <p:ext uri="{BB962C8B-B14F-4D97-AF65-F5344CB8AC3E}">
        <p14:creationId xmlns:p14="http://schemas.microsoft.com/office/powerpoint/2010/main" val="3023369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63404126-F488-4B65-BE93-AFAE82D13439}"/>
              </a:ext>
            </a:extLst>
          </p:cNvPr>
          <p:cNvSpPr>
            <a:spLocks noGrp="1"/>
          </p:cNvSpPr>
          <p:nvPr>
            <p:ph type="title"/>
          </p:nvPr>
        </p:nvSpPr>
        <p:spPr>
          <a:xfrm>
            <a:off x="466722" y="586855"/>
            <a:ext cx="3201366" cy="3387497"/>
          </a:xfrm>
        </p:spPr>
        <p:txBody>
          <a:bodyPr anchor="b">
            <a:normAutofit/>
          </a:bodyPr>
          <a:lstStyle/>
          <a:p>
            <a:pPr algn="r"/>
            <a:r>
              <a:rPr lang="hu-HU" sz="4000">
                <a:solidFill>
                  <a:srgbClr val="FFFFFF"/>
                </a:solidFill>
              </a:rPr>
              <a:t>Mit is nevezünk projektnek? </a:t>
            </a:r>
          </a:p>
        </p:txBody>
      </p:sp>
      <p:sp>
        <p:nvSpPr>
          <p:cNvPr id="3" name="Tartalom helye 2">
            <a:extLst>
              <a:ext uri="{FF2B5EF4-FFF2-40B4-BE49-F238E27FC236}">
                <a16:creationId xmlns:a16="http://schemas.microsoft.com/office/drawing/2014/main" id="{A14AB792-E019-4B7B-B8D9-23E2EA0A6734}"/>
              </a:ext>
            </a:extLst>
          </p:cNvPr>
          <p:cNvSpPr>
            <a:spLocks noGrp="1"/>
          </p:cNvSpPr>
          <p:nvPr>
            <p:ph idx="1"/>
          </p:nvPr>
        </p:nvSpPr>
        <p:spPr>
          <a:xfrm>
            <a:off x="4810259" y="649480"/>
            <a:ext cx="6555347" cy="5546047"/>
          </a:xfrm>
        </p:spPr>
        <p:txBody>
          <a:bodyPr anchor="ctr">
            <a:normAutofit/>
          </a:bodyPr>
          <a:lstStyle/>
          <a:p>
            <a:r>
              <a:rPr lang="hu-HU" sz="2000" dirty="0"/>
              <a:t>Az emberi tevékenységek két alapvető típusra oszthatók a rutin tevékenységekre és a projektekre. </a:t>
            </a:r>
          </a:p>
          <a:p>
            <a:r>
              <a:rPr lang="hu-HU" sz="2000">
                <a:cs typeface="Calibri Light"/>
              </a:rPr>
              <a:t>A projektek (pl.:iskola renoválása) részei lehetnek egy programnak (pl.: városrész rehabilitáció) és a projekteknek is lehetnek alprojektjei (pl. sportpálya kialakítása az iskolaudvaron)</a:t>
            </a:r>
            <a:endParaRPr lang="hu-HU" sz="2000" dirty="0"/>
          </a:p>
          <a:p>
            <a:r>
              <a:rPr lang="hu-HU" sz="2000" dirty="0"/>
              <a:t>A tevékenységek leírásához használható főbb szempontok:</a:t>
            </a:r>
          </a:p>
          <a:p>
            <a:pPr lvl="1"/>
            <a:r>
              <a:rPr lang="hu-HU" sz="2000" b="1" dirty="0"/>
              <a:t>cél</a:t>
            </a:r>
            <a:r>
              <a:rPr lang="hu-HU" sz="2000" dirty="0"/>
              <a:t> – a tevékenység célja</a:t>
            </a:r>
          </a:p>
          <a:p>
            <a:pPr lvl="1"/>
            <a:r>
              <a:rPr lang="hu-HU" sz="2000" b="1" dirty="0"/>
              <a:t>idő</a:t>
            </a:r>
            <a:r>
              <a:rPr lang="hu-HU" sz="2000" dirty="0"/>
              <a:t> – a tevékenység időkorlátja</a:t>
            </a:r>
          </a:p>
          <a:p>
            <a:pPr lvl="1"/>
            <a:r>
              <a:rPr lang="hu-HU" sz="2000" b="1" dirty="0"/>
              <a:t>erőforrás, költség</a:t>
            </a:r>
            <a:r>
              <a:rPr lang="hu-HU" sz="2000" dirty="0"/>
              <a:t> – a tevékenységre fordítható erőforrások (pénzügyi, humán, infrastruktúra)</a:t>
            </a:r>
          </a:p>
          <a:p>
            <a:pPr lvl="1"/>
            <a:r>
              <a:rPr lang="hu-HU" sz="2000" b="1" dirty="0"/>
              <a:t>minőség</a:t>
            </a:r>
            <a:r>
              <a:rPr lang="hu-HU" sz="2000" dirty="0"/>
              <a:t> – a tevékenység, vagy a tevékenységhez kapcsolód minőségi elvárások</a:t>
            </a:r>
          </a:p>
          <a:p>
            <a:pPr lvl="1"/>
            <a:r>
              <a:rPr lang="hu-HU" sz="2000" b="1" dirty="0"/>
              <a:t>terv</a:t>
            </a:r>
            <a:r>
              <a:rPr lang="hu-HU" sz="2000" dirty="0"/>
              <a:t> – a tevékenységhez kapcsolódó terv megléte</a:t>
            </a:r>
          </a:p>
          <a:p>
            <a:pPr lvl="1"/>
            <a:r>
              <a:rPr lang="hu-HU" sz="2000" b="1" dirty="0"/>
              <a:t>kockázat</a:t>
            </a:r>
            <a:r>
              <a:rPr lang="hu-HU" sz="2000" dirty="0"/>
              <a:t> – a tevékenységhez kapcsolód lehetséges kockázatok </a:t>
            </a:r>
          </a:p>
          <a:p>
            <a:endParaRPr lang="hu-HU" sz="2000" dirty="0"/>
          </a:p>
        </p:txBody>
      </p:sp>
      <p:pic>
        <p:nvPicPr>
          <p:cNvPr id="11" name="Kép 10" descr="A képen szöveg, clipart, vektorgrafika látható&#10;&#10;Automatikusan generált leírás">
            <a:extLst>
              <a:ext uri="{FF2B5EF4-FFF2-40B4-BE49-F238E27FC236}">
                <a16:creationId xmlns:a16="http://schemas.microsoft.com/office/drawing/2014/main" id="{07137248-1F34-47C8-A54E-BFD45344C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3" name="Kép 12">
            <a:extLst>
              <a:ext uri="{FF2B5EF4-FFF2-40B4-BE49-F238E27FC236}">
                <a16:creationId xmlns:a16="http://schemas.microsoft.com/office/drawing/2014/main" id="{5B3E6704-CCA4-47F3-9520-69C02764969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F57E2609-AA0B-4DDE-AA44-C2B0CA1B3E99}"/>
              </a:ext>
            </a:extLst>
          </p:cNvPr>
          <p:cNvSpPr>
            <a:spLocks noGrp="1"/>
          </p:cNvSpPr>
          <p:nvPr>
            <p:ph type="sldNum" sz="quarter" idx="12"/>
          </p:nvPr>
        </p:nvSpPr>
        <p:spPr/>
        <p:txBody>
          <a:bodyPr/>
          <a:lstStyle/>
          <a:p>
            <a:fld id="{B21332D6-23E1-476A-A412-822FBBA5E59B}" type="slidenum">
              <a:rPr lang="hu-HU" smtClean="0"/>
              <a:t>7</a:t>
            </a:fld>
            <a:endParaRPr lang="hu-HU"/>
          </a:p>
        </p:txBody>
      </p:sp>
    </p:spTree>
    <p:extLst>
      <p:ext uri="{BB962C8B-B14F-4D97-AF65-F5344CB8AC3E}">
        <p14:creationId xmlns:p14="http://schemas.microsoft.com/office/powerpoint/2010/main" val="17601900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Kép 15" descr="A képen szöveg, clipart, vektorgrafika látható&#10;&#10;Automatikusan generált leírás">
            <a:extLst>
              <a:ext uri="{FF2B5EF4-FFF2-40B4-BE49-F238E27FC236}">
                <a16:creationId xmlns:a16="http://schemas.microsoft.com/office/drawing/2014/main" id="{706E86D2-128B-4C32-BB79-32DB342187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8" name="Kép 17">
            <a:extLst>
              <a:ext uri="{FF2B5EF4-FFF2-40B4-BE49-F238E27FC236}">
                <a16:creationId xmlns:a16="http://schemas.microsoft.com/office/drawing/2014/main" id="{DF6F9BA7-62EB-42A0-94C2-8DB1DF49E87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2" name="Slide Number Placeholder 1">
            <a:extLst>
              <a:ext uri="{FF2B5EF4-FFF2-40B4-BE49-F238E27FC236}">
                <a16:creationId xmlns:a16="http://schemas.microsoft.com/office/drawing/2014/main" id="{BD5B4792-061B-40B2-8A53-91AF84BF23E7}"/>
              </a:ext>
            </a:extLst>
          </p:cNvPr>
          <p:cNvSpPr>
            <a:spLocks noGrp="1"/>
          </p:cNvSpPr>
          <p:nvPr>
            <p:ph type="sldNum" sz="quarter" idx="12"/>
          </p:nvPr>
        </p:nvSpPr>
        <p:spPr/>
        <p:txBody>
          <a:bodyPr/>
          <a:lstStyle/>
          <a:p>
            <a:fld id="{B21332D6-23E1-476A-A412-822FBBA5E59B}" type="slidenum">
              <a:rPr lang="hu-HU" smtClean="0"/>
              <a:t>70</a:t>
            </a:fld>
            <a:endParaRPr lang="hu-HU"/>
          </a:p>
        </p:txBody>
      </p:sp>
      <p:sp>
        <p:nvSpPr>
          <p:cNvPr id="14" name="Rectangle 13">
            <a:extLst>
              <a:ext uri="{FF2B5EF4-FFF2-40B4-BE49-F238E27FC236}">
                <a16:creationId xmlns:a16="http://schemas.microsoft.com/office/drawing/2014/main" id="{E6EF5BAE-4A85-4D7A-8169-A6782DC1FA81}"/>
              </a:ext>
            </a:extLst>
          </p:cNvPr>
          <p:cNvSpPr/>
          <p:nvPr/>
        </p:nvSpPr>
        <p:spPr>
          <a:xfrm>
            <a:off x="4641754" y="1024773"/>
            <a:ext cx="7364317" cy="1370955"/>
          </a:xfrm>
          <a:prstGeom prst="rect">
            <a:avLst/>
          </a:prstGeom>
          <a:noFill/>
          <a:ln w="19050">
            <a:solidFill>
              <a:srgbClr val="2944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hu-HU" sz="1600" dirty="0">
                <a:solidFill>
                  <a:srgbClr val="294475"/>
                </a:solidFill>
              </a:rPr>
              <a:t>Mára már projektmérettől függetlenül érhetőek el BIM megoldások és szoftverek az ingatlanberuházás és üzemeltetés minden területét átölelve. Nemzetközi szinten széles körben elterjedt, hazánkban gyerekcipőben járnak a felhasználók a BIM rendszerek elsajátítását tekintve. A BIM rendszerek ismerete már rövid távon is versenyelőnyt jelent mind a menedzser, mind a vállalat számára</a:t>
            </a:r>
          </a:p>
        </p:txBody>
      </p:sp>
      <p:sp>
        <p:nvSpPr>
          <p:cNvPr id="20" name="Rectangle 19">
            <a:extLst>
              <a:ext uri="{FF2B5EF4-FFF2-40B4-BE49-F238E27FC236}">
                <a16:creationId xmlns:a16="http://schemas.microsoft.com/office/drawing/2014/main" id="{0E71E3BD-EBF4-4F07-8BF6-5EB7093F7917}"/>
              </a:ext>
            </a:extLst>
          </p:cNvPr>
          <p:cNvSpPr/>
          <p:nvPr/>
        </p:nvSpPr>
        <p:spPr>
          <a:xfrm>
            <a:off x="4638706" y="3907100"/>
            <a:ext cx="2190377" cy="353174"/>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Szakterület</a:t>
            </a:r>
          </a:p>
        </p:txBody>
      </p:sp>
      <p:sp>
        <p:nvSpPr>
          <p:cNvPr id="27" name="Tartalom helye 1">
            <a:extLst>
              <a:ext uri="{FF2B5EF4-FFF2-40B4-BE49-F238E27FC236}">
                <a16:creationId xmlns:a16="http://schemas.microsoft.com/office/drawing/2014/main" id="{0540532C-F651-4F4C-A6F7-B738D715B5FF}"/>
              </a:ext>
            </a:extLst>
          </p:cNvPr>
          <p:cNvSpPr txBox="1">
            <a:spLocks/>
          </p:cNvSpPr>
          <p:nvPr/>
        </p:nvSpPr>
        <p:spPr>
          <a:xfrm>
            <a:off x="4638706" y="3411216"/>
            <a:ext cx="7350094" cy="246377"/>
          </a:xfrm>
          <a:prstGeom prst="rect">
            <a:avLst/>
          </a:prstGeom>
          <a:solidFill>
            <a:srgbClr val="294475"/>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1600" b="1" dirty="0">
                <a:solidFill>
                  <a:schemeClr val="bg1"/>
                </a:solidFill>
              </a:rPr>
              <a:t>BIM rendszer választásnál kiemelten fontos</a:t>
            </a:r>
          </a:p>
        </p:txBody>
      </p:sp>
      <p:sp>
        <p:nvSpPr>
          <p:cNvPr id="31" name="Rectangle 30">
            <a:extLst>
              <a:ext uri="{FF2B5EF4-FFF2-40B4-BE49-F238E27FC236}">
                <a16:creationId xmlns:a16="http://schemas.microsoft.com/office/drawing/2014/main" id="{9D5CE63C-F7B6-4B7D-B92D-48EA2C4AF03D}"/>
              </a:ext>
            </a:extLst>
          </p:cNvPr>
          <p:cNvSpPr/>
          <p:nvPr/>
        </p:nvSpPr>
        <p:spPr>
          <a:xfrm>
            <a:off x="7228723" y="3907100"/>
            <a:ext cx="2190377" cy="353174"/>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Funkcionalitás</a:t>
            </a:r>
          </a:p>
        </p:txBody>
      </p:sp>
      <p:sp>
        <p:nvSpPr>
          <p:cNvPr id="32" name="Rectangle 31">
            <a:extLst>
              <a:ext uri="{FF2B5EF4-FFF2-40B4-BE49-F238E27FC236}">
                <a16:creationId xmlns:a16="http://schemas.microsoft.com/office/drawing/2014/main" id="{EAC7D9CC-3936-4165-A170-717EE3195B95}"/>
              </a:ext>
            </a:extLst>
          </p:cNvPr>
          <p:cNvSpPr/>
          <p:nvPr/>
        </p:nvSpPr>
        <p:spPr>
          <a:xfrm>
            <a:off x="9798423" y="3907100"/>
            <a:ext cx="2190377" cy="353174"/>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Integrálhatóság</a:t>
            </a:r>
          </a:p>
        </p:txBody>
      </p:sp>
      <p:sp>
        <p:nvSpPr>
          <p:cNvPr id="33" name="Rectangle 32">
            <a:extLst>
              <a:ext uri="{FF2B5EF4-FFF2-40B4-BE49-F238E27FC236}">
                <a16:creationId xmlns:a16="http://schemas.microsoft.com/office/drawing/2014/main" id="{7114A990-04C3-49C4-B595-11123C55CF1B}"/>
              </a:ext>
            </a:extLst>
          </p:cNvPr>
          <p:cNvSpPr/>
          <p:nvPr/>
        </p:nvSpPr>
        <p:spPr>
          <a:xfrm>
            <a:off x="4638706" y="4461780"/>
            <a:ext cx="2190377" cy="353174"/>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Input- és output adatok</a:t>
            </a:r>
          </a:p>
        </p:txBody>
      </p:sp>
      <p:sp>
        <p:nvSpPr>
          <p:cNvPr id="34" name="Rectangle 33">
            <a:extLst>
              <a:ext uri="{FF2B5EF4-FFF2-40B4-BE49-F238E27FC236}">
                <a16:creationId xmlns:a16="http://schemas.microsoft.com/office/drawing/2014/main" id="{705A5370-9F6C-40DF-BBC7-6F00D6688BAD}"/>
              </a:ext>
            </a:extLst>
          </p:cNvPr>
          <p:cNvSpPr/>
          <p:nvPr/>
        </p:nvSpPr>
        <p:spPr>
          <a:xfrm>
            <a:off x="7228723" y="4461780"/>
            <a:ext cx="2190377" cy="353174"/>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Adatrögzítés</a:t>
            </a:r>
          </a:p>
        </p:txBody>
      </p:sp>
      <p:sp>
        <p:nvSpPr>
          <p:cNvPr id="35" name="Rectangle 34">
            <a:extLst>
              <a:ext uri="{FF2B5EF4-FFF2-40B4-BE49-F238E27FC236}">
                <a16:creationId xmlns:a16="http://schemas.microsoft.com/office/drawing/2014/main" id="{01614D6A-5C1A-4BFD-9413-2C6302A032A0}"/>
              </a:ext>
            </a:extLst>
          </p:cNvPr>
          <p:cNvSpPr/>
          <p:nvPr/>
        </p:nvSpPr>
        <p:spPr>
          <a:xfrm>
            <a:off x="9798423" y="4461780"/>
            <a:ext cx="2190377" cy="353174"/>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Adatkezelés</a:t>
            </a:r>
          </a:p>
        </p:txBody>
      </p:sp>
      <p:sp>
        <p:nvSpPr>
          <p:cNvPr id="36" name="Rectangle 35">
            <a:extLst>
              <a:ext uri="{FF2B5EF4-FFF2-40B4-BE49-F238E27FC236}">
                <a16:creationId xmlns:a16="http://schemas.microsoft.com/office/drawing/2014/main" id="{966C1A7A-4E4F-46F9-A35F-61E969FF76C2}"/>
              </a:ext>
            </a:extLst>
          </p:cNvPr>
          <p:cNvSpPr/>
          <p:nvPr/>
        </p:nvSpPr>
        <p:spPr>
          <a:xfrm>
            <a:off x="5964520" y="5117631"/>
            <a:ext cx="2190377" cy="353174"/>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Kimutatások</a:t>
            </a:r>
          </a:p>
        </p:txBody>
      </p:sp>
      <p:sp>
        <p:nvSpPr>
          <p:cNvPr id="37" name="Rectangle 36">
            <a:extLst>
              <a:ext uri="{FF2B5EF4-FFF2-40B4-BE49-F238E27FC236}">
                <a16:creationId xmlns:a16="http://schemas.microsoft.com/office/drawing/2014/main" id="{B9BE827A-6292-46CC-9BEA-351109B8EFCF}"/>
              </a:ext>
            </a:extLst>
          </p:cNvPr>
          <p:cNvSpPr/>
          <p:nvPr/>
        </p:nvSpPr>
        <p:spPr>
          <a:xfrm>
            <a:off x="8568402" y="5117631"/>
            <a:ext cx="2190377" cy="353174"/>
          </a:xfrm>
          <a:prstGeom prst="rect">
            <a:avLst/>
          </a:prstGeom>
          <a:noFill/>
          <a:ln w="19050">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600" dirty="0">
                <a:solidFill>
                  <a:schemeClr val="bg2">
                    <a:lumMod val="50000"/>
                  </a:schemeClr>
                </a:solidFill>
              </a:rPr>
              <a:t>Elemzések</a:t>
            </a:r>
          </a:p>
        </p:txBody>
      </p:sp>
      <p:sp>
        <p:nvSpPr>
          <p:cNvPr id="38" name="Cím 2">
            <a:extLst>
              <a:ext uri="{FF2B5EF4-FFF2-40B4-BE49-F238E27FC236}">
                <a16:creationId xmlns:a16="http://schemas.microsoft.com/office/drawing/2014/main" id="{9B2C61D5-F70D-42C7-8D71-4A98B3E4369E}"/>
              </a:ext>
            </a:extLst>
          </p:cNvPr>
          <p:cNvSpPr txBox="1">
            <a:spLocks/>
          </p:cNvSpPr>
          <p:nvPr/>
        </p:nvSpPr>
        <p:spPr>
          <a:xfrm>
            <a:off x="0" y="1"/>
            <a:ext cx="4037826" cy="68478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r>
              <a:rPr lang="hu-HU" sz="4000" dirty="0">
                <a:solidFill>
                  <a:srgbClr val="FFFFFF"/>
                </a:solidFill>
              </a:rPr>
              <a:t>Összefoglaló</a:t>
            </a:r>
            <a:br>
              <a:rPr lang="hu-HU" sz="4000" dirty="0">
                <a:solidFill>
                  <a:srgbClr val="FFFFFF"/>
                </a:solidFill>
              </a:rPr>
            </a:br>
            <a:r>
              <a:rPr lang="hu-HU" sz="2000" dirty="0">
                <a:solidFill>
                  <a:srgbClr val="FFFFFF"/>
                </a:solidFill>
              </a:rPr>
              <a:t>[</a:t>
            </a:r>
            <a:r>
              <a:rPr lang="en-US" sz="2000" dirty="0"/>
              <a:t>BIM</a:t>
            </a:r>
            <a:r>
              <a:rPr lang="hu-HU" sz="2000" dirty="0"/>
              <a:t> Rendszerek &amp; Szoftver-</a:t>
            </a:r>
            <a:r>
              <a:rPr lang="en-US" sz="2000" dirty="0" err="1"/>
              <a:t>megoldások</a:t>
            </a:r>
            <a:r>
              <a:rPr lang="hu-HU" sz="2000" dirty="0">
                <a:solidFill>
                  <a:srgbClr val="FFFFFF"/>
                </a:solidFill>
              </a:rPr>
              <a:t>]</a:t>
            </a:r>
          </a:p>
        </p:txBody>
      </p:sp>
      <p:sp>
        <p:nvSpPr>
          <p:cNvPr id="39" name="Rectangle 38">
            <a:extLst>
              <a:ext uri="{FF2B5EF4-FFF2-40B4-BE49-F238E27FC236}">
                <a16:creationId xmlns:a16="http://schemas.microsoft.com/office/drawing/2014/main" id="{60160EE7-CBB9-46ED-9606-B0466E90EB61}"/>
              </a:ext>
            </a:extLst>
          </p:cNvPr>
          <p:cNvSpPr/>
          <p:nvPr/>
        </p:nvSpPr>
        <p:spPr>
          <a:xfrm>
            <a:off x="9641646" y="401536"/>
            <a:ext cx="2160626" cy="1566777"/>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a:t>Új </a:t>
            </a:r>
            <a:r>
              <a:rPr lang="hu-HU" sz="2000" dirty="0" err="1"/>
              <a:t>slide</a:t>
            </a:r>
            <a:endParaRPr lang="hu-HU" sz="2000" dirty="0"/>
          </a:p>
        </p:txBody>
      </p:sp>
    </p:spTree>
    <p:extLst>
      <p:ext uri="{BB962C8B-B14F-4D97-AF65-F5344CB8AC3E}">
        <p14:creationId xmlns:p14="http://schemas.microsoft.com/office/powerpoint/2010/main" val="3442756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ím 1">
            <a:extLst>
              <a:ext uri="{FF2B5EF4-FFF2-40B4-BE49-F238E27FC236}">
                <a16:creationId xmlns:a16="http://schemas.microsoft.com/office/drawing/2014/main" id="{3C78B5EE-6DF7-4878-9298-5F6E4B4572D2}"/>
              </a:ext>
            </a:extLst>
          </p:cNvPr>
          <p:cNvSpPr txBox="1">
            <a:spLocks/>
          </p:cNvSpPr>
          <p:nvPr/>
        </p:nvSpPr>
        <p:spPr>
          <a:xfrm>
            <a:off x="466722" y="586855"/>
            <a:ext cx="3201366" cy="3387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pPr algn="r">
              <a:spcAft>
                <a:spcPts val="600"/>
              </a:spcAft>
            </a:pPr>
            <a:r>
              <a:rPr lang="en-US" sz="5400" kern="1200" dirty="0" err="1">
                <a:solidFill>
                  <a:srgbClr val="FFFFFF"/>
                </a:solidFill>
                <a:latin typeface="+mj-lt"/>
                <a:ea typeface="+mj-ea"/>
                <a:cs typeface="+mj-cs"/>
              </a:rPr>
              <a:t>Kérdések</a:t>
            </a:r>
            <a:br>
              <a:rPr lang="en-US" sz="4000" kern="1200" dirty="0">
                <a:solidFill>
                  <a:srgbClr val="FFFFFF"/>
                </a:solidFill>
                <a:latin typeface="+mj-lt"/>
                <a:ea typeface="+mj-ea"/>
                <a:cs typeface="+mj-cs"/>
              </a:rPr>
            </a:br>
            <a:r>
              <a:rPr lang="en-US" sz="2500" kern="1200" dirty="0">
                <a:solidFill>
                  <a:srgbClr val="FFFFFF"/>
                </a:solidFill>
                <a:latin typeface="+mj-lt"/>
                <a:ea typeface="+mj-ea"/>
                <a:cs typeface="+mj-cs"/>
              </a:rPr>
              <a:t>a BIM </a:t>
            </a:r>
            <a:r>
              <a:rPr lang="en-US" sz="2500" kern="1200" dirty="0" err="1">
                <a:solidFill>
                  <a:srgbClr val="FFFFFF"/>
                </a:solidFill>
                <a:latin typeface="+mj-lt"/>
                <a:ea typeface="+mj-ea"/>
                <a:cs typeface="+mj-cs"/>
              </a:rPr>
              <a:t>rendszerek</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témaköréhez</a:t>
            </a:r>
            <a:endParaRPr lang="en-US" sz="2500" kern="1200" dirty="0">
              <a:solidFill>
                <a:srgbClr val="FFFFFF"/>
              </a:solidFill>
              <a:latin typeface="+mj-lt"/>
              <a:ea typeface="+mj-ea"/>
              <a:cs typeface="+mj-cs"/>
            </a:endParaRPr>
          </a:p>
        </p:txBody>
      </p:sp>
      <p:sp>
        <p:nvSpPr>
          <p:cNvPr id="2" name="Tartalom helye 1">
            <a:extLst>
              <a:ext uri="{FF2B5EF4-FFF2-40B4-BE49-F238E27FC236}">
                <a16:creationId xmlns:a16="http://schemas.microsoft.com/office/drawing/2014/main" id="{4AA3CA64-047F-4D36-818D-95F9CCEF1B06}"/>
              </a:ext>
            </a:extLst>
          </p:cNvPr>
          <p:cNvSpPr>
            <a:spLocks noGrp="1"/>
          </p:cNvSpPr>
          <p:nvPr>
            <p:ph idx="1"/>
          </p:nvPr>
        </p:nvSpPr>
        <p:spPr>
          <a:xfrm>
            <a:off x="4810259" y="1618735"/>
            <a:ext cx="6555347" cy="4576792"/>
          </a:xfrm>
        </p:spPr>
        <p:txBody>
          <a:bodyPr vert="horz" lIns="91440" tIns="45720" rIns="91440" bIns="45720" rtlCol="0" anchor="ctr">
            <a:normAutofit/>
          </a:bodyPr>
          <a:lstStyle/>
          <a:p>
            <a:r>
              <a:rPr lang="en-US" sz="2400" dirty="0" err="1"/>
              <a:t>Fogalmazza</a:t>
            </a:r>
            <a:r>
              <a:rPr lang="en-US" sz="2400" dirty="0"/>
              <a:t> meg, </a:t>
            </a:r>
            <a:r>
              <a:rPr lang="en-US" sz="2400" dirty="0" err="1"/>
              <a:t>hogy</a:t>
            </a:r>
            <a:r>
              <a:rPr lang="en-US" sz="2400" dirty="0"/>
              <a:t> </a:t>
            </a:r>
            <a:r>
              <a:rPr lang="en-US" sz="2400" dirty="0" err="1"/>
              <a:t>mely</a:t>
            </a:r>
            <a:r>
              <a:rPr lang="en-US" sz="2400" dirty="0"/>
              <a:t> </a:t>
            </a:r>
            <a:r>
              <a:rPr lang="en-US" sz="2400" dirty="0" err="1"/>
              <a:t>területen</a:t>
            </a:r>
            <a:r>
              <a:rPr lang="en-US" sz="2400" dirty="0"/>
              <a:t> </a:t>
            </a:r>
            <a:r>
              <a:rPr lang="en-US" sz="2400" dirty="0" err="1"/>
              <a:t>látja</a:t>
            </a:r>
            <a:r>
              <a:rPr lang="en-US" sz="2400" dirty="0"/>
              <a:t> a BIM </a:t>
            </a:r>
            <a:r>
              <a:rPr lang="en-US" sz="2400" dirty="0" err="1"/>
              <a:t>rendszerek</a:t>
            </a:r>
            <a:r>
              <a:rPr lang="en-US" sz="2400" dirty="0"/>
              <a:t> </a:t>
            </a:r>
            <a:r>
              <a:rPr lang="en-US" sz="2400" dirty="0" err="1"/>
              <a:t>legnagyobb</a:t>
            </a:r>
            <a:r>
              <a:rPr lang="en-US" sz="2400" dirty="0"/>
              <a:t> </a:t>
            </a:r>
            <a:r>
              <a:rPr lang="en-US" sz="2400" dirty="0" err="1"/>
              <a:t>hasznát</a:t>
            </a:r>
            <a:r>
              <a:rPr lang="en-US" sz="2400" dirty="0"/>
              <a:t>?</a:t>
            </a:r>
            <a:endParaRPr lang="hu-HU" sz="2400" dirty="0"/>
          </a:p>
          <a:p>
            <a:r>
              <a:rPr lang="hu-HU" sz="2400" dirty="0"/>
              <a:t>Mi alapján választana BIM rendszert a három eltérő esetben?</a:t>
            </a:r>
          </a:p>
          <a:p>
            <a:pPr lvl="1"/>
            <a:r>
              <a:rPr lang="hu-HU" sz="1800" dirty="0"/>
              <a:t>Tervezés</a:t>
            </a:r>
          </a:p>
          <a:p>
            <a:pPr lvl="1"/>
            <a:r>
              <a:rPr lang="hu-HU" sz="1800" dirty="0"/>
              <a:t>Kivitelezés</a:t>
            </a:r>
          </a:p>
          <a:p>
            <a:pPr lvl="1"/>
            <a:r>
              <a:rPr lang="hu-HU" sz="1800" dirty="0"/>
              <a:t>Üzemeltetés</a:t>
            </a:r>
            <a:endParaRPr lang="en-US" sz="1800" dirty="0"/>
          </a:p>
          <a:p>
            <a:r>
              <a:rPr lang="en-US" sz="2400" dirty="0" err="1"/>
              <a:t>Soroljon</a:t>
            </a:r>
            <a:r>
              <a:rPr lang="en-US" sz="2400" dirty="0"/>
              <a:t> </a:t>
            </a:r>
            <a:r>
              <a:rPr lang="en-US" sz="2400" dirty="0" err="1"/>
              <a:t>fel</a:t>
            </a:r>
            <a:r>
              <a:rPr lang="en-US" sz="2400" dirty="0"/>
              <a:t> </a:t>
            </a:r>
            <a:r>
              <a:rPr lang="en-US" sz="2400" dirty="0" err="1"/>
              <a:t>legalább</a:t>
            </a:r>
            <a:r>
              <a:rPr lang="en-US" sz="2400" dirty="0"/>
              <a:t> </a:t>
            </a:r>
            <a:r>
              <a:rPr lang="en-US" sz="2400" dirty="0" err="1"/>
              <a:t>három</a:t>
            </a:r>
            <a:r>
              <a:rPr lang="en-US" sz="2400" dirty="0"/>
              <a:t> BIM </a:t>
            </a:r>
            <a:r>
              <a:rPr lang="en-US" sz="2400" dirty="0" err="1"/>
              <a:t>szoftvert</a:t>
            </a:r>
            <a:r>
              <a:rPr lang="en-US" sz="2400" dirty="0"/>
              <a:t>!</a:t>
            </a:r>
            <a:endParaRPr lang="hu-HU" sz="2400" dirty="0"/>
          </a:p>
          <a:p>
            <a:r>
              <a:rPr lang="hu-HU" sz="2400" dirty="0"/>
              <a:t>Ismertesse röviden ezek funkcionalitását és egyediségét!</a:t>
            </a:r>
          </a:p>
          <a:p>
            <a:pPr marL="0" indent="0">
              <a:buNone/>
            </a:pPr>
            <a:endParaRPr lang="en-US" sz="2400" dirty="0"/>
          </a:p>
          <a:p>
            <a:endParaRPr lang="en-US" sz="2400" dirty="0"/>
          </a:p>
        </p:txBody>
      </p:sp>
      <p:pic>
        <p:nvPicPr>
          <p:cNvPr id="17" name="Kép 16" descr="A képen szöveg, clipart, vektorgrafika látható&#10;&#10;Automatikusan generált leírás">
            <a:extLst>
              <a:ext uri="{FF2B5EF4-FFF2-40B4-BE49-F238E27FC236}">
                <a16:creationId xmlns:a16="http://schemas.microsoft.com/office/drawing/2014/main" id="{13CBD627-4C8A-493D-8424-2C862561F9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9" name="Kép 18">
            <a:extLst>
              <a:ext uri="{FF2B5EF4-FFF2-40B4-BE49-F238E27FC236}">
                <a16:creationId xmlns:a16="http://schemas.microsoft.com/office/drawing/2014/main" id="{6221FC2D-336F-4292-A98A-785AB9C2B7E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3" name="Slide Number Placeholder 2">
            <a:extLst>
              <a:ext uri="{FF2B5EF4-FFF2-40B4-BE49-F238E27FC236}">
                <a16:creationId xmlns:a16="http://schemas.microsoft.com/office/drawing/2014/main" id="{C54F292E-EB4D-4198-859C-5209B61765B9}"/>
              </a:ext>
            </a:extLst>
          </p:cNvPr>
          <p:cNvSpPr>
            <a:spLocks noGrp="1"/>
          </p:cNvSpPr>
          <p:nvPr>
            <p:ph type="sldNum" sz="quarter" idx="12"/>
          </p:nvPr>
        </p:nvSpPr>
        <p:spPr/>
        <p:txBody>
          <a:bodyPr/>
          <a:lstStyle/>
          <a:p>
            <a:fld id="{B21332D6-23E1-476A-A412-822FBBA5E59B}" type="slidenum">
              <a:rPr lang="hu-HU" smtClean="0"/>
              <a:t>71</a:t>
            </a:fld>
            <a:endParaRPr lang="hu-HU"/>
          </a:p>
        </p:txBody>
      </p:sp>
    </p:spTree>
    <p:extLst>
      <p:ext uri="{BB962C8B-B14F-4D97-AF65-F5344CB8AC3E}">
        <p14:creationId xmlns:p14="http://schemas.microsoft.com/office/powerpoint/2010/main" val="4762032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ím 3">
            <a:extLst>
              <a:ext uri="{FF2B5EF4-FFF2-40B4-BE49-F238E27FC236}">
                <a16:creationId xmlns:a16="http://schemas.microsoft.com/office/drawing/2014/main" id="{9C9B0D3D-E5DE-4D2C-9F40-A91E92488FE1}"/>
              </a:ext>
            </a:extLst>
          </p:cNvPr>
          <p:cNvSpPr>
            <a:spLocks noGrp="1"/>
          </p:cNvSpPr>
          <p:nvPr>
            <p:ph type="ctrTitle"/>
          </p:nvPr>
        </p:nvSpPr>
        <p:spPr>
          <a:xfrm>
            <a:off x="583364" y="196994"/>
            <a:ext cx="6596245" cy="3268520"/>
          </a:xfrm>
        </p:spPr>
        <p:txBody>
          <a:bodyPr>
            <a:normAutofit/>
          </a:bodyPr>
          <a:lstStyle/>
          <a:p>
            <a:pPr algn="r"/>
            <a:r>
              <a:rPr lang="hu-HU" sz="4800" dirty="0">
                <a:solidFill>
                  <a:srgbClr val="FFFFFF"/>
                </a:solidFill>
              </a:rPr>
              <a:t>Köszönjük a figyelmet!</a:t>
            </a:r>
          </a:p>
        </p:txBody>
      </p:sp>
      <p:sp>
        <p:nvSpPr>
          <p:cNvPr id="20" name="Rectangle 19">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lcím 4">
            <a:extLst>
              <a:ext uri="{FF2B5EF4-FFF2-40B4-BE49-F238E27FC236}">
                <a16:creationId xmlns:a16="http://schemas.microsoft.com/office/drawing/2014/main" id="{FE24ADDB-B6ED-4033-9357-831BD74FC6B6}"/>
              </a:ext>
            </a:extLst>
          </p:cNvPr>
          <p:cNvSpPr>
            <a:spLocks noGrp="1"/>
          </p:cNvSpPr>
          <p:nvPr>
            <p:ph type="subTitle" idx="1"/>
          </p:nvPr>
        </p:nvSpPr>
        <p:spPr>
          <a:xfrm>
            <a:off x="583364" y="4618166"/>
            <a:ext cx="6051236" cy="1241828"/>
          </a:xfrm>
        </p:spPr>
        <p:txBody>
          <a:bodyPr>
            <a:normAutofit/>
          </a:bodyPr>
          <a:lstStyle/>
          <a:p>
            <a:pPr algn="r"/>
            <a:r>
              <a:rPr lang="hu-HU" sz="2000" dirty="0">
                <a:solidFill>
                  <a:srgbClr val="FFFFFF"/>
                </a:solidFill>
              </a:rPr>
              <a:t>Oktató neve:</a:t>
            </a:r>
          </a:p>
          <a:p>
            <a:pPr algn="r"/>
            <a:r>
              <a:rPr lang="hu-HU" sz="2000" dirty="0">
                <a:solidFill>
                  <a:srgbClr val="FFFFFF"/>
                </a:solidFill>
              </a:rPr>
              <a:t>E-</a:t>
            </a:r>
            <a:r>
              <a:rPr lang="hu-HU" sz="2000" dirty="0" err="1">
                <a:solidFill>
                  <a:srgbClr val="FFFFFF"/>
                </a:solidFill>
              </a:rPr>
              <a:t>mal</a:t>
            </a:r>
            <a:r>
              <a:rPr lang="hu-HU" sz="2000" dirty="0">
                <a:solidFill>
                  <a:srgbClr val="FFFFFF"/>
                </a:solidFill>
              </a:rPr>
              <a:t> címe:</a:t>
            </a:r>
          </a:p>
          <a:p>
            <a:pPr algn="r"/>
            <a:r>
              <a:rPr lang="hu-HU" sz="2000" dirty="0">
                <a:solidFill>
                  <a:srgbClr val="FFFFFF"/>
                </a:solidFill>
              </a:rPr>
              <a:t>Telefonszáma:</a:t>
            </a:r>
          </a:p>
        </p:txBody>
      </p:sp>
      <p:sp>
        <p:nvSpPr>
          <p:cNvPr id="22" name="Rectangle 21">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Csoportba foglalás 20">
            <a:extLst>
              <a:ext uri="{FF2B5EF4-FFF2-40B4-BE49-F238E27FC236}">
                <a16:creationId xmlns:a16="http://schemas.microsoft.com/office/drawing/2014/main" id="{3BCD0D17-47A0-42AC-82ED-C5D8493DB294}"/>
              </a:ext>
            </a:extLst>
          </p:cNvPr>
          <p:cNvGrpSpPr/>
          <p:nvPr/>
        </p:nvGrpSpPr>
        <p:grpSpPr>
          <a:xfrm>
            <a:off x="583364" y="6077001"/>
            <a:ext cx="2488960" cy="520382"/>
            <a:chOff x="6658493" y="5555381"/>
            <a:chExt cx="2488960" cy="520382"/>
          </a:xfrm>
        </p:grpSpPr>
        <p:sp>
          <p:nvSpPr>
            <p:cNvPr id="23" name="Téglalap 22">
              <a:extLst>
                <a:ext uri="{FF2B5EF4-FFF2-40B4-BE49-F238E27FC236}">
                  <a16:creationId xmlns:a16="http://schemas.microsoft.com/office/drawing/2014/main" id="{5F4DE48A-5D22-4D1B-A0E9-C2677BB4CBD3}"/>
                </a:ext>
              </a:extLst>
            </p:cNvPr>
            <p:cNvSpPr/>
            <p:nvPr/>
          </p:nvSpPr>
          <p:spPr>
            <a:xfrm>
              <a:off x="6658493" y="5555381"/>
              <a:ext cx="2488960" cy="520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24" name="Kép 23">
              <a:extLst>
                <a:ext uri="{FF2B5EF4-FFF2-40B4-BE49-F238E27FC236}">
                  <a16:creationId xmlns:a16="http://schemas.microsoft.com/office/drawing/2014/main" id="{BD0435C1-BE4D-4C66-A685-794A24089D1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852147" y="5591344"/>
              <a:ext cx="800295" cy="391042"/>
            </a:xfrm>
            <a:prstGeom prst="rect">
              <a:avLst/>
            </a:prstGeom>
          </p:spPr>
        </p:pic>
        <p:pic>
          <p:nvPicPr>
            <p:cNvPr id="25" name="Kép 24" descr="A képen szöveg, clipart, vektorgrafika látható&#10;&#10;Automatikusan generált leírás">
              <a:extLst>
                <a:ext uri="{FF2B5EF4-FFF2-40B4-BE49-F238E27FC236}">
                  <a16:creationId xmlns:a16="http://schemas.microsoft.com/office/drawing/2014/main" id="{7D8A726F-73EA-4D3F-B156-C7FA299F1D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0271" y="5620051"/>
              <a:ext cx="917412" cy="410781"/>
            </a:xfrm>
            <a:prstGeom prst="rect">
              <a:avLst/>
            </a:prstGeom>
          </p:spPr>
        </p:pic>
      </p:grpSp>
      <p:pic>
        <p:nvPicPr>
          <p:cNvPr id="2" name="Kép 24">
            <a:extLst>
              <a:ext uri="{FF2B5EF4-FFF2-40B4-BE49-F238E27FC236}">
                <a16:creationId xmlns:a16="http://schemas.microsoft.com/office/drawing/2014/main" id="{BAC86AC7-3AA6-01EA-F674-927073B3B1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4666" y="4000517"/>
            <a:ext cx="41084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6393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053733F0-B072-401E-9CDE-B4E2B12182D9}"/>
              </a:ext>
            </a:extLst>
          </p:cNvPr>
          <p:cNvSpPr>
            <a:spLocks noGrp="1"/>
          </p:cNvSpPr>
          <p:nvPr>
            <p:ph type="title"/>
          </p:nvPr>
        </p:nvSpPr>
        <p:spPr>
          <a:xfrm>
            <a:off x="466722" y="586855"/>
            <a:ext cx="3201366" cy="3387497"/>
          </a:xfrm>
        </p:spPr>
        <p:txBody>
          <a:bodyPr anchor="b">
            <a:normAutofit/>
          </a:bodyPr>
          <a:lstStyle/>
          <a:p>
            <a:pPr algn="r"/>
            <a:r>
              <a:rPr lang="hu-HU" sz="3400" dirty="0">
                <a:solidFill>
                  <a:srgbClr val="FFFFFF"/>
                </a:solidFill>
              </a:rPr>
              <a:t>A projekttel kapcsolattal nem rendelkezünk egy általános meghatározással</a:t>
            </a:r>
          </a:p>
        </p:txBody>
      </p:sp>
      <p:sp>
        <p:nvSpPr>
          <p:cNvPr id="3" name="Tartalom helye 2">
            <a:extLst>
              <a:ext uri="{FF2B5EF4-FFF2-40B4-BE49-F238E27FC236}">
                <a16:creationId xmlns:a16="http://schemas.microsoft.com/office/drawing/2014/main" id="{98175187-E8EF-4D74-BC2C-5A8EC99082A8}"/>
              </a:ext>
            </a:extLst>
          </p:cNvPr>
          <p:cNvSpPr>
            <a:spLocks noGrp="1"/>
          </p:cNvSpPr>
          <p:nvPr>
            <p:ph idx="1"/>
          </p:nvPr>
        </p:nvSpPr>
        <p:spPr>
          <a:xfrm>
            <a:off x="4810259" y="649480"/>
            <a:ext cx="6555347" cy="5546047"/>
          </a:xfrm>
        </p:spPr>
        <p:txBody>
          <a:bodyPr anchor="ctr">
            <a:normAutofit/>
          </a:bodyPr>
          <a:lstStyle/>
          <a:p>
            <a:r>
              <a:rPr lang="hu-HU" sz="1900"/>
              <a:t>A Project Management Institute (PMI) szerint: „A projekt az előre definiált célok elérése érdekében tett ésszerűen megválasztott, erőforrás (idő, pénz, emberek, anyagok, energia, hely) felhasználással járó tevékenységek sorozata”.</a:t>
            </a:r>
          </a:p>
          <a:p>
            <a:r>
              <a:rPr lang="hu-HU" sz="1900"/>
              <a:t>ISO 8402, 1994 szerint: „A projekt olyan egyedi folyamatrendszer, amely kezdési és befejezési időpontokkal megjelölt, specifikus követelményeknek – határidő, költség, erőforrás – megfelelő, célkitűzés elérése érdekében vállalt, koordinált és kontrollált tevékenységek csoportja.”</a:t>
            </a:r>
          </a:p>
          <a:p>
            <a:r>
              <a:rPr lang="hu-HU" sz="1900"/>
              <a:t>Lockyer és Gordon szerint: „Egyedi folyamatrendszer, amely kezdési és befejezési dátumokkal megjelölt, specifikus követelményeknek – beleértve az idő-, költség- és erőforrás-korlátokat – megfelelő célkitűzés elérése érdekében vállalt, koordinált és kontrollált tevékenységek csoportja.”</a:t>
            </a:r>
          </a:p>
          <a:p>
            <a:r>
              <a:rPr lang="hu-HU" sz="1900"/>
              <a:t>Görög Mihály szerint: „PROJEKT minden olyan tevékenység, amely egy szervezet számára olyan egyszeri és komplex feladatot jelent, amelynek teljesítési időtartama (kezdés és befejezés), valamint teljesítésének költségei meghatározottak és egy adott eredmény (cél) elérésére irányul.”</a:t>
            </a:r>
          </a:p>
          <a:p>
            <a:endParaRPr lang="hu-HU" sz="1900"/>
          </a:p>
        </p:txBody>
      </p:sp>
      <p:pic>
        <p:nvPicPr>
          <p:cNvPr id="13" name="Kép 12" descr="A képen szöveg, clipart, vektorgrafika látható&#10;&#10;Automatikusan generált leírás">
            <a:extLst>
              <a:ext uri="{FF2B5EF4-FFF2-40B4-BE49-F238E27FC236}">
                <a16:creationId xmlns:a16="http://schemas.microsoft.com/office/drawing/2014/main" id="{4CF9A6A5-B0B2-4700-9BDF-1B4F182F83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15" name="Kép 14">
            <a:extLst>
              <a:ext uri="{FF2B5EF4-FFF2-40B4-BE49-F238E27FC236}">
                <a16:creationId xmlns:a16="http://schemas.microsoft.com/office/drawing/2014/main" id="{1DB2B72D-4F88-417B-ADD4-33AC4DA43F3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A69FDD7C-6360-4204-81AF-23D963E11A88}"/>
              </a:ext>
            </a:extLst>
          </p:cNvPr>
          <p:cNvSpPr>
            <a:spLocks noGrp="1"/>
          </p:cNvSpPr>
          <p:nvPr>
            <p:ph type="sldNum" sz="quarter" idx="12"/>
          </p:nvPr>
        </p:nvSpPr>
        <p:spPr/>
        <p:txBody>
          <a:bodyPr/>
          <a:lstStyle/>
          <a:p>
            <a:fld id="{B21332D6-23E1-476A-A412-822FBBA5E59B}" type="slidenum">
              <a:rPr lang="hu-HU" smtClean="0"/>
              <a:t>8</a:t>
            </a:fld>
            <a:endParaRPr lang="hu-HU"/>
          </a:p>
        </p:txBody>
      </p:sp>
    </p:spTree>
    <p:extLst>
      <p:ext uri="{BB962C8B-B14F-4D97-AF65-F5344CB8AC3E}">
        <p14:creationId xmlns:p14="http://schemas.microsoft.com/office/powerpoint/2010/main" val="1041151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Rectangle 3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14B63041-6ACF-4BC7-95A9-FF8B49F57451}"/>
              </a:ext>
            </a:extLst>
          </p:cNvPr>
          <p:cNvSpPr>
            <a:spLocks noGrp="1"/>
          </p:cNvSpPr>
          <p:nvPr>
            <p:ph type="title"/>
          </p:nvPr>
        </p:nvSpPr>
        <p:spPr>
          <a:xfrm>
            <a:off x="418225" y="1877419"/>
            <a:ext cx="3201366" cy="3387497"/>
          </a:xfrm>
        </p:spPr>
        <p:txBody>
          <a:bodyPr anchor="b">
            <a:normAutofit/>
          </a:bodyPr>
          <a:lstStyle/>
          <a:p>
            <a:pPr algn="r"/>
            <a:r>
              <a:rPr lang="hu-HU" sz="3400" dirty="0">
                <a:solidFill>
                  <a:srgbClr val="FFFFFF"/>
                </a:solidFill>
              </a:rPr>
              <a:t>A projekt tevékenységei tehát le vannak határolva a célokkal, idővel és az erőforrásokkal</a:t>
            </a:r>
          </a:p>
        </p:txBody>
      </p:sp>
      <p:sp>
        <p:nvSpPr>
          <p:cNvPr id="3" name="Tartalom helye 2">
            <a:extLst>
              <a:ext uri="{FF2B5EF4-FFF2-40B4-BE49-F238E27FC236}">
                <a16:creationId xmlns:a16="http://schemas.microsoft.com/office/drawing/2014/main" id="{D164236B-5F68-48C5-9F2C-9AA2B25D2713}"/>
              </a:ext>
            </a:extLst>
          </p:cNvPr>
          <p:cNvSpPr>
            <a:spLocks noGrp="1"/>
          </p:cNvSpPr>
          <p:nvPr>
            <p:ph idx="1"/>
          </p:nvPr>
        </p:nvSpPr>
        <p:spPr>
          <a:xfrm>
            <a:off x="4304572" y="319314"/>
            <a:ext cx="4066554" cy="6284685"/>
          </a:xfrm>
        </p:spPr>
        <p:txBody>
          <a:bodyPr anchor="ctr">
            <a:normAutofit/>
          </a:bodyPr>
          <a:lstStyle/>
          <a:p>
            <a:r>
              <a:rPr lang="hu-HU" sz="2000" dirty="0"/>
              <a:t>A három korlát képezi a projektmenedzsment háromszöget:</a:t>
            </a:r>
          </a:p>
          <a:p>
            <a:pPr lvl="1"/>
            <a:r>
              <a:rPr lang="hu-HU" sz="2000" dirty="0"/>
              <a:t>Idő</a:t>
            </a:r>
          </a:p>
          <a:p>
            <a:pPr lvl="1"/>
            <a:r>
              <a:rPr lang="hu-HU" sz="2000" dirty="0"/>
              <a:t>Költség</a:t>
            </a:r>
          </a:p>
          <a:p>
            <a:pPr lvl="1"/>
            <a:r>
              <a:rPr lang="hu-HU" sz="2000">
                <a:ea typeface="+mj-lt"/>
                <a:cs typeface="+mj-lt"/>
              </a:rPr>
              <a:t>Feladat(/</a:t>
            </a:r>
            <a:r>
              <a:rPr lang="hu-HU" sz="2000"/>
              <a:t>Minőség)</a:t>
            </a:r>
            <a:endParaRPr lang="hu-HU" sz="2000" dirty="0">
              <a:cs typeface="Calibri Light"/>
            </a:endParaRPr>
          </a:p>
          <a:p>
            <a:r>
              <a:rPr lang="hu-HU" sz="2000" dirty="0"/>
              <a:t>Lehetetlen megváltoztatni a háromszögnek csak az egyik oldalát: ha egyik oldal változik, az kihat a másik kettőre is.</a:t>
            </a:r>
          </a:p>
          <a:p>
            <a:r>
              <a:rPr lang="hu-HU" sz="2000" dirty="0"/>
              <a:t>A feladat változást, csak változtatott költségvetéssel és idő ráfordítással lehet megvalósítani. </a:t>
            </a:r>
          </a:p>
          <a:p>
            <a:r>
              <a:rPr lang="hu-HU" sz="2000" dirty="0"/>
              <a:t>A rövidebb határidő magasabb költségeket és csökkentett feladatot jelenthet. </a:t>
            </a:r>
          </a:p>
          <a:p>
            <a:r>
              <a:rPr lang="hu-HU" sz="2000" dirty="0"/>
              <a:t>A szűkös költségvetés hosszabb végrehajtást és csökkent feladatot jelenthet. </a:t>
            </a:r>
          </a:p>
        </p:txBody>
      </p:sp>
      <p:grpSp>
        <p:nvGrpSpPr>
          <p:cNvPr id="16" name="Csoportba foglalás 15">
            <a:extLst>
              <a:ext uri="{FF2B5EF4-FFF2-40B4-BE49-F238E27FC236}">
                <a16:creationId xmlns:a16="http://schemas.microsoft.com/office/drawing/2014/main" id="{4A511549-93D2-4775-BE2A-FB8A530C3B51}"/>
              </a:ext>
            </a:extLst>
          </p:cNvPr>
          <p:cNvGrpSpPr/>
          <p:nvPr/>
        </p:nvGrpSpPr>
        <p:grpSpPr>
          <a:xfrm>
            <a:off x="8975306" y="2293095"/>
            <a:ext cx="2878464" cy="2560586"/>
            <a:chOff x="4158343" y="1317171"/>
            <a:chExt cx="3243943" cy="3186228"/>
          </a:xfrm>
        </p:grpSpPr>
        <p:sp>
          <p:nvSpPr>
            <p:cNvPr id="17" name="Háromszög 16">
              <a:extLst>
                <a:ext uri="{FF2B5EF4-FFF2-40B4-BE49-F238E27FC236}">
                  <a16:creationId xmlns:a16="http://schemas.microsoft.com/office/drawing/2014/main" id="{C3BA17D9-CBC5-4EA8-B33A-05ABEE4B32B5}"/>
                </a:ext>
              </a:extLst>
            </p:cNvPr>
            <p:cNvSpPr/>
            <p:nvPr/>
          </p:nvSpPr>
          <p:spPr>
            <a:xfrm>
              <a:off x="4158343" y="1317171"/>
              <a:ext cx="3243943" cy="2796503"/>
            </a:xfrm>
            <a:prstGeom prst="triangle">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Szövegdoboz 17">
              <a:extLst>
                <a:ext uri="{FF2B5EF4-FFF2-40B4-BE49-F238E27FC236}">
                  <a16:creationId xmlns:a16="http://schemas.microsoft.com/office/drawing/2014/main" id="{4F4C3CBD-0504-4118-9FA2-271839A4E709}"/>
                </a:ext>
              </a:extLst>
            </p:cNvPr>
            <p:cNvSpPr txBox="1"/>
            <p:nvPr/>
          </p:nvSpPr>
          <p:spPr>
            <a:xfrm>
              <a:off x="5090286" y="4134067"/>
              <a:ext cx="873252" cy="369332"/>
            </a:xfrm>
            <a:prstGeom prst="rect">
              <a:avLst/>
            </a:prstGeom>
            <a:noFill/>
          </p:spPr>
          <p:txBody>
            <a:bodyPr wrap="none" lIns="91440" tIns="45720" rIns="91440" bIns="45720" rtlCol="0" anchor="t">
              <a:noAutofit/>
            </a:bodyPr>
            <a:lstStyle/>
            <a:p>
              <a:pPr>
                <a:lnSpc>
                  <a:spcPct val="90000"/>
                </a:lnSpc>
                <a:spcAft>
                  <a:spcPts val="600"/>
                </a:spcAft>
              </a:pPr>
              <a:r>
                <a:rPr lang="hu-HU" sz="2400">
                  <a:cs typeface="Calibri"/>
                </a:rPr>
                <a:t>Feladat</a:t>
              </a:r>
              <a:endParaRPr lang="hu-HU" sz="2400" dirty="0"/>
            </a:p>
          </p:txBody>
        </p:sp>
        <p:sp>
          <p:nvSpPr>
            <p:cNvPr id="19" name="Szövegdoboz 18">
              <a:extLst>
                <a:ext uri="{FF2B5EF4-FFF2-40B4-BE49-F238E27FC236}">
                  <a16:creationId xmlns:a16="http://schemas.microsoft.com/office/drawing/2014/main" id="{B9CD8F4E-CF8E-44D4-9E7A-62719FBE82EC}"/>
                </a:ext>
              </a:extLst>
            </p:cNvPr>
            <p:cNvSpPr txBox="1"/>
            <p:nvPr/>
          </p:nvSpPr>
          <p:spPr>
            <a:xfrm rot="18045721">
              <a:off x="4473685" y="2383973"/>
              <a:ext cx="486030" cy="369332"/>
            </a:xfrm>
            <a:prstGeom prst="rect">
              <a:avLst/>
            </a:prstGeom>
            <a:noFill/>
          </p:spPr>
          <p:txBody>
            <a:bodyPr wrap="none" rtlCol="0">
              <a:noAutofit/>
            </a:bodyPr>
            <a:lstStyle/>
            <a:p>
              <a:pPr>
                <a:lnSpc>
                  <a:spcPct val="90000"/>
                </a:lnSpc>
                <a:spcAft>
                  <a:spcPts val="600"/>
                </a:spcAft>
              </a:pPr>
              <a:r>
                <a:rPr lang="hu-HU" sz="2400" dirty="0"/>
                <a:t>Idő</a:t>
              </a:r>
            </a:p>
          </p:txBody>
        </p:sp>
        <p:sp>
          <p:nvSpPr>
            <p:cNvPr id="20" name="Szövegdoboz 19">
              <a:extLst>
                <a:ext uri="{FF2B5EF4-FFF2-40B4-BE49-F238E27FC236}">
                  <a16:creationId xmlns:a16="http://schemas.microsoft.com/office/drawing/2014/main" id="{FE3AABE3-A937-474C-A0A6-E2FAE764EB7B}"/>
                </a:ext>
              </a:extLst>
            </p:cNvPr>
            <p:cNvSpPr txBox="1"/>
            <p:nvPr/>
          </p:nvSpPr>
          <p:spPr>
            <a:xfrm rot="3566504">
              <a:off x="6285316" y="2220305"/>
              <a:ext cx="866584" cy="369332"/>
            </a:xfrm>
            <a:prstGeom prst="rect">
              <a:avLst/>
            </a:prstGeom>
            <a:noFill/>
          </p:spPr>
          <p:txBody>
            <a:bodyPr wrap="none" rtlCol="0">
              <a:noAutofit/>
            </a:bodyPr>
            <a:lstStyle/>
            <a:p>
              <a:pPr>
                <a:lnSpc>
                  <a:spcPct val="90000"/>
                </a:lnSpc>
                <a:spcAft>
                  <a:spcPts val="600"/>
                </a:spcAft>
              </a:pPr>
              <a:r>
                <a:rPr lang="hu-HU" sz="2400"/>
                <a:t>Költség</a:t>
              </a:r>
            </a:p>
          </p:txBody>
        </p:sp>
        <p:sp>
          <p:nvSpPr>
            <p:cNvPr id="21" name="Szövegdoboz 20">
              <a:extLst>
                <a:ext uri="{FF2B5EF4-FFF2-40B4-BE49-F238E27FC236}">
                  <a16:creationId xmlns:a16="http://schemas.microsoft.com/office/drawing/2014/main" id="{CA21C3F9-F2D5-40A8-901B-EC6E9765F097}"/>
                </a:ext>
              </a:extLst>
            </p:cNvPr>
            <p:cNvSpPr txBox="1"/>
            <p:nvPr/>
          </p:nvSpPr>
          <p:spPr>
            <a:xfrm>
              <a:off x="5187303" y="2923067"/>
              <a:ext cx="1172772" cy="626223"/>
            </a:xfrm>
            <a:prstGeom prst="rect">
              <a:avLst/>
            </a:prstGeom>
            <a:noFill/>
          </p:spPr>
          <p:txBody>
            <a:bodyPr wrap="none" rtlCol="0">
              <a:normAutofit/>
            </a:bodyPr>
            <a:lstStyle/>
            <a:p>
              <a:pPr>
                <a:lnSpc>
                  <a:spcPct val="90000"/>
                </a:lnSpc>
                <a:spcAft>
                  <a:spcPts val="600"/>
                </a:spcAft>
              </a:pPr>
              <a:r>
                <a:rPr lang="hu-HU" sz="2400" b="1" dirty="0">
                  <a:solidFill>
                    <a:schemeClr val="bg1"/>
                  </a:solidFill>
                </a:rPr>
                <a:t>Projekt</a:t>
              </a:r>
            </a:p>
          </p:txBody>
        </p:sp>
      </p:grpSp>
      <p:pic>
        <p:nvPicPr>
          <p:cNvPr id="22" name="Kép 21" descr="A képen szöveg, clipart, vektorgrafika látható&#10;&#10;Automatikusan generált leírás">
            <a:extLst>
              <a:ext uri="{FF2B5EF4-FFF2-40B4-BE49-F238E27FC236}">
                <a16:creationId xmlns:a16="http://schemas.microsoft.com/office/drawing/2014/main" id="{45B5E54F-99E1-4003-875C-FFD51426B0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432" y="65359"/>
            <a:ext cx="917412" cy="410781"/>
          </a:xfrm>
          <a:prstGeom prst="rect">
            <a:avLst/>
          </a:prstGeom>
        </p:spPr>
      </p:pic>
      <p:pic>
        <p:nvPicPr>
          <p:cNvPr id="23" name="Kép 22">
            <a:extLst>
              <a:ext uri="{FF2B5EF4-FFF2-40B4-BE49-F238E27FC236}">
                <a16:creationId xmlns:a16="http://schemas.microsoft.com/office/drawing/2014/main" id="{2DDB6F26-0C1A-4B40-9A02-61A14E780AD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41608" y="75229"/>
            <a:ext cx="800295" cy="391042"/>
          </a:xfrm>
          <a:prstGeom prst="rect">
            <a:avLst/>
          </a:prstGeom>
        </p:spPr>
      </p:pic>
      <p:sp>
        <p:nvSpPr>
          <p:cNvPr id="4" name="Slide Number Placeholder 3">
            <a:extLst>
              <a:ext uri="{FF2B5EF4-FFF2-40B4-BE49-F238E27FC236}">
                <a16:creationId xmlns:a16="http://schemas.microsoft.com/office/drawing/2014/main" id="{689948E0-A96A-4F07-8FEB-18819C8A4341}"/>
              </a:ext>
            </a:extLst>
          </p:cNvPr>
          <p:cNvSpPr>
            <a:spLocks noGrp="1"/>
          </p:cNvSpPr>
          <p:nvPr>
            <p:ph type="sldNum" sz="quarter" idx="12"/>
          </p:nvPr>
        </p:nvSpPr>
        <p:spPr/>
        <p:txBody>
          <a:bodyPr/>
          <a:lstStyle/>
          <a:p>
            <a:fld id="{B21332D6-23E1-476A-A412-822FBBA5E59B}" type="slidenum">
              <a:rPr lang="hu-HU" smtClean="0"/>
              <a:t>9</a:t>
            </a:fld>
            <a:endParaRPr lang="hu-HU"/>
          </a:p>
        </p:txBody>
      </p:sp>
    </p:spTree>
    <p:extLst>
      <p:ext uri="{BB962C8B-B14F-4D97-AF65-F5344CB8AC3E}">
        <p14:creationId xmlns:p14="http://schemas.microsoft.com/office/powerpoint/2010/main" val="2344003854"/>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28920DD8A405E4C89A99697C7A6C288" ma:contentTypeVersion="12" ma:contentTypeDescription="Create a new document." ma:contentTypeScope="" ma:versionID="e70655ac22dca7f58c93b026e1245895">
  <xsd:schema xmlns:xsd="http://www.w3.org/2001/XMLSchema" xmlns:xs="http://www.w3.org/2001/XMLSchema" xmlns:p="http://schemas.microsoft.com/office/2006/metadata/properties" xmlns:ns2="b78bb333-c284-4a44-bc38-2a0ae130aeeb" xmlns:ns3="1c168d19-39b9-4a0e-9de9-068750e23a50" targetNamespace="http://schemas.microsoft.com/office/2006/metadata/properties" ma:root="true" ma:fieldsID="09adf5fb1940cf338d10cea38244a00d" ns2:_="" ns3:_="">
    <xsd:import namespace="b78bb333-c284-4a44-bc38-2a0ae130aeeb"/>
    <xsd:import namespace="1c168d19-39b9-4a0e-9de9-068750e23a5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8bb333-c284-4a44-bc38-2a0ae130ae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c168d19-39b9-4a0e-9de9-068750e23a5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8E6464-5503-4CDB-AA0B-4CE45A216A96}">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45282FC-F18F-40A7-8D91-B50DCE0F86C0}">
  <ds:schemaRefs>
    <ds:schemaRef ds:uri="http://schemas.microsoft.com/sharepoint/v3/contenttype/forms"/>
  </ds:schemaRefs>
</ds:datastoreItem>
</file>

<file path=customXml/itemProps3.xml><?xml version="1.0" encoding="utf-8"?>
<ds:datastoreItem xmlns:ds="http://schemas.openxmlformats.org/officeDocument/2006/customXml" ds:itemID="{ED828A50-7CDB-472F-8044-9F075F1D3F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8bb333-c284-4a44-bc38-2a0ae130aeeb"/>
    <ds:schemaRef ds:uri="1c168d19-39b9-4a0e-9de9-068750e23a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6496</Words>
  <Application>Microsoft Office PowerPoint</Application>
  <PresentationFormat>Szélesvásznú</PresentationFormat>
  <Paragraphs>708</Paragraphs>
  <Slides>72</Slides>
  <Notes>12</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72</vt:i4>
      </vt:variant>
    </vt:vector>
  </HeadingPairs>
  <TitlesOfParts>
    <vt:vector size="77" baseType="lpstr">
      <vt:lpstr>Arial</vt:lpstr>
      <vt:lpstr>Calibri</vt:lpstr>
      <vt:lpstr>Calibri Light</vt:lpstr>
      <vt:lpstr>Verdana</vt:lpstr>
      <vt:lpstr>Office-téma</vt:lpstr>
      <vt:lpstr>Építőipari projektek menedzselése</vt:lpstr>
      <vt:lpstr>A sikeres szerződést kötést követi az építési, felújítási projekt megvalósulása</vt:lpstr>
      <vt:lpstr>Projektmenedzsment az építőiparban</vt:lpstr>
      <vt:lpstr>A tananyag a megvalósulási projektet támogató digitális megoldásokat tekinti át</vt:lpstr>
      <vt:lpstr>Egy épület elkészítését számos részfolyamatra lehet bontani</vt:lpstr>
      <vt:lpstr>A hatékony építési projektmenedzsment szoftver támogatja a nagymértékben támogatja az építtetők, tervezők, kivitelezők, vállalkozók, építészek, tulajdonosok, üzemeltetők és más építőipari szakemberek munkáját.</vt:lpstr>
      <vt:lpstr>Mit is nevezünk projektnek? </vt:lpstr>
      <vt:lpstr>A projekttel kapcsolattal nem rendelkezünk egy általános meghatározással</vt:lpstr>
      <vt:lpstr>A projekt tevékenységei tehát le vannak határolva a célokkal, idővel és az erőforrásokkal</vt:lpstr>
      <vt:lpstr>PowerPoint-bemutató</vt:lpstr>
      <vt:lpstr>PowerPoint-bemutató</vt:lpstr>
      <vt:lpstr>PowerPoint-bemutató</vt:lpstr>
      <vt:lpstr>A projekt életciklus görbe</vt:lpstr>
      <vt:lpstr>Egy projekt idő és erőforrás gazdálkodása és tervezése</vt:lpstr>
      <vt:lpstr>A Gantt diagram segít a projekt időbeliségének, ütemezésének és a feladatok egymásra épülésének ábrázolásában</vt:lpstr>
      <vt:lpstr>A projektfolyamat szereplői</vt:lpstr>
      <vt:lpstr>Projektkockázatok és kezelésük [1/2]</vt:lpstr>
      <vt:lpstr>Projektkockázatok és kezelésük (kockázatkezelési politika) [2/2]</vt:lpstr>
      <vt:lpstr>Összefoglaló [Projektmenedzsment az építőiparban]</vt:lpstr>
      <vt:lpstr>Kérdések a Projektmenedzsment témakörhöz</vt:lpstr>
      <vt:lpstr>Köszönjük a figyelmet!</vt:lpstr>
      <vt:lpstr>A BIM szemlélet, módszertan és hasznosítási területi</vt:lpstr>
      <vt:lpstr>Emlékeztető az előző tananyagból [Projektmenedzsment az építőiparban]</vt:lpstr>
      <vt:lpstr>BIM bevezetés</vt:lpstr>
      <vt:lpstr>„BIM” digitális megoldásai a tervekre alapozva lehetővé teszik az érintettek együttműködését</vt:lpstr>
      <vt:lpstr>A BIM előnyei megvalósítják a projekt-menedzsment célkitűzéseit</vt:lpstr>
      <vt:lpstr>BIM szemlélet teljes láncolata</vt:lpstr>
      <vt:lpstr>Building Information Modeling definiciója </vt:lpstr>
      <vt:lpstr>A BIM dimenziói</vt:lpstr>
      <vt:lpstr>2D Kétdimenziós ábrázolás</vt:lpstr>
      <vt:lpstr>3D Három-dimenziós modellezés</vt:lpstr>
      <vt:lpstr>4D Ütemezés és időtényező tervezése</vt:lpstr>
      <vt:lpstr>5D Költségek tervezés</vt:lpstr>
      <vt:lpstr>6D Energetikai és épületfizikai adatok tervezése</vt:lpstr>
      <vt:lpstr>7D Üzemeltetés tervezése és nyomon-követése</vt:lpstr>
      <vt:lpstr>BIM</vt:lpstr>
      <vt:lpstr>Felújítás (építészeti, gépészeti, energetikai) </vt:lpstr>
      <vt:lpstr>Épületbővítés </vt:lpstr>
      <vt:lpstr>Épületüzemeltetés </vt:lpstr>
      <vt:lpstr>Ütközésvizsgálat </vt:lpstr>
      <vt:lpstr>Bontási munkálatok </vt:lpstr>
      <vt:lpstr>Energetikai tervezés </vt:lpstr>
      <vt:lpstr>PowerPoint-bemutató</vt:lpstr>
      <vt:lpstr>PowerPoint-bemutató</vt:lpstr>
      <vt:lpstr>PowerPoint-bemutató</vt:lpstr>
      <vt:lpstr>Köszönjük a figyelmet!</vt:lpstr>
      <vt:lpstr>BIM Rendszerek &amp; Szoftver-megoldások </vt:lpstr>
      <vt:lpstr>PowerPoint-bemutató</vt:lpstr>
      <vt:lpstr>PowerPoint-bemutató</vt:lpstr>
      <vt:lpstr>BIM Megoldások minden területre</vt:lpstr>
      <vt:lpstr>BEXEL MANAGER bexelmanager.epitoipariszoftver.hu</vt:lpstr>
      <vt:lpstr>PowerPoint-bemutató</vt:lpstr>
      <vt:lpstr>BEXEL MANAGER - 3D BIM tervezési projekt</vt:lpstr>
      <vt:lpstr>BEXEL MANAGER 3D</vt:lpstr>
      <vt:lpstr>BEXEL MANAGER 4D</vt:lpstr>
      <vt:lpstr>BEXEL MANAGER 5D</vt:lpstr>
      <vt:lpstr>BEXEL MANAGER 6D</vt:lpstr>
      <vt:lpstr>Pl.:VICO OFFICE - vicooffice.dk</vt:lpstr>
      <vt:lpstr>VICO OFFICE – Projekt dashboard, képernyőképek</vt:lpstr>
      <vt:lpstr>RIB ITWO Projekt és vállalati megoldások - www.rib-software.com</vt:lpstr>
      <vt:lpstr>RIB ITWO összeköti a virtuális szintet a fizikai szinttel </vt:lpstr>
      <vt:lpstr>STR VISION CPM - www.epitoipariszoftver.hu</vt:lpstr>
      <vt:lpstr>STR VISION CPM – lehetővé teszi az ajánlat adást, a projekt tervezést </vt:lpstr>
      <vt:lpstr>Oracle Primavera P6 Enterprise Project Portfolio Management</vt:lpstr>
      <vt:lpstr>BUILDERTREND</vt:lpstr>
      <vt:lpstr>PROCORE www.procore.com </vt:lpstr>
      <vt:lpstr>BUILDTOOLS www.buildtools.com </vt:lpstr>
      <vt:lpstr>NAVISWORKS MANAGE</vt:lpstr>
      <vt:lpstr>E-BUILDER www.e-builder.net</vt:lpstr>
      <vt:lpstr>PowerPoint-bemutató</vt:lpstr>
      <vt:lpstr>PowerPoint-bemutató</vt:lpstr>
      <vt:lpstr>Köszönjük a figyelmet!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Építőipari projektek menedzselése</dc:title>
  <dc:creator/>
  <cp:lastModifiedBy/>
  <cp:revision>177</cp:revision>
  <dcterms:created xsi:type="dcterms:W3CDTF">2021-02-24T18:14:56Z</dcterms:created>
  <dcterms:modified xsi:type="dcterms:W3CDTF">2025-10-27T12:44:12Z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0x010100528920DD8A405E4C89A99697C7A6C288</vt:lpwstr>
  </property>
</Properties>
</file>